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7" r:id="rId3"/>
    <p:sldId id="271" r:id="rId4"/>
    <p:sldId id="269" r:id="rId5"/>
    <p:sldId id="272" r:id="rId6"/>
    <p:sldId id="273" r:id="rId7"/>
    <p:sldId id="265" r:id="rId8"/>
    <p:sldId id="706" r:id="rId9"/>
    <p:sldId id="266" r:id="rId10"/>
    <p:sldId id="275" r:id="rId11"/>
    <p:sldId id="274" r:id="rId12"/>
    <p:sldId id="678" r:id="rId13"/>
    <p:sldId id="707" r:id="rId14"/>
    <p:sldId id="675" r:id="rId15"/>
    <p:sldId id="70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CBC37B9-9FCB-48E4-9326-2A116314383E}" type="datetimeFigureOut">
              <a:rPr lang="en-ID" smtClean="0"/>
              <a:t>08/08/2022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D007-DFF3-4FEA-B373-6EC449BE87A5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5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37B9-9FCB-48E4-9326-2A116314383E}" type="datetimeFigureOut">
              <a:rPr lang="en-ID" smtClean="0"/>
              <a:t>08/08/2022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D007-DFF3-4FEA-B373-6EC449BE87A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269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37B9-9FCB-48E4-9326-2A116314383E}" type="datetimeFigureOut">
              <a:rPr lang="en-ID" smtClean="0"/>
              <a:t>08/08/2022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D007-DFF3-4FEA-B373-6EC449BE87A5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3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37B9-9FCB-48E4-9326-2A116314383E}" type="datetimeFigureOut">
              <a:rPr lang="en-ID" smtClean="0"/>
              <a:t>08/08/2022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D007-DFF3-4FEA-B373-6EC449BE87A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86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37B9-9FCB-48E4-9326-2A116314383E}" type="datetimeFigureOut">
              <a:rPr lang="en-ID" smtClean="0"/>
              <a:t>08/08/2022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D007-DFF3-4FEA-B373-6EC449BE87A5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65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37B9-9FCB-48E4-9326-2A116314383E}" type="datetimeFigureOut">
              <a:rPr lang="en-ID" smtClean="0"/>
              <a:t>08/08/2022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D007-DFF3-4FEA-B373-6EC449BE87A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050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37B9-9FCB-48E4-9326-2A116314383E}" type="datetimeFigureOut">
              <a:rPr lang="en-ID" smtClean="0"/>
              <a:t>08/08/2022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D007-DFF3-4FEA-B373-6EC449BE87A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099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37B9-9FCB-48E4-9326-2A116314383E}" type="datetimeFigureOut">
              <a:rPr lang="en-ID" smtClean="0"/>
              <a:t>08/08/2022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D007-DFF3-4FEA-B373-6EC449BE87A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354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37B9-9FCB-48E4-9326-2A116314383E}" type="datetimeFigureOut">
              <a:rPr lang="en-ID" smtClean="0"/>
              <a:t>08/08/2022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D007-DFF3-4FEA-B373-6EC449BE87A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125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37B9-9FCB-48E4-9326-2A116314383E}" type="datetimeFigureOut">
              <a:rPr lang="en-ID" smtClean="0"/>
              <a:t>08/08/2022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D007-DFF3-4FEA-B373-6EC449BE87A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488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37B9-9FCB-48E4-9326-2A116314383E}" type="datetimeFigureOut">
              <a:rPr lang="en-ID" smtClean="0"/>
              <a:t>08/08/2022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D007-DFF3-4FEA-B373-6EC449BE87A5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27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CBC37B9-9FCB-48E4-9326-2A116314383E}" type="datetimeFigureOut">
              <a:rPr lang="en-ID" smtClean="0"/>
              <a:t>08/08/2022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D7FD007-DFF3-4FEA-B373-6EC449BE87A5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46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65h8BdA9j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xtras.bhf.org.uk/patientinfo/waist-measurement_v1.0/app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rPRh5qjYtQ&amp;list=PLqIg4d-agSOtteAfK9wpt33KzL9Pya3W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kliniksanti.com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8942F7-8593-BA85-35F1-85942E83F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WAHANA KLINIK</a:t>
            </a:r>
            <a:endParaRPr lang="en-ID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01BE543-6513-96C6-5256-63F8457A9D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err="1"/>
              <a:t>Wahana</a:t>
            </a:r>
            <a:r>
              <a:rPr lang="en-US" sz="2400" dirty="0"/>
              <a:t> </a:t>
            </a:r>
            <a:r>
              <a:rPr lang="en-US" sz="2400" dirty="0" err="1"/>
              <a:t>Klinik</a:t>
            </a:r>
            <a:r>
              <a:rPr lang="en-US" sz="2400" dirty="0"/>
              <a:t> </a:t>
            </a:r>
            <a:r>
              <a:rPr lang="en-US" sz="2400" dirty="0" err="1"/>
              <a:t>Gizi</a:t>
            </a:r>
            <a:r>
              <a:rPr lang="en-US" sz="2400" dirty="0"/>
              <a:t> (W-2) </a:t>
            </a:r>
            <a:br>
              <a:rPr lang="en-US" sz="2400" dirty="0"/>
            </a:br>
            <a:r>
              <a:rPr lang="en-US" sz="2400" dirty="0" err="1"/>
              <a:t>Klinik</a:t>
            </a:r>
            <a:r>
              <a:rPr lang="en-US" sz="2400" dirty="0"/>
              <a:t> Santi, </a:t>
            </a:r>
            <a:r>
              <a:rPr lang="en-US" sz="2400" dirty="0" err="1"/>
              <a:t>lantai</a:t>
            </a:r>
            <a:r>
              <a:rPr lang="en-US" sz="2400" dirty="0"/>
              <a:t> 3</a:t>
            </a:r>
            <a:br>
              <a:rPr lang="en-US" sz="2400" dirty="0"/>
            </a:br>
            <a:r>
              <a:rPr lang="en-US" sz="2400" dirty="0"/>
              <a:t>Jl. Merdeka No. 44 Bandung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10250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25B5-A8C0-59FC-55C6-CCB30F8C58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0586" y="2430146"/>
            <a:ext cx="3314700" cy="4516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b="1" i="1" dirty="0"/>
              <a:t>How is the work flow </a:t>
            </a:r>
            <a:r>
              <a:rPr lang="en-US" b="1" dirty="0"/>
              <a:t>?</a:t>
            </a:r>
            <a:endParaRPr lang="en-ID" b="1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52B60116-3CC2-F5C2-3EBD-6917975CA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3465" y="2813411"/>
            <a:ext cx="6447939" cy="364736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Tiba</a:t>
            </a:r>
            <a:r>
              <a:rPr lang="en-US" dirty="0"/>
              <a:t> di </a:t>
            </a:r>
            <a:r>
              <a:rPr lang="en-US" dirty="0" err="1"/>
              <a:t>Poliklinik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max. 15.30. </a:t>
            </a:r>
            <a:r>
              <a:rPr lang="en-US" dirty="0" err="1"/>
              <a:t>Simpan</a:t>
            </a:r>
            <a:r>
              <a:rPr lang="en-US" dirty="0"/>
              <a:t> </a:t>
            </a:r>
            <a:r>
              <a:rPr lang="en-US" dirty="0" err="1"/>
              <a:t>tas</a:t>
            </a:r>
            <a:r>
              <a:rPr lang="en-US" dirty="0"/>
              <a:t> di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loker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rapi</a:t>
            </a:r>
            <a:r>
              <a:rPr lang="en-US" dirty="0"/>
              <a:t>,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dan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 oleh Ibu Ana.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bertugas</a:t>
            </a:r>
            <a:r>
              <a:rPr lang="en-US" dirty="0"/>
              <a:t>, stand by di </a:t>
            </a:r>
            <a:r>
              <a:rPr lang="en-US" dirty="0" err="1"/>
              <a:t>tempat</a:t>
            </a:r>
            <a:r>
              <a:rPr lang="en-US" dirty="0"/>
              <a:t> masing-masing.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tertib</a:t>
            </a:r>
            <a:r>
              <a:rPr lang="en-US" dirty="0"/>
              <a:t> di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tunggu</a:t>
            </a:r>
            <a:endParaRPr lang="en-US" dirty="0"/>
          </a:p>
          <a:p>
            <a:endParaRPr lang="en-US" dirty="0"/>
          </a:p>
          <a:p>
            <a:r>
              <a:rPr lang="en-US" dirty="0"/>
              <a:t>Alur A </a:t>
            </a:r>
            <a:r>
              <a:rPr lang="en-US" dirty="0">
                <a:sym typeface="Wingdings" panose="05000000000000000000" pitchFamily="2" charset="2"/>
              </a:rPr>
              <a:t> B  C  D  E</a:t>
            </a:r>
          </a:p>
          <a:p>
            <a:r>
              <a:rPr lang="en-US" u="sng" dirty="0" err="1">
                <a:sym typeface="Wingdings" panose="05000000000000000000" pitchFamily="2" charset="2"/>
              </a:rPr>
              <a:t>Keterangan</a:t>
            </a:r>
            <a:r>
              <a:rPr lang="en-US" u="sng" dirty="0">
                <a:sym typeface="Wingdings" panose="05000000000000000000" pitchFamily="2" charset="2"/>
              </a:rPr>
              <a:t> 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A : Ruang </a:t>
            </a:r>
            <a:r>
              <a:rPr lang="en-US" sz="1900" dirty="0" err="1"/>
              <a:t>loker</a:t>
            </a:r>
            <a:endParaRPr lang="en-US" sz="19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B : </a:t>
            </a:r>
            <a:r>
              <a:rPr lang="en-US" sz="1900" dirty="0" err="1"/>
              <a:t>Tempat</a:t>
            </a:r>
            <a:r>
              <a:rPr lang="en-US" sz="1900" dirty="0"/>
              <a:t> </a:t>
            </a:r>
            <a:r>
              <a:rPr lang="en-US" sz="1900" dirty="0" err="1"/>
              <a:t>registrasi</a:t>
            </a:r>
            <a:r>
              <a:rPr lang="en-US" sz="1900" dirty="0"/>
              <a:t> </a:t>
            </a:r>
            <a:r>
              <a:rPr lang="en-US" sz="1900" dirty="0" err="1"/>
              <a:t>pasien</a:t>
            </a:r>
            <a:r>
              <a:rPr lang="en-US" sz="1900" dirty="0"/>
              <a:t> dan </a:t>
            </a:r>
            <a:r>
              <a:rPr lang="en-US" sz="1900" dirty="0" err="1"/>
              <a:t>penilaian</a:t>
            </a:r>
            <a:r>
              <a:rPr lang="en-US" sz="1900" dirty="0"/>
              <a:t> </a:t>
            </a:r>
            <a:r>
              <a:rPr lang="en-US" sz="1900" dirty="0" err="1"/>
              <a:t>tanda</a:t>
            </a:r>
            <a:r>
              <a:rPr lang="en-US" sz="1900" dirty="0"/>
              <a:t> vital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C : </a:t>
            </a:r>
            <a:r>
              <a:rPr lang="en-US" sz="1900" dirty="0" err="1"/>
              <a:t>Antropometri</a:t>
            </a:r>
            <a:endParaRPr lang="en-US" sz="19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D : Dietary recall, </a:t>
            </a:r>
            <a:r>
              <a:rPr lang="en-US" sz="1900" dirty="0" err="1"/>
              <a:t>ruang</a:t>
            </a:r>
            <a:r>
              <a:rPr lang="en-US" sz="1900" dirty="0"/>
              <a:t> </a:t>
            </a:r>
            <a:r>
              <a:rPr lang="en-US" sz="1900" dirty="0" err="1"/>
              <a:t>tunggu</a:t>
            </a:r>
            <a:r>
              <a:rPr lang="en-US" sz="1900" dirty="0"/>
              <a:t> </a:t>
            </a:r>
            <a:r>
              <a:rPr lang="en-US" sz="1900" dirty="0" err="1"/>
              <a:t>pasien</a:t>
            </a:r>
            <a:endParaRPr lang="en-US" sz="19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E : </a:t>
            </a:r>
            <a:r>
              <a:rPr lang="en-US" sz="1900" dirty="0" err="1"/>
              <a:t>ruang</a:t>
            </a:r>
            <a:r>
              <a:rPr lang="en-US" sz="1900" dirty="0"/>
              <a:t> </a:t>
            </a:r>
            <a:r>
              <a:rPr lang="en-US" sz="1900" dirty="0" err="1"/>
              <a:t>praktek</a:t>
            </a:r>
            <a:endParaRPr lang="en-US" sz="1900" dirty="0"/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B984C9-0D0E-3F20-404A-EBEF9445044D}"/>
              </a:ext>
            </a:extLst>
          </p:cNvPr>
          <p:cNvSpPr/>
          <p:nvPr/>
        </p:nvSpPr>
        <p:spPr>
          <a:xfrm>
            <a:off x="988220" y="3011044"/>
            <a:ext cx="3314700" cy="3524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ECFB66-5D51-212B-246B-EF48D176DF4C}"/>
              </a:ext>
            </a:extLst>
          </p:cNvPr>
          <p:cNvCxnSpPr/>
          <p:nvPr/>
        </p:nvCxnSpPr>
        <p:spPr>
          <a:xfrm>
            <a:off x="988220" y="4543425"/>
            <a:ext cx="3314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81555D-328E-F5DE-94F6-202FBD6DAB5A}"/>
              </a:ext>
            </a:extLst>
          </p:cNvPr>
          <p:cNvCxnSpPr>
            <a:cxnSpLocks/>
          </p:cNvCxnSpPr>
          <p:nvPr/>
        </p:nvCxnSpPr>
        <p:spPr>
          <a:xfrm>
            <a:off x="2436020" y="3011044"/>
            <a:ext cx="0" cy="15323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CAC071-B085-78D3-1B49-D87636A7D6BB}"/>
              </a:ext>
            </a:extLst>
          </p:cNvPr>
          <p:cNvCxnSpPr>
            <a:cxnSpLocks/>
          </p:cNvCxnSpPr>
          <p:nvPr/>
        </p:nvCxnSpPr>
        <p:spPr>
          <a:xfrm>
            <a:off x="988220" y="5127626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B9F7E6-E950-7143-79F7-4E0166D88F60}"/>
              </a:ext>
            </a:extLst>
          </p:cNvPr>
          <p:cNvCxnSpPr>
            <a:cxnSpLocks/>
          </p:cNvCxnSpPr>
          <p:nvPr/>
        </p:nvCxnSpPr>
        <p:spPr>
          <a:xfrm>
            <a:off x="2436020" y="5127626"/>
            <a:ext cx="9525" cy="1407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965E69-B17B-C315-386D-5E770E02CF24}"/>
              </a:ext>
            </a:extLst>
          </p:cNvPr>
          <p:cNvCxnSpPr>
            <a:cxnSpLocks/>
          </p:cNvCxnSpPr>
          <p:nvPr/>
        </p:nvCxnSpPr>
        <p:spPr>
          <a:xfrm>
            <a:off x="1676400" y="4556126"/>
            <a:ext cx="0" cy="571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25939D5-5D94-E725-8806-E295377014AD}"/>
              </a:ext>
            </a:extLst>
          </p:cNvPr>
          <p:cNvSpPr/>
          <p:nvPr/>
        </p:nvSpPr>
        <p:spPr>
          <a:xfrm>
            <a:off x="1531735" y="3506659"/>
            <a:ext cx="447672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ED361A-E8FB-0313-CD04-B8CEC7AB9559}"/>
              </a:ext>
            </a:extLst>
          </p:cNvPr>
          <p:cNvSpPr/>
          <p:nvPr/>
        </p:nvSpPr>
        <p:spPr>
          <a:xfrm>
            <a:off x="2668798" y="3103659"/>
            <a:ext cx="447672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77B925-7D13-4E9F-C3E9-4B7AA1631CCB}"/>
              </a:ext>
            </a:extLst>
          </p:cNvPr>
          <p:cNvSpPr/>
          <p:nvPr/>
        </p:nvSpPr>
        <p:spPr>
          <a:xfrm>
            <a:off x="1167405" y="4625976"/>
            <a:ext cx="364330" cy="368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6DCB02-9DF8-7287-453A-2A1D280A28EE}"/>
              </a:ext>
            </a:extLst>
          </p:cNvPr>
          <p:cNvSpPr/>
          <p:nvPr/>
        </p:nvSpPr>
        <p:spPr>
          <a:xfrm>
            <a:off x="3474245" y="3624992"/>
            <a:ext cx="447672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518BE8-48A4-B5DC-0745-5ABB48576A2B}"/>
              </a:ext>
            </a:extLst>
          </p:cNvPr>
          <p:cNvSpPr/>
          <p:nvPr/>
        </p:nvSpPr>
        <p:spPr>
          <a:xfrm>
            <a:off x="2645570" y="4025042"/>
            <a:ext cx="447672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CBFD22-AF47-38D3-BA38-DFE069B49096}"/>
              </a:ext>
            </a:extLst>
          </p:cNvPr>
          <p:cNvSpPr/>
          <p:nvPr/>
        </p:nvSpPr>
        <p:spPr>
          <a:xfrm>
            <a:off x="1617350" y="4637095"/>
            <a:ext cx="939397" cy="357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Area </a:t>
            </a:r>
            <a:r>
              <a:rPr lang="en-US" sz="1000" dirty="0" err="1">
                <a:solidFill>
                  <a:schemeClr val="tx1"/>
                </a:solidFill>
              </a:rPr>
              <a:t>administrasi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FFEEFF-4328-DB90-FEF5-8E17F9227416}"/>
              </a:ext>
            </a:extLst>
          </p:cNvPr>
          <p:cNvSpPr/>
          <p:nvPr/>
        </p:nvSpPr>
        <p:spPr>
          <a:xfrm>
            <a:off x="3445673" y="5583142"/>
            <a:ext cx="447672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48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CB2E-539F-0E13-61E8-CF5D27130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703" y="2286000"/>
            <a:ext cx="9720073" cy="4023360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b="1" i="1" dirty="0"/>
              <a:t>How to do the dietary recall ?</a:t>
            </a:r>
          </a:p>
          <a:p>
            <a:r>
              <a:rPr lang="en-ID" dirty="0">
                <a:hlinkClick r:id="rId2"/>
              </a:rPr>
              <a:t>https://www.youtube.com/watch?v=q65h8BdA9j0</a:t>
            </a:r>
            <a:endParaRPr lang="en-ID" dirty="0"/>
          </a:p>
          <a:p>
            <a:endParaRPr lang="en-ID" dirty="0"/>
          </a:p>
          <a:p>
            <a:r>
              <a:rPr lang="en-ID" dirty="0" err="1"/>
              <a:t>Referensi</a:t>
            </a:r>
            <a:r>
              <a:rPr lang="en-ID" dirty="0"/>
              <a:t> : Whitney E, </a:t>
            </a:r>
            <a:r>
              <a:rPr lang="en-ID" dirty="0" err="1"/>
              <a:t>Rolfes</a:t>
            </a:r>
            <a:r>
              <a:rPr lang="en-ID" dirty="0"/>
              <a:t> SR. Understanding Nutrition, </a:t>
            </a:r>
            <a:r>
              <a:rPr lang="en-ID" dirty="0" err="1"/>
              <a:t>edisi</a:t>
            </a:r>
            <a:r>
              <a:rPr lang="en-ID" dirty="0"/>
              <a:t> ke-15 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27305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1233-0C4D-4BBA-8375-D0B29986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PERSIAPAN ANTROPOMETRI</a:t>
            </a:r>
            <a:endParaRPr lang="en-ID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B57AEF-CE9F-4F1E-93E0-A7BD3787F826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 err="1"/>
              <a:t>Pengukuran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setelah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berkemih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sebelum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makan</a:t>
            </a:r>
            <a:endParaRPr lang="en-US" altLang="en-US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en-US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 err="1"/>
              <a:t>Menggunakan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pakaian</a:t>
            </a:r>
            <a:r>
              <a:rPr lang="en-US" altLang="en-US" sz="2400" dirty="0"/>
              <a:t> yang minimal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en-US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 err="1"/>
              <a:t>Melepas</a:t>
            </a:r>
            <a:r>
              <a:rPr lang="en-US" altLang="en-US" sz="2400" dirty="0"/>
              <a:t> ikat </a:t>
            </a:r>
            <a:r>
              <a:rPr lang="en-US" altLang="en-US" sz="2400" dirty="0" err="1"/>
              <a:t>rambut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bila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mengganggu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pengukuran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tinggi</a:t>
            </a:r>
            <a:r>
              <a:rPr lang="en-US" altLang="en-US" sz="2400" dirty="0"/>
              <a:t> badan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en-US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 err="1"/>
              <a:t>Melepaskan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asesoris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berat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seperti</a:t>
            </a:r>
            <a:r>
              <a:rPr lang="en-US" altLang="en-US" sz="2400" dirty="0"/>
              <a:t> ikat </a:t>
            </a:r>
            <a:r>
              <a:rPr lang="en-US" altLang="en-US" sz="2400" dirty="0" err="1"/>
              <a:t>pinggang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dompet</a:t>
            </a:r>
            <a:r>
              <a:rPr lang="en-US" altLang="en-US" sz="2400" dirty="0"/>
              <a:t>, jam </a:t>
            </a:r>
            <a:r>
              <a:rPr lang="en-US" altLang="en-US" sz="2400" dirty="0" err="1"/>
              <a:t>tangan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dll</a:t>
            </a:r>
            <a:endParaRPr lang="en-US" altLang="en-US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en-US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 err="1"/>
              <a:t>Tanpa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kaos</a:t>
            </a:r>
            <a:r>
              <a:rPr lang="en-US" altLang="en-US" sz="2400" dirty="0"/>
              <a:t> kaki dan alas kaki</a:t>
            </a:r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69B6AF-4630-435D-BF06-B025FEEEB225}"/>
              </a:ext>
            </a:extLst>
          </p:cNvPr>
          <p:cNvSpPr txBox="1">
            <a:spLocks/>
          </p:cNvSpPr>
          <p:nvPr/>
        </p:nvSpPr>
        <p:spPr>
          <a:xfrm>
            <a:off x="5448300" y="1"/>
            <a:ext cx="5111750" cy="585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01802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CB2E-539F-0E13-61E8-CF5D27130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028" y="1752600"/>
            <a:ext cx="9720073" cy="4023360"/>
          </a:xfrm>
        </p:spPr>
        <p:txBody>
          <a:bodyPr/>
          <a:lstStyle/>
          <a:p>
            <a:r>
              <a:rPr lang="en-US" dirty="0"/>
              <a:t>4. </a:t>
            </a:r>
            <a:r>
              <a:rPr lang="en-US" b="1" i="1" dirty="0"/>
              <a:t>How to do the body height measurement  </a:t>
            </a:r>
            <a:r>
              <a:rPr lang="en-US" i="1" dirty="0"/>
              <a:t>?</a:t>
            </a:r>
          </a:p>
          <a:p>
            <a:endParaRPr lang="en-ID" dirty="0"/>
          </a:p>
          <a:p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0A950F-BBA6-ACA4-8F22-D3B0531A9128}"/>
              </a:ext>
            </a:extLst>
          </p:cNvPr>
          <p:cNvSpPr txBox="1">
            <a:spLocks/>
          </p:cNvSpPr>
          <p:nvPr/>
        </p:nvSpPr>
        <p:spPr bwMode="auto">
          <a:xfrm>
            <a:off x="986028" y="2190750"/>
            <a:ext cx="43973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 dirty="0" err="1"/>
              <a:t>Sikap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tubuh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saat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dilakukan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pengukuran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tinggi</a:t>
            </a:r>
            <a:r>
              <a:rPr lang="en-US" altLang="en-US" sz="1600" dirty="0"/>
              <a:t> badan :</a:t>
            </a:r>
          </a:p>
          <a:p>
            <a:pPr lvl="1"/>
            <a:r>
              <a:rPr lang="en-US" altLang="en-US" sz="1200" dirty="0" err="1"/>
              <a:t>Berdiri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lurus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kaki </a:t>
            </a:r>
            <a:r>
              <a:rPr lang="en-US" altLang="en-US" sz="1200" dirty="0" err="1"/>
              <a:t>rapat</a:t>
            </a:r>
            <a:r>
              <a:rPr lang="en-US" altLang="en-US" sz="1200" dirty="0"/>
              <a:t> dan </a:t>
            </a:r>
            <a:r>
              <a:rPr lang="en-US" altLang="en-US" sz="1200" dirty="0" err="1"/>
              <a:t>lutut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lurus</a:t>
            </a:r>
            <a:r>
              <a:rPr lang="en-US" altLang="en-US" sz="1200" dirty="0"/>
              <a:t>. </a:t>
            </a:r>
          </a:p>
          <a:p>
            <a:pPr lvl="1"/>
            <a:r>
              <a:rPr lang="en-US" altLang="en-US" sz="1200" dirty="0" err="1"/>
              <a:t>Tumit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bokong</a:t>
            </a:r>
            <a:r>
              <a:rPr lang="en-US" altLang="en-US" sz="1200" dirty="0"/>
              <a:t>, dan bahu </a:t>
            </a:r>
            <a:r>
              <a:rPr lang="en-US" altLang="en-US" sz="1200" dirty="0" err="1"/>
              <a:t>menempel</a:t>
            </a:r>
            <a:r>
              <a:rPr lang="en-US" altLang="en-US" sz="1200" dirty="0"/>
              <a:t> pada </a:t>
            </a:r>
            <a:r>
              <a:rPr lang="en-US" altLang="en-US" sz="1200" dirty="0" err="1"/>
              <a:t>permukaan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dinding</a:t>
            </a:r>
            <a:endParaRPr lang="en-US" altLang="en-US" sz="1200" dirty="0"/>
          </a:p>
          <a:p>
            <a:pPr lvl="1"/>
            <a:r>
              <a:rPr lang="en-US" altLang="en-US" sz="1200" dirty="0" err="1"/>
              <a:t>Lengan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menggantung</a:t>
            </a:r>
            <a:r>
              <a:rPr lang="en-US" altLang="en-US" sz="1200" dirty="0"/>
              <a:t> </a:t>
            </a:r>
            <a:r>
              <a:rPr lang="en-US" altLang="en-US" sz="1200" dirty="0" err="1"/>
              <a:t>rileks</a:t>
            </a:r>
            <a:r>
              <a:rPr lang="en-US" altLang="en-US" sz="1200" dirty="0"/>
              <a:t> di </a:t>
            </a:r>
            <a:r>
              <a:rPr lang="en-US" altLang="en-US" sz="1200" dirty="0" err="1"/>
              <a:t>sisi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tubuh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telapak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tangan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menghadap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paha</a:t>
            </a:r>
            <a:endParaRPr lang="en-US" altLang="en-US" sz="1200" dirty="0"/>
          </a:p>
          <a:p>
            <a:pPr lvl="1"/>
            <a:r>
              <a:rPr lang="en-US" altLang="en-US" sz="1200" dirty="0" err="1"/>
              <a:t>Pandangan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lurus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depan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sesuai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Frakfurt</a:t>
            </a:r>
            <a:r>
              <a:rPr lang="en-US" altLang="en-US" sz="1200" dirty="0"/>
              <a:t> plane horizontal, </a:t>
            </a:r>
            <a:r>
              <a:rPr lang="en-US" altLang="en-US" sz="1200" dirty="0" err="1"/>
              <a:t>tidak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harus</a:t>
            </a:r>
            <a:r>
              <a:rPr lang="en-US" altLang="en-US" sz="1200" dirty="0"/>
              <a:t>  </a:t>
            </a:r>
            <a:r>
              <a:rPr lang="en-US" altLang="en-US" sz="1200" dirty="0" err="1"/>
              <a:t>selalu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harus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menempel</a:t>
            </a:r>
            <a:r>
              <a:rPr lang="en-US" altLang="en-US" sz="1200" dirty="0"/>
              <a:t> pada </a:t>
            </a:r>
            <a:r>
              <a:rPr lang="en-US" altLang="en-US" sz="1200" dirty="0" err="1"/>
              <a:t>permukaan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dinding</a:t>
            </a:r>
            <a:endParaRPr lang="en-US" altLang="en-US" sz="1200" dirty="0"/>
          </a:p>
          <a:p>
            <a:r>
              <a:rPr lang="en-US" altLang="en-US" sz="1600" dirty="0" err="1"/>
              <a:t>Pengukuran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tinggi</a:t>
            </a:r>
            <a:r>
              <a:rPr lang="en-US" altLang="en-US" sz="1600" dirty="0"/>
              <a:t> badan </a:t>
            </a:r>
            <a:r>
              <a:rPr lang="en-US" altLang="en-US" sz="1600" dirty="0" err="1"/>
              <a:t>dilakukan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dengan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menarik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mistar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ukur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dari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atas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hingga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menyentuh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puncak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kepala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saat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menarik</a:t>
            </a:r>
            <a:r>
              <a:rPr lang="en-US" altLang="en-US" sz="1600" dirty="0"/>
              <a:t> napas </a:t>
            </a:r>
            <a:r>
              <a:rPr lang="en-US" altLang="en-US" sz="1600" dirty="0" err="1"/>
              <a:t>dalam</a:t>
            </a:r>
            <a:r>
              <a:rPr lang="en-US" altLang="en-US" sz="1600" dirty="0"/>
              <a:t> dan bahu </a:t>
            </a:r>
            <a:r>
              <a:rPr lang="en-US" altLang="en-US" sz="1600" dirty="0" err="1"/>
              <a:t>rileks</a:t>
            </a:r>
            <a:endParaRPr lang="en-US" altLang="en-US" sz="16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id-ID" altLang="en-US" sz="2000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85DC2CB3-CC12-0615-6515-B59A2DB190C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" b="2"/>
          <a:stretch>
            <a:fillRect/>
          </a:stretch>
        </p:blipFill>
        <p:spPr>
          <a:xfrm>
            <a:off x="5383403" y="2396172"/>
            <a:ext cx="4718051" cy="381793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00A05B6-0FBD-EDA6-D90B-3B854BEEE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43" y="2404276"/>
            <a:ext cx="1261608" cy="39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57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1F087A3A-893B-4D24-9660-15D416DBA5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971382"/>
              </p:ext>
            </p:extLst>
          </p:nvPr>
        </p:nvGraphicFramePr>
        <p:xfrm>
          <a:off x="4876642" y="2367359"/>
          <a:ext cx="723423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0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13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Status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Gizi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IMT (kg/m2)</a:t>
                      </a:r>
                    </a:p>
                  </a:txBody>
                  <a:tcPr marL="91435" marR="91435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Risiko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Penyakit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Tidak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Menular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13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Lingkar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perut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13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 90 cm 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91435" marR="91435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≥ 90 cm 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91435" marR="91435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13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 80 cm 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wanita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91435" marR="91435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≥ 80 cm 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wanita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91435" marR="91435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2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Gizi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kurang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18.5</a:t>
                      </a: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Rendah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namun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berisiko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terjadinya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penurunan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sistem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imun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tubuh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</a:p>
                  </a:txBody>
                  <a:tcPr marL="91435" marR="91435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Gizi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Normal</a:t>
                      </a: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18.5 – 22.9</a:t>
                      </a: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</a:p>
                  </a:txBody>
                  <a:tcPr marL="91435" marR="91435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Meningkat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Gizi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Lebih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≥ 23.0</a:t>
                      </a: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Berisiko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23.0 – 24.9</a:t>
                      </a: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Meningkat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Sedang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Obesitas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 </a:t>
                      </a: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25.0 – 29.9</a:t>
                      </a: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Sedang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Tinggi</a:t>
                      </a:r>
                    </a:p>
                  </a:txBody>
                  <a:tcPr marL="91435" marR="91435" horzOverflow="overflow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Obesitasi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II</a:t>
                      </a: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≥ 30.0</a:t>
                      </a: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Tinggi</a:t>
                      </a:r>
                    </a:p>
                  </a:txBody>
                  <a:tcPr marL="91435" marR="91435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Sangat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tinggi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6CCCEA2-28B9-4EC4-82AB-D066A5974CE4}"/>
              </a:ext>
            </a:extLst>
          </p:cNvPr>
          <p:cNvSpPr/>
          <p:nvPr/>
        </p:nvSpPr>
        <p:spPr>
          <a:xfrm>
            <a:off x="1002665" y="6101766"/>
            <a:ext cx="308864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Obesitas</a:t>
            </a:r>
            <a:r>
              <a:rPr lang="en-US" dirty="0"/>
              <a:t> </a:t>
            </a:r>
            <a:r>
              <a:rPr lang="en-US" dirty="0" err="1"/>
              <a:t>sentral</a:t>
            </a:r>
            <a:endParaRPr lang="en-ID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3B60D68-54B4-4AD2-AF69-27575EC7EB48}"/>
              </a:ext>
            </a:extLst>
          </p:cNvPr>
          <p:cNvSpPr/>
          <p:nvPr/>
        </p:nvSpPr>
        <p:spPr>
          <a:xfrm>
            <a:off x="4273059" y="5114399"/>
            <a:ext cx="346363" cy="4566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560349E-9664-54E0-64F2-B9AF05358CA1}"/>
              </a:ext>
            </a:extLst>
          </p:cNvPr>
          <p:cNvSpPr txBox="1">
            <a:spLocks/>
          </p:cNvSpPr>
          <p:nvPr/>
        </p:nvSpPr>
        <p:spPr bwMode="auto">
          <a:xfrm>
            <a:off x="795656" y="2160023"/>
            <a:ext cx="2902585" cy="41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1600" b="1" dirty="0" err="1"/>
              <a:t>Pengukuran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Lingkar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Perut</a:t>
            </a:r>
            <a:endParaRPr lang="en-US" altLang="en-US" sz="1600" b="1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id-ID" altLang="en-US" sz="2000" dirty="0">
                <a:hlinkClick r:id="rId2"/>
              </a:rPr>
              <a:t>https://extras.bhf.org.uk/patientinfo/waist-measurement_v1.0/app/</a:t>
            </a:r>
            <a:endParaRPr lang="en-US" altLang="en-US" sz="2000" dirty="0"/>
          </a:p>
          <a:p>
            <a:pPr marL="0" indent="0">
              <a:buNone/>
            </a:pPr>
            <a:endParaRPr lang="id-ID" alt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08A94-DABE-9C04-AEE0-1281CB700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40" y="4214461"/>
            <a:ext cx="3315018" cy="1867770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08F608A-5B1F-50F3-083C-763BE9164FAE}"/>
              </a:ext>
            </a:extLst>
          </p:cNvPr>
          <p:cNvSpPr txBox="1">
            <a:spLocks/>
          </p:cNvSpPr>
          <p:nvPr/>
        </p:nvSpPr>
        <p:spPr>
          <a:xfrm>
            <a:off x="795656" y="1899540"/>
            <a:ext cx="9720073" cy="456616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300" b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4.</a:t>
            </a:r>
            <a:r>
              <a:rPr lang="en-US" dirty="0"/>
              <a:t> </a:t>
            </a:r>
            <a:r>
              <a:rPr lang="en-US" b="1" i="1" dirty="0">
                <a:solidFill>
                  <a:schemeClr val="tx1"/>
                </a:solidFill>
              </a:rPr>
              <a:t>How to do the waist circumference measurement  </a:t>
            </a:r>
            <a:r>
              <a:rPr lang="en-US" i="1" dirty="0">
                <a:solidFill>
                  <a:schemeClr val="tx1"/>
                </a:solidFill>
              </a:rPr>
              <a:t>?</a:t>
            </a:r>
          </a:p>
          <a:p>
            <a:endParaRPr lang="en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3EFA04-7EEF-F265-CAE2-686D92DB4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2597C0-7277-2EE7-AFE7-106A9DA76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99" y="2368867"/>
            <a:ext cx="3857625" cy="385762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3A7F21-2DB7-2588-73EA-3492377D6001}"/>
              </a:ext>
            </a:extLst>
          </p:cNvPr>
          <p:cNvSpPr txBox="1">
            <a:spLocks/>
          </p:cNvSpPr>
          <p:nvPr/>
        </p:nvSpPr>
        <p:spPr>
          <a:xfrm>
            <a:off x="871728" y="2286000"/>
            <a:ext cx="4471797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5. </a:t>
            </a:r>
            <a:r>
              <a:rPr lang="en-US" i="1" dirty="0"/>
              <a:t>How to do the body composition assessment ?</a:t>
            </a:r>
          </a:p>
          <a:p>
            <a:r>
              <a:rPr lang="en-ID" dirty="0">
                <a:hlinkClick r:id="rId3"/>
              </a:rPr>
              <a:t>https://www.youtube.com/watch?v=rrPRh5qjYtQ&amp;list=PLqIg4d-agSOtteAfK9wpt33KzL9Pya3Wa</a:t>
            </a:r>
            <a:endParaRPr lang="en-ID" dirty="0"/>
          </a:p>
          <a:p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48892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08A906-CADE-AC65-39B1-3B287C6B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Selamat</a:t>
            </a:r>
            <a:r>
              <a:rPr lang="en-US" dirty="0"/>
              <a:t> </a:t>
            </a:r>
            <a:r>
              <a:rPr lang="en-US" dirty="0" err="1"/>
              <a:t>Bertugas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6922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6682E-7FCF-5FB9-1A7F-33A59E6AD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9956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err="1"/>
              <a:t>Paparan</a:t>
            </a:r>
            <a:r>
              <a:rPr lang="en-US" sz="2600" b="1" dirty="0"/>
              <a:t> </a:t>
            </a:r>
            <a:r>
              <a:rPr lang="en-US" sz="2600" b="1" dirty="0" err="1"/>
              <a:t>kasus</a:t>
            </a:r>
            <a:r>
              <a:rPr lang="en-US" sz="2600" b="1" dirty="0"/>
              <a:t> </a:t>
            </a:r>
            <a:r>
              <a:rPr lang="en-US" sz="2600" b="1" dirty="0" err="1"/>
              <a:t>dalam</a:t>
            </a:r>
            <a:r>
              <a:rPr lang="en-US" sz="2600" b="1" dirty="0"/>
              <a:t> </a:t>
            </a:r>
            <a:r>
              <a:rPr lang="en-US" sz="2600" b="1" dirty="0" err="1"/>
              <a:t>wahana</a:t>
            </a:r>
            <a:r>
              <a:rPr lang="en-US" sz="2600" b="1" dirty="0"/>
              <a:t> </a:t>
            </a:r>
            <a:r>
              <a:rPr lang="en-US" sz="2600" b="1" dirty="0" err="1"/>
              <a:t>ini</a:t>
            </a:r>
            <a:r>
              <a:rPr lang="en-US" sz="2600" b="1" dirty="0"/>
              <a:t> </a:t>
            </a:r>
            <a:r>
              <a:rPr lang="en-US" sz="2600" b="1" dirty="0" err="1"/>
              <a:t>adalah</a:t>
            </a:r>
            <a:r>
              <a:rPr lang="en-US" sz="2600" b="1" dirty="0"/>
              <a:t> </a:t>
            </a:r>
            <a:r>
              <a:rPr lang="en-US" sz="2600" b="1" i="1" dirty="0"/>
              <a:t>trigger case</a:t>
            </a:r>
            <a:r>
              <a:rPr lang="en-US" sz="2600" b="1" dirty="0"/>
              <a:t> di </a:t>
            </a:r>
            <a:r>
              <a:rPr lang="en-US" sz="2600" b="1" dirty="0" err="1"/>
              <a:t>lapangan</a:t>
            </a:r>
            <a:r>
              <a:rPr lang="en-US" sz="2600" b="1" dirty="0"/>
              <a:t> </a:t>
            </a:r>
            <a:r>
              <a:rPr lang="en-US" sz="2600" b="1" dirty="0" err="1"/>
              <a:t>untuk</a:t>
            </a:r>
            <a:r>
              <a:rPr lang="en-US" sz="2600" b="1" dirty="0"/>
              <a:t> </a:t>
            </a:r>
            <a:r>
              <a:rPr lang="en-US" sz="2600" b="1" dirty="0" err="1"/>
              <a:t>mendukung</a:t>
            </a:r>
            <a:r>
              <a:rPr lang="en-US" sz="2600" b="1" dirty="0"/>
              <a:t> </a:t>
            </a:r>
            <a:r>
              <a:rPr lang="en-US" sz="2600" b="1" dirty="0" err="1"/>
              <a:t>mahasiswa</a:t>
            </a:r>
            <a:r>
              <a:rPr lang="en-US" sz="2600" b="1" dirty="0"/>
              <a:t> </a:t>
            </a:r>
            <a:r>
              <a:rPr lang="en-US" sz="2600" b="1" dirty="0" err="1"/>
              <a:t>dalam</a:t>
            </a:r>
            <a:r>
              <a:rPr lang="en-US" sz="2600" b="1" dirty="0"/>
              <a:t> </a:t>
            </a:r>
            <a:r>
              <a:rPr lang="en-US" sz="2600" b="1" dirty="0" err="1"/>
              <a:t>memenuhi</a:t>
            </a:r>
            <a:r>
              <a:rPr lang="en-US" sz="2600" b="1" dirty="0"/>
              <a:t> </a:t>
            </a:r>
            <a:r>
              <a:rPr lang="en-US" sz="2600" b="1" dirty="0" err="1"/>
              <a:t>kompetensinya</a:t>
            </a:r>
            <a:r>
              <a:rPr lang="en-US" sz="2600" b="1" dirty="0"/>
              <a:t> </a:t>
            </a:r>
            <a:r>
              <a:rPr lang="en-US" sz="2600" b="1" dirty="0" err="1"/>
              <a:t>sebagai</a:t>
            </a:r>
            <a:r>
              <a:rPr lang="en-US" sz="2600" b="1" dirty="0"/>
              <a:t> </a:t>
            </a:r>
            <a:r>
              <a:rPr lang="en-US" sz="2600" b="1" dirty="0" err="1"/>
              <a:t>dokter</a:t>
            </a:r>
            <a:r>
              <a:rPr lang="en-US" sz="2600" b="1" dirty="0"/>
              <a:t> </a:t>
            </a:r>
            <a:r>
              <a:rPr lang="en-US" sz="2600" b="1" dirty="0" err="1"/>
              <a:t>umum</a:t>
            </a:r>
            <a:r>
              <a:rPr lang="en-US" sz="2600" b="1" dirty="0"/>
              <a:t> </a:t>
            </a:r>
            <a:r>
              <a:rPr lang="en-US" sz="2600" b="1" dirty="0" err="1"/>
              <a:t>dalam</a:t>
            </a:r>
            <a:r>
              <a:rPr lang="en-US" sz="2600" b="1" dirty="0"/>
              <a:t> </a:t>
            </a:r>
            <a:r>
              <a:rPr lang="en-US" sz="2600" b="1" dirty="0" err="1"/>
              <a:t>hal</a:t>
            </a:r>
            <a:r>
              <a:rPr lang="en-US" sz="2600" b="1" dirty="0"/>
              <a:t> :</a:t>
            </a:r>
          </a:p>
          <a:p>
            <a:r>
              <a:rPr lang="en-US" dirty="0" err="1"/>
              <a:t>Terampil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status </a:t>
            </a:r>
            <a:r>
              <a:rPr lang="en-US" dirty="0" err="1"/>
              <a:t>gizi</a:t>
            </a:r>
            <a:r>
              <a:rPr lang="en-US" dirty="0"/>
              <a:t> (</a:t>
            </a:r>
            <a:r>
              <a:rPr lang="en-US" i="1" dirty="0"/>
              <a:t>nutritional assessment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Subjektif</a:t>
            </a:r>
            <a:r>
              <a:rPr lang="en-US" dirty="0"/>
              <a:t> : salah </a:t>
            </a:r>
            <a:r>
              <a:rPr lang="en-US" dirty="0" err="1"/>
              <a:t>satunya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dietary assessment </a:t>
            </a:r>
            <a:r>
              <a:rPr lang="en-US" dirty="0"/>
              <a:t>(</a:t>
            </a:r>
            <a:r>
              <a:rPr lang="en-US" dirty="0" err="1"/>
              <a:t>contoh</a:t>
            </a:r>
            <a:r>
              <a:rPr lang="en-US" dirty="0"/>
              <a:t> : 24-hr </a:t>
            </a:r>
            <a:r>
              <a:rPr lang="en-US" i="1" dirty="0"/>
              <a:t>dietary recall</a:t>
            </a:r>
            <a:r>
              <a:rPr lang="en-US" dirty="0"/>
              <a:t>) dana </a:t>
            </a:r>
            <a:r>
              <a:rPr lang="en-US" dirty="0" err="1"/>
              <a:t>analisisnya</a:t>
            </a:r>
            <a:endParaRPr lang="en-US" dirty="0"/>
          </a:p>
          <a:p>
            <a:pPr lvl="1"/>
            <a:r>
              <a:rPr lang="en-US" dirty="0" err="1"/>
              <a:t>Objektif</a:t>
            </a:r>
            <a:r>
              <a:rPr lang="en-US" dirty="0"/>
              <a:t> : salah </a:t>
            </a:r>
            <a:r>
              <a:rPr lang="en-US" dirty="0" err="1"/>
              <a:t>satunya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antropometri</a:t>
            </a:r>
            <a:r>
              <a:rPr lang="en-US" dirty="0"/>
              <a:t> (</a:t>
            </a:r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badan dan </a:t>
            </a:r>
            <a:r>
              <a:rPr lang="en-US" dirty="0" err="1"/>
              <a:t>lingkar</a:t>
            </a:r>
            <a:r>
              <a:rPr lang="en-US" dirty="0"/>
              <a:t> </a:t>
            </a:r>
            <a:r>
              <a:rPr lang="en-US" dirty="0" err="1"/>
              <a:t>pinggang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i="1" dirty="0"/>
              <a:t>body impedance analyzer</a:t>
            </a:r>
            <a:r>
              <a:rPr lang="en-US" dirty="0"/>
              <a:t>) dan </a:t>
            </a:r>
            <a:r>
              <a:rPr lang="en-US" dirty="0" err="1"/>
              <a:t>analisisnya</a:t>
            </a:r>
            <a:r>
              <a:rPr lang="en-US" dirty="0"/>
              <a:t> </a:t>
            </a:r>
          </a:p>
          <a:p>
            <a:r>
              <a:rPr lang="en-US" dirty="0"/>
              <a:t>Mampu </a:t>
            </a:r>
            <a:r>
              <a:rPr lang="en-US" dirty="0" err="1"/>
              <a:t>menghubungkan</a:t>
            </a:r>
            <a:r>
              <a:rPr lang="en-US" dirty="0"/>
              <a:t> data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yang </a:t>
            </a:r>
            <a:r>
              <a:rPr lang="en-US" dirty="0" err="1"/>
              <a:t>didapatkan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peranannya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preventif</a:t>
            </a:r>
            <a:r>
              <a:rPr lang="en-US" dirty="0"/>
              <a:t>/</a:t>
            </a:r>
            <a:r>
              <a:rPr lang="en-US" dirty="0" err="1"/>
              <a:t>promotif</a:t>
            </a:r>
            <a:r>
              <a:rPr lang="en-US" dirty="0"/>
              <a:t>/</a:t>
            </a:r>
            <a:r>
              <a:rPr lang="en-US" dirty="0" err="1"/>
              <a:t>kuratif</a:t>
            </a:r>
            <a:r>
              <a:rPr lang="en-US" dirty="0"/>
              <a:t>/</a:t>
            </a:r>
            <a:r>
              <a:rPr lang="en-US" dirty="0" err="1"/>
              <a:t>rehabilitatif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payudara</a:t>
            </a:r>
            <a:endParaRPr lang="en-US" dirty="0"/>
          </a:p>
          <a:p>
            <a:r>
              <a:rPr lang="en-US" dirty="0"/>
              <a:t>Mampu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pada </a:t>
            </a:r>
            <a:r>
              <a:rPr lang="en-US" dirty="0" err="1"/>
              <a:t>pasien</a:t>
            </a:r>
            <a:r>
              <a:rPr lang="en-US" dirty="0"/>
              <a:t> dan </a:t>
            </a:r>
            <a:r>
              <a:rPr lang="en-US" dirty="0" err="1"/>
              <a:t>kaitannya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payudara</a:t>
            </a:r>
            <a:endParaRPr lang="en-US" dirty="0"/>
          </a:p>
          <a:p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  <a:p>
            <a:r>
              <a:rPr lang="en-US" dirty="0"/>
              <a:t>Mampu </a:t>
            </a:r>
            <a:r>
              <a:rPr lang="en-US" b="1" dirty="0" err="1"/>
              <a:t>berkomunikasi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efektif</a:t>
            </a:r>
            <a:r>
              <a:rPr lang="en-US" b="1" dirty="0"/>
              <a:t> yang </a:t>
            </a:r>
            <a:r>
              <a:rPr lang="en-US" b="1" dirty="0" err="1"/>
              <a:t>mengedepankan</a:t>
            </a:r>
            <a:r>
              <a:rPr lang="en-US" b="1" dirty="0"/>
              <a:t> </a:t>
            </a:r>
            <a:r>
              <a:rPr lang="en-US" b="1" dirty="0" err="1"/>
              <a:t>etika</a:t>
            </a:r>
            <a:r>
              <a:rPr lang="en-US" b="1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membina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dokter-pasien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lingkungannya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4215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3E91-0C6E-6490-5A01-915A98C0EBF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What to do 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4E8E5-C2E0-FAEB-AD89-82FEC5920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0978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 </a:t>
            </a:r>
            <a:r>
              <a:rPr lang="en-US" i="1" dirty="0"/>
              <a:t>24-hr dietary recall</a:t>
            </a:r>
            <a:r>
              <a:rPr lang="en-US" dirty="0"/>
              <a:t> </a:t>
            </a:r>
            <a:r>
              <a:rPr lang="en-US" i="1" dirty="0"/>
              <a:t>(hands on</a:t>
            </a:r>
            <a:r>
              <a:rPr lang="en-US" dirty="0"/>
              <a:t>)</a:t>
            </a:r>
          </a:p>
          <a:p>
            <a:r>
              <a:rPr lang="en-US" dirty="0"/>
              <a:t>2. </a:t>
            </a:r>
            <a:r>
              <a:rPr lang="en-US" i="1" dirty="0"/>
              <a:t>Dietary analysis</a:t>
            </a:r>
            <a:r>
              <a:rPr lang="en-US" dirty="0"/>
              <a:t> (</a:t>
            </a:r>
            <a:r>
              <a:rPr lang="en-US" i="1" dirty="0"/>
              <a:t>hands on</a:t>
            </a:r>
            <a:r>
              <a:rPr lang="en-US" dirty="0"/>
              <a:t>)</a:t>
            </a:r>
          </a:p>
          <a:p>
            <a:r>
              <a:rPr lang="en-US" dirty="0"/>
              <a:t>3. </a:t>
            </a:r>
            <a:r>
              <a:rPr lang="en-US" dirty="0" err="1"/>
              <a:t>Antropometri</a:t>
            </a:r>
            <a:r>
              <a:rPr lang="en-US" dirty="0"/>
              <a:t> – </a:t>
            </a:r>
            <a:r>
              <a:rPr lang="en-US" dirty="0" err="1"/>
              <a:t>Dimensi</a:t>
            </a:r>
            <a:r>
              <a:rPr lang="en-US" dirty="0"/>
              <a:t> (</a:t>
            </a:r>
            <a:r>
              <a:rPr lang="en-US" i="1" dirty="0"/>
              <a:t>hands on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Lingkar</a:t>
            </a:r>
            <a:r>
              <a:rPr lang="en-US" dirty="0"/>
              <a:t> </a:t>
            </a:r>
            <a:r>
              <a:rPr lang="en-US" dirty="0" err="1"/>
              <a:t>pinggang</a:t>
            </a:r>
            <a:endParaRPr lang="en-US" dirty="0"/>
          </a:p>
          <a:p>
            <a:pPr lvl="1"/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badan</a:t>
            </a:r>
          </a:p>
          <a:p>
            <a:r>
              <a:rPr lang="en-US" dirty="0"/>
              <a:t>4. </a:t>
            </a:r>
            <a:r>
              <a:rPr lang="en-US" dirty="0" err="1"/>
              <a:t>Antropometri</a:t>
            </a:r>
            <a:r>
              <a:rPr lang="en-US" dirty="0"/>
              <a:t> –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(</a:t>
            </a:r>
            <a:r>
              <a:rPr lang="en-US" i="1" dirty="0"/>
              <a:t>hands on</a:t>
            </a:r>
            <a:r>
              <a:rPr lang="en-US" dirty="0"/>
              <a:t>)</a:t>
            </a:r>
          </a:p>
          <a:p>
            <a:r>
              <a:rPr lang="en-US" dirty="0"/>
              <a:t>5.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antropometri</a:t>
            </a:r>
            <a:r>
              <a:rPr lang="en-US" dirty="0"/>
              <a:t> (hands on)</a:t>
            </a:r>
          </a:p>
          <a:p>
            <a:r>
              <a:rPr lang="en-US" dirty="0"/>
              <a:t>6.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(hands on dan sit in)</a:t>
            </a:r>
          </a:p>
          <a:p>
            <a:r>
              <a:rPr lang="en-US" dirty="0" err="1"/>
              <a:t>Mencatat</a:t>
            </a:r>
            <a:r>
              <a:rPr lang="en-US" dirty="0"/>
              <a:t>, </a:t>
            </a: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data dan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kunjungan</a:t>
            </a:r>
            <a:r>
              <a:rPr lang="en-US" dirty="0"/>
              <a:t>,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paparan</a:t>
            </a:r>
            <a:r>
              <a:rPr lang="en-US" dirty="0"/>
              <a:t> yang </a:t>
            </a:r>
            <a:r>
              <a:rPr lang="en-US" dirty="0" err="1"/>
              <a:t>didapat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presentasi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dipaparkan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diskusi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 pada </a:t>
            </a:r>
            <a:r>
              <a:rPr lang="en-US" dirty="0" err="1"/>
              <a:t>jadwal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ditentukan</a:t>
            </a:r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7555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F942B-ACF7-64BB-CA61-D5D5B39303F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What should be prepared one day before?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42F97-061C-8C99-7A63-331793BBF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Pakaian</a:t>
            </a:r>
            <a:r>
              <a:rPr lang="en-US" dirty="0"/>
              <a:t> </a:t>
            </a:r>
            <a:r>
              <a:rPr lang="en-US" dirty="0" err="1"/>
              <a:t>bersih</a:t>
            </a:r>
            <a:r>
              <a:rPr lang="en-US" dirty="0"/>
              <a:t> dan </a:t>
            </a:r>
            <a:r>
              <a:rPr lang="en-US" dirty="0" err="1"/>
              <a:t>rapih</a:t>
            </a:r>
            <a:r>
              <a:rPr lang="en-US" dirty="0"/>
              <a:t>, </a:t>
            </a:r>
            <a:r>
              <a:rPr lang="en-US" dirty="0" err="1"/>
              <a:t>sepatu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.</a:t>
            </a:r>
          </a:p>
          <a:p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jas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 (</a:t>
            </a:r>
            <a:r>
              <a:rPr lang="en-US" dirty="0" err="1"/>
              <a:t>bersih</a:t>
            </a:r>
            <a:r>
              <a:rPr lang="en-US" dirty="0"/>
              <a:t> dan </a:t>
            </a:r>
            <a:r>
              <a:rPr lang="en-US" dirty="0" err="1"/>
              <a:t>rapih</a:t>
            </a:r>
            <a:r>
              <a:rPr lang="en-US" dirty="0"/>
              <a:t>)</a:t>
            </a:r>
          </a:p>
          <a:p>
            <a:r>
              <a:rPr lang="en-US" dirty="0"/>
              <a:t>Masker </a:t>
            </a:r>
            <a:r>
              <a:rPr lang="en-US" dirty="0" err="1"/>
              <a:t>medis</a:t>
            </a:r>
            <a:r>
              <a:rPr lang="en-US" dirty="0"/>
              <a:t>, </a:t>
            </a:r>
            <a:r>
              <a:rPr lang="en-US" i="1" dirty="0"/>
              <a:t>hand sanitizer</a:t>
            </a:r>
          </a:p>
          <a:p>
            <a:r>
              <a:rPr lang="en-US" dirty="0" err="1"/>
              <a:t>Pulpen</a:t>
            </a:r>
            <a:r>
              <a:rPr lang="en-US" dirty="0"/>
              <a:t>,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kosong</a:t>
            </a:r>
            <a:r>
              <a:rPr lang="en-US" dirty="0"/>
              <a:t>, </a:t>
            </a:r>
            <a:r>
              <a:rPr lang="en-US" dirty="0" err="1"/>
              <a:t>papan</a:t>
            </a:r>
            <a:r>
              <a:rPr lang="en-US" dirty="0"/>
              <a:t> dada (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), </a:t>
            </a:r>
            <a:r>
              <a:rPr lang="en-US" dirty="0" err="1"/>
              <a:t>kalkulator</a:t>
            </a:r>
            <a:r>
              <a:rPr lang="en-US" dirty="0"/>
              <a:t> (</a:t>
            </a:r>
            <a:r>
              <a:rPr lang="en-US" dirty="0" err="1"/>
              <a:t>atau</a:t>
            </a:r>
            <a:r>
              <a:rPr lang="en-US" dirty="0"/>
              <a:t> gadget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kalkulator</a:t>
            </a:r>
            <a:r>
              <a:rPr lang="en-US" dirty="0"/>
              <a:t>)</a:t>
            </a:r>
          </a:p>
          <a:p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i="1" dirty="0"/>
              <a:t>24-hr recall </a:t>
            </a:r>
            <a:r>
              <a:rPr lang="en-US" dirty="0" err="1"/>
              <a:t>bagi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i="1" dirty="0"/>
              <a:t>dietary recall </a:t>
            </a:r>
            <a:r>
              <a:rPr lang="en-US" dirty="0"/>
              <a:t>(</a:t>
            </a:r>
            <a:r>
              <a:rPr lang="en-US" dirty="0" err="1"/>
              <a:t>terlampir</a:t>
            </a:r>
            <a:r>
              <a:rPr lang="en-US" dirty="0"/>
              <a:t>)</a:t>
            </a:r>
            <a:r>
              <a:rPr lang="en-US" i="1" dirty="0"/>
              <a:t> </a:t>
            </a:r>
          </a:p>
          <a:p>
            <a:r>
              <a:rPr lang="en-US" dirty="0"/>
              <a:t>Daftar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(DKBM) (</a:t>
            </a:r>
            <a:r>
              <a:rPr lang="en-US" dirty="0" err="1"/>
              <a:t>terlampirdan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 Indonesia (TKPI)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i="1" dirty="0"/>
              <a:t>Fat Secret/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nutrisi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i="1" dirty="0"/>
              <a:t>dietary assessment </a:t>
            </a:r>
          </a:p>
          <a:p>
            <a:r>
              <a:rPr lang="en-US" dirty="0" err="1"/>
              <a:t>Membekali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dan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i="1" dirty="0"/>
              <a:t>dietary recall </a:t>
            </a:r>
            <a:r>
              <a:rPr lang="en-US" dirty="0"/>
              <a:t>dan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, </a:t>
            </a:r>
            <a:r>
              <a:rPr lang="en-US" dirty="0" err="1"/>
              <a:t>antropometri</a:t>
            </a:r>
            <a:r>
              <a:rPr lang="en-US" dirty="0"/>
              <a:t> dan </a:t>
            </a:r>
            <a:r>
              <a:rPr lang="en-US" dirty="0" err="1"/>
              <a:t>analisisnya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dan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dan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kerjanya</a:t>
            </a:r>
            <a:endParaRPr lang="en-US" dirty="0"/>
          </a:p>
          <a:p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rute</a:t>
            </a:r>
            <a:r>
              <a:rPr lang="en-US" dirty="0"/>
              <a:t>,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, dan lama </a:t>
            </a:r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lokasi</a:t>
            </a:r>
            <a:endParaRPr lang="en-US" dirty="0"/>
          </a:p>
          <a:p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dan </a:t>
            </a:r>
            <a:r>
              <a:rPr lang="en-US" dirty="0" err="1"/>
              <a:t>penentuan</a:t>
            </a:r>
            <a:r>
              <a:rPr lang="en-US" dirty="0"/>
              <a:t> PIC </a:t>
            </a:r>
            <a:r>
              <a:rPr lang="en-US" dirty="0" err="1"/>
              <a:t>untuk</a:t>
            </a:r>
            <a:r>
              <a:rPr lang="en-US" dirty="0"/>
              <a:t> masing-masing </a:t>
            </a:r>
            <a:r>
              <a:rPr lang="en-US" dirty="0" err="1"/>
              <a:t>kegiatan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D" i="1" dirty="0"/>
          </a:p>
        </p:txBody>
      </p:sp>
    </p:spTree>
    <p:extLst>
      <p:ext uri="{BB962C8B-B14F-4D97-AF65-F5344CB8AC3E}">
        <p14:creationId xmlns:p14="http://schemas.microsoft.com/office/powerpoint/2010/main" val="13064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1669C-1264-47E1-A938-2FA8B795A96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Who 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35A33-E797-7856-CF1A-528F57A7F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1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membagi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2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 (</a:t>
            </a:r>
            <a:r>
              <a:rPr lang="en-US" sz="2000" dirty="0" err="1"/>
              <a:t>Kelompok</a:t>
            </a:r>
            <a:r>
              <a:rPr lang="en-US" sz="2000" dirty="0"/>
              <a:t> A dan B)</a:t>
            </a:r>
          </a:p>
          <a:p>
            <a:r>
              <a:rPr lang="en-US" sz="2000" dirty="0"/>
              <a:t>1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mengikuti</a:t>
            </a:r>
            <a:r>
              <a:rPr lang="en-US" sz="2000" dirty="0"/>
              <a:t> </a:t>
            </a:r>
            <a:r>
              <a:rPr lang="en-US" sz="2000" dirty="0" err="1"/>
              <a:t>alur</a:t>
            </a:r>
            <a:r>
              <a:rPr lang="en-US" sz="2000" dirty="0"/>
              <a:t> </a:t>
            </a:r>
            <a:r>
              <a:rPr lang="en-US" sz="2000" dirty="0" err="1"/>
              <a:t>pemeriksaan</a:t>
            </a:r>
            <a:r>
              <a:rPr lang="en-US" sz="2000" dirty="0"/>
              <a:t> 1 </a:t>
            </a:r>
            <a:r>
              <a:rPr lang="en-US" sz="2000" dirty="0" err="1"/>
              <a:t>pasien</a:t>
            </a:r>
            <a:r>
              <a:rPr lang="en-US" sz="2000" dirty="0"/>
              <a:t>, yang </a:t>
            </a:r>
            <a:r>
              <a:rPr lang="en-US" sz="2000" dirty="0" err="1"/>
              <a:t>meliputi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:</a:t>
            </a:r>
          </a:p>
          <a:p>
            <a:r>
              <a:rPr lang="en-US" sz="2000" dirty="0"/>
              <a:t>- dietary recall (hands on), </a:t>
            </a:r>
            <a:r>
              <a:rPr lang="en-US" sz="2000" i="1" dirty="0"/>
              <a:t>dietary analysis</a:t>
            </a:r>
            <a:r>
              <a:rPr lang="en-US" sz="2000" dirty="0"/>
              <a:t> (hands on), </a:t>
            </a:r>
            <a:r>
              <a:rPr lang="en-US" sz="2000" dirty="0" err="1"/>
              <a:t>antropometri</a:t>
            </a:r>
            <a:r>
              <a:rPr lang="en-US" sz="2000" dirty="0"/>
              <a:t>–</a:t>
            </a:r>
            <a:r>
              <a:rPr lang="en-US" sz="2000" dirty="0" err="1"/>
              <a:t>dimensi</a:t>
            </a:r>
            <a:r>
              <a:rPr lang="en-US" sz="2000" dirty="0"/>
              <a:t> dan </a:t>
            </a:r>
            <a:r>
              <a:rPr lang="en-US" sz="2000" dirty="0" err="1"/>
              <a:t>analisis</a:t>
            </a:r>
            <a:r>
              <a:rPr lang="en-US" sz="2000" dirty="0"/>
              <a:t> (hands on), </a:t>
            </a:r>
            <a:r>
              <a:rPr lang="en-US" sz="2000" dirty="0" err="1"/>
              <a:t>antropometri</a:t>
            </a:r>
            <a:r>
              <a:rPr lang="en-US" sz="2000" dirty="0"/>
              <a:t>–</a:t>
            </a:r>
            <a:r>
              <a:rPr lang="en-US" sz="2000" dirty="0" err="1"/>
              <a:t>komposisi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 dan </a:t>
            </a:r>
            <a:r>
              <a:rPr lang="en-US" sz="2000" dirty="0" err="1"/>
              <a:t>analisis</a:t>
            </a:r>
            <a:r>
              <a:rPr lang="en-US" sz="2000" dirty="0"/>
              <a:t> (hands on), </a:t>
            </a:r>
            <a:r>
              <a:rPr lang="en-US" sz="2000" dirty="0" err="1"/>
              <a:t>komunikasi</a:t>
            </a:r>
            <a:r>
              <a:rPr lang="en-US" sz="2000" dirty="0"/>
              <a:t> </a:t>
            </a:r>
            <a:r>
              <a:rPr lang="en-US" sz="2000" dirty="0" err="1"/>
              <a:t>dokter-pasien</a:t>
            </a:r>
            <a:r>
              <a:rPr lang="en-US" sz="2000" dirty="0"/>
              <a:t> dan </a:t>
            </a:r>
            <a:r>
              <a:rPr lang="en-US" sz="2000" dirty="0" err="1"/>
              <a:t>lingkunganya</a:t>
            </a:r>
            <a:r>
              <a:rPr lang="en-US" sz="2000" dirty="0"/>
              <a:t> (hands on dan sit in)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1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 </a:t>
            </a:r>
            <a:r>
              <a:rPr lang="en-US" sz="2000" dirty="0" err="1"/>
              <a:t>memilih</a:t>
            </a:r>
            <a:r>
              <a:rPr lang="en-US" sz="2000" dirty="0"/>
              <a:t> </a:t>
            </a:r>
            <a:r>
              <a:rPr lang="en-US" sz="2000" dirty="0" err="1"/>
              <a:t>ketuanya</a:t>
            </a:r>
            <a:r>
              <a:rPr lang="en-US" sz="2000" dirty="0"/>
              <a:t>, dan </a:t>
            </a:r>
            <a:r>
              <a:rPr lang="en-US" sz="2000" dirty="0" err="1"/>
              <a:t>membagi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masing-masing </a:t>
            </a:r>
            <a:r>
              <a:rPr lang="en-US" sz="2000" dirty="0" err="1"/>
              <a:t>anggota</a:t>
            </a:r>
            <a:r>
              <a:rPr lang="en-US" sz="20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(1 orang/</a:t>
            </a:r>
            <a:r>
              <a:rPr lang="en-US" sz="2000" dirty="0" err="1"/>
              <a:t>kegiatan</a:t>
            </a:r>
            <a:r>
              <a:rPr lang="en-US" sz="2000" dirty="0"/>
              <a:t>, </a:t>
            </a:r>
            <a:r>
              <a:rPr lang="en-US" sz="2000" dirty="0" err="1"/>
              <a:t>jumlah</a:t>
            </a:r>
            <a:r>
              <a:rPr lang="en-US" sz="2000" dirty="0"/>
              <a:t> yang </a:t>
            </a:r>
            <a:r>
              <a:rPr lang="en-US" sz="2000" dirty="0" err="1"/>
              <a:t>bertugas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fleksibel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), </a:t>
            </a:r>
            <a:r>
              <a:rPr lang="en-US" sz="2000" dirty="0" err="1"/>
              <a:t>mengisi</a:t>
            </a:r>
            <a:r>
              <a:rPr lang="en-US" sz="2000" dirty="0"/>
              <a:t> </a:t>
            </a:r>
            <a:r>
              <a:rPr lang="en-US" sz="2000" dirty="0" err="1"/>
              <a:t>pembagian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 dan </a:t>
            </a:r>
            <a:r>
              <a:rPr lang="en-US" sz="2000" dirty="0" err="1"/>
              <a:t>ketua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mengirimkannya</a:t>
            </a:r>
            <a:r>
              <a:rPr lang="en-US" sz="2000" dirty="0"/>
              <a:t> pada </a:t>
            </a:r>
            <a:r>
              <a:rPr lang="en-US" sz="2000" dirty="0" err="1"/>
              <a:t>dosen</a:t>
            </a:r>
            <a:r>
              <a:rPr lang="en-US" sz="2000" dirty="0"/>
              <a:t> </a:t>
            </a:r>
            <a:r>
              <a:rPr lang="en-US" sz="2000" dirty="0" err="1"/>
              <a:t>pembimbing</a:t>
            </a:r>
            <a:r>
              <a:rPr lang="en-US" sz="2000" dirty="0"/>
              <a:t> </a:t>
            </a:r>
            <a:r>
              <a:rPr lang="en-US" sz="2000" dirty="0" err="1"/>
              <a:t>lapangan</a:t>
            </a:r>
            <a:r>
              <a:rPr lang="en-US" sz="2000" dirty="0"/>
              <a:t> 1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(dr. Siska : 087822020430)</a:t>
            </a:r>
          </a:p>
          <a:p>
            <a:pPr marL="0" indent="0">
              <a:buNone/>
            </a:pPr>
            <a:endParaRPr lang="en-US" sz="2600" dirty="0"/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ID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6791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564F6386-FF25-AB80-128F-78311E280F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014984"/>
              </p:ext>
            </p:extLst>
          </p:nvPr>
        </p:nvGraphicFramePr>
        <p:xfrm>
          <a:off x="1066799" y="939800"/>
          <a:ext cx="9925052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676">
                  <a:extLst>
                    <a:ext uri="{9D8B030D-6E8A-4147-A177-3AD203B41FA5}">
                      <a16:colId xmlns:a16="http://schemas.microsoft.com/office/drawing/2014/main" val="637287763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3849748987"/>
                    </a:ext>
                  </a:extLst>
                </a:gridCol>
                <a:gridCol w="3152776">
                  <a:extLst>
                    <a:ext uri="{9D8B030D-6E8A-4147-A177-3AD203B41FA5}">
                      <a16:colId xmlns:a16="http://schemas.microsoft.com/office/drawing/2014/main" val="1757689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Kelompok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Kegiatan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Nama </a:t>
                      </a:r>
                      <a:r>
                        <a:rPr lang="en-US" dirty="0" err="1"/>
                        <a:t>anggota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kelompok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bertugas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717985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dietary recall (hands on)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613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dietary analysis (hands on)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724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anthropometry – dimension, dan </a:t>
                      </a:r>
                      <a:r>
                        <a:rPr lang="en-US" sz="1800" dirty="0" err="1"/>
                        <a:t>analisis</a:t>
                      </a:r>
                      <a:r>
                        <a:rPr lang="en-US" sz="1800" dirty="0"/>
                        <a:t> (hands on) 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497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anthropometry – Body Composition dan </a:t>
                      </a:r>
                      <a:r>
                        <a:rPr lang="en-US" sz="1800" dirty="0" err="1"/>
                        <a:t>analisis</a:t>
                      </a:r>
                      <a:r>
                        <a:rPr lang="en-US" sz="1800" dirty="0"/>
                        <a:t> (hands on)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939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communication in nutritional management (sit in)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239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dietary recall (hands on)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718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dietary analysis (hands on)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500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anthropometry – dimension, dan </a:t>
                      </a:r>
                      <a:r>
                        <a:rPr lang="en-US" sz="1800" dirty="0" err="1"/>
                        <a:t>analisis</a:t>
                      </a:r>
                      <a:r>
                        <a:rPr lang="en-US" sz="1800" dirty="0"/>
                        <a:t> (hands on) 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278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anthropometry – Body Composition dan </a:t>
                      </a:r>
                      <a:r>
                        <a:rPr lang="en-US" sz="1800" dirty="0" err="1"/>
                        <a:t>analisis</a:t>
                      </a:r>
                      <a:r>
                        <a:rPr lang="en-US" sz="1800" dirty="0"/>
                        <a:t> (hands on)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677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communication in nutritional management (sit in)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526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82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649A-5F22-6914-505D-4878DA823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553" y="915488"/>
            <a:ext cx="9720072" cy="149961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When ?</a:t>
            </a:r>
            <a:br>
              <a:rPr lang="en-US" dirty="0"/>
            </a:br>
            <a:endParaRPr lang="en-ID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2A5B2-598E-9770-71C3-358EFF18D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2116932"/>
            <a:ext cx="5157787" cy="823912"/>
          </a:xfrm>
        </p:spPr>
        <p:txBody>
          <a:bodyPr/>
          <a:lstStyle/>
          <a:p>
            <a:r>
              <a:rPr lang="en-US" b="1" dirty="0" err="1"/>
              <a:t>Jadwal</a:t>
            </a:r>
            <a:r>
              <a:rPr lang="en-US" b="1" dirty="0"/>
              <a:t> </a:t>
            </a:r>
            <a:r>
              <a:rPr lang="en-US" b="1" dirty="0" err="1"/>
              <a:t>Kunjungan</a:t>
            </a:r>
            <a:r>
              <a:rPr lang="en-US" b="1" dirty="0"/>
              <a:t> dan </a:t>
            </a:r>
            <a:r>
              <a:rPr lang="en-US" b="1" dirty="0" err="1"/>
              <a:t>Diskusi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24328-F094-2A27-2251-F087CAB3A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3105150"/>
            <a:ext cx="4760913" cy="164782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100" b="1" dirty="0" err="1"/>
              <a:t>Jadwal</a:t>
            </a:r>
            <a:r>
              <a:rPr lang="en-US" sz="2100" b="1" dirty="0"/>
              <a:t> </a:t>
            </a:r>
            <a:r>
              <a:rPr lang="en-US" sz="2100" b="1" dirty="0" err="1"/>
              <a:t>Kunjungan</a:t>
            </a:r>
            <a:r>
              <a:rPr lang="en-US" sz="2100" b="1" dirty="0"/>
              <a:t> : </a:t>
            </a:r>
            <a:r>
              <a:rPr lang="en-US" sz="2100" b="1" dirty="0" err="1"/>
              <a:t>Selasa</a:t>
            </a:r>
            <a:r>
              <a:rPr lang="en-US" sz="2100" b="1" dirty="0"/>
              <a:t> dan </a:t>
            </a:r>
            <a:r>
              <a:rPr lang="en-US" sz="2100" b="1" dirty="0" err="1"/>
              <a:t>Kamis</a:t>
            </a:r>
            <a:r>
              <a:rPr lang="en-US" sz="2100" b="1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                                            (Jam 16.00-selesai)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                                            </a:t>
            </a:r>
            <a:r>
              <a:rPr lang="en-US" sz="1600" dirty="0" err="1"/>
              <a:t>Catatan</a:t>
            </a:r>
            <a:r>
              <a:rPr lang="en-US" sz="1600" dirty="0"/>
              <a:t> : </a:t>
            </a:r>
            <a:r>
              <a:rPr lang="en-US" sz="1600" dirty="0" err="1"/>
              <a:t>tiba</a:t>
            </a:r>
            <a:r>
              <a:rPr lang="en-US" sz="1600" dirty="0"/>
              <a:t> di W-2 max 15.30 </a:t>
            </a:r>
            <a:r>
              <a:rPr lang="en-US" sz="1600" dirty="0" err="1"/>
              <a:t>utk</a:t>
            </a:r>
            <a:r>
              <a:rPr lang="en-US" sz="16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                                                           </a:t>
            </a:r>
            <a:r>
              <a:rPr lang="en-US" sz="1600" dirty="0" err="1"/>
              <a:t>persiapan</a:t>
            </a:r>
            <a:r>
              <a:rPr lang="en-US" sz="1600" dirty="0"/>
              <a:t> dan </a:t>
            </a:r>
            <a:r>
              <a:rPr lang="en-US" sz="1600" dirty="0" err="1"/>
              <a:t>pengenalan</a:t>
            </a:r>
            <a:r>
              <a:rPr lang="en-US" sz="1600" dirty="0"/>
              <a:t> </a:t>
            </a:r>
            <a:r>
              <a:rPr lang="en-US" sz="1600" dirty="0" err="1"/>
              <a:t>alat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100" b="1" dirty="0" err="1"/>
              <a:t>Diskusi</a:t>
            </a:r>
            <a:r>
              <a:rPr lang="en-US" sz="2100" b="1" dirty="0"/>
              <a:t> : </a:t>
            </a:r>
            <a:r>
              <a:rPr lang="en-US" sz="2100" b="1" dirty="0" err="1"/>
              <a:t>Senin</a:t>
            </a:r>
            <a:r>
              <a:rPr lang="en-US" sz="2100" b="1" dirty="0"/>
              <a:t> dan </a:t>
            </a:r>
            <a:r>
              <a:rPr lang="en-US" sz="2100" b="1" dirty="0" err="1"/>
              <a:t>Jumat</a:t>
            </a:r>
            <a:r>
              <a:rPr lang="en-US" sz="2100" b="1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                     (Jam </a:t>
            </a:r>
            <a:r>
              <a:rPr lang="en-US" sz="1600" i="1" dirty="0"/>
              <a:t>by appointment</a:t>
            </a:r>
            <a:r>
              <a:rPr lang="en-US" sz="1600" dirty="0"/>
              <a:t>)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dosen</a:t>
            </a:r>
            <a:r>
              <a:rPr lang="en-US" sz="1600" dirty="0"/>
              <a:t> </a:t>
            </a:r>
            <a:r>
              <a:rPr lang="en-US" sz="1600" dirty="0" err="1"/>
              <a:t>pembimbing</a:t>
            </a:r>
            <a:r>
              <a:rPr lang="en-US" sz="1600" dirty="0"/>
              <a:t> </a:t>
            </a:r>
            <a:endParaRPr lang="en-ID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DFD88C-7953-E362-8182-66ED8F7EB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709" y="1914525"/>
            <a:ext cx="6165138" cy="31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0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0010-61A2-7839-42A8-C85CE77FE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DD14F-5340-C260-DD0C-FADE27041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465070"/>
            <a:ext cx="4754880" cy="40233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err="1"/>
              <a:t>Poliklinik</a:t>
            </a:r>
            <a:r>
              <a:rPr lang="en-US" dirty="0"/>
              <a:t> </a:t>
            </a:r>
            <a:r>
              <a:rPr lang="en-US" dirty="0" err="1"/>
              <a:t>Gizi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err="1"/>
              <a:t>Klinik</a:t>
            </a:r>
            <a:r>
              <a:rPr lang="en-US" dirty="0"/>
              <a:t> Santi, </a:t>
            </a:r>
            <a:r>
              <a:rPr lang="en-US" dirty="0" err="1"/>
              <a:t>lantai</a:t>
            </a:r>
            <a:r>
              <a:rPr lang="en-US" dirty="0"/>
              <a:t> 3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d/a </a:t>
            </a:r>
            <a:r>
              <a:rPr lang="en-US" dirty="0" err="1"/>
              <a:t>Apotik</a:t>
            </a:r>
            <a:r>
              <a:rPr lang="en-US" dirty="0"/>
              <a:t> Santi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Jl. Merdeka No. 44 Bandung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ID" dirty="0">
                <a:hlinkClick r:id="rId2"/>
              </a:rPr>
              <a:t>https://www.kliniksanti.com/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50327-E654-739B-C850-12C6F10A9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56" y="2674143"/>
            <a:ext cx="1802607" cy="180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36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6E27-BE9E-A774-14E9-3CC294538CF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How ?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292F1-D22C-5514-A8EB-F83FAE180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37120" y="4591050"/>
            <a:ext cx="3545205" cy="195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Narahubung</a:t>
            </a:r>
            <a:r>
              <a:rPr lang="en-US" dirty="0"/>
              <a:t> </a:t>
            </a:r>
            <a:r>
              <a:rPr lang="en-US" dirty="0" err="1"/>
              <a:t>Poliklinik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 err="1"/>
              <a:t>Bidan</a:t>
            </a:r>
            <a:r>
              <a:rPr lang="en-US" dirty="0"/>
              <a:t> Ana : 081-221848499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72D609-1958-EA9E-80CF-6401FF5BF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152650"/>
            <a:ext cx="5602605" cy="4023360"/>
          </a:xfrm>
        </p:spPr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b="1" i="1" dirty="0"/>
              <a:t>How to get there ?</a:t>
            </a:r>
          </a:p>
          <a:p>
            <a:r>
              <a:rPr lang="en-US" dirty="0"/>
              <a:t>    </a:t>
            </a:r>
            <a:r>
              <a:rPr lang="en-US" dirty="0" err="1"/>
              <a:t>Rute</a:t>
            </a:r>
            <a:r>
              <a:rPr lang="en-US" dirty="0"/>
              <a:t> Gedung </a:t>
            </a:r>
            <a:r>
              <a:rPr lang="en-US" dirty="0" err="1"/>
              <a:t>Pamitran</a:t>
            </a:r>
            <a:r>
              <a:rPr lang="en-US" dirty="0"/>
              <a:t> </a:t>
            </a:r>
            <a:r>
              <a:rPr lang="en-US" dirty="0" err="1"/>
              <a:t>Unpad</a:t>
            </a:r>
            <a:r>
              <a:rPr lang="en-US" dirty="0"/>
              <a:t> – </a:t>
            </a:r>
            <a:r>
              <a:rPr lang="en-US" dirty="0" err="1"/>
              <a:t>Klinik</a:t>
            </a:r>
            <a:r>
              <a:rPr lang="en-US" dirty="0"/>
              <a:t> Santi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F7691-C883-F9F7-20BB-6DC1D47B3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3060330"/>
            <a:ext cx="5824865" cy="356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98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223</TotalTime>
  <Words>1123</Words>
  <Application>Microsoft Office PowerPoint</Application>
  <PresentationFormat>Widescreen</PresentationFormat>
  <Paragraphs>152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WAHANA KLINIK</vt:lpstr>
      <vt:lpstr>PowerPoint Presentation</vt:lpstr>
      <vt:lpstr>What to do ?</vt:lpstr>
      <vt:lpstr>What should be prepared one day before?</vt:lpstr>
      <vt:lpstr>Who ?</vt:lpstr>
      <vt:lpstr>PowerPoint Presentation</vt:lpstr>
      <vt:lpstr>When ? </vt:lpstr>
      <vt:lpstr>where</vt:lpstr>
      <vt:lpstr>How ? </vt:lpstr>
      <vt:lpstr>PowerPoint Presentation</vt:lpstr>
      <vt:lpstr>PowerPoint Presentation</vt:lpstr>
      <vt:lpstr>PERSIAPAN ANTROPOMETRI</vt:lpstr>
      <vt:lpstr>PowerPoint Presentation</vt:lpstr>
      <vt:lpstr>PowerPoint Presentation</vt:lpstr>
      <vt:lpstr>PowerPoint Presentation</vt:lpstr>
      <vt:lpstr>Selamat Bertugas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Siska Wiramihardja</dc:creator>
  <cp:lastModifiedBy>Siska Wiramihardja</cp:lastModifiedBy>
  <cp:revision>4</cp:revision>
  <dcterms:created xsi:type="dcterms:W3CDTF">2022-08-07T05:43:19Z</dcterms:created>
  <dcterms:modified xsi:type="dcterms:W3CDTF">2022-08-08T02:19:32Z</dcterms:modified>
</cp:coreProperties>
</file>