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45"/>
  </p:notesMasterIdLst>
  <p:handoutMasterIdLst>
    <p:handoutMasterId r:id="rId46"/>
  </p:handoutMasterIdLst>
  <p:sldIdLst>
    <p:sldId id="256" r:id="rId2"/>
    <p:sldId id="257" r:id="rId3"/>
    <p:sldId id="284" r:id="rId4"/>
    <p:sldId id="285" r:id="rId5"/>
    <p:sldId id="286" r:id="rId6"/>
    <p:sldId id="287" r:id="rId7"/>
    <p:sldId id="288" r:id="rId8"/>
    <p:sldId id="289" r:id="rId9"/>
    <p:sldId id="290" r:id="rId10"/>
    <p:sldId id="307" r:id="rId11"/>
    <p:sldId id="291" r:id="rId12"/>
    <p:sldId id="263" r:id="rId13"/>
    <p:sldId id="283" r:id="rId14"/>
    <p:sldId id="266"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8" r:id="rId31"/>
    <p:sldId id="309" r:id="rId32"/>
    <p:sldId id="316" r:id="rId33"/>
    <p:sldId id="320" r:id="rId34"/>
    <p:sldId id="321" r:id="rId35"/>
    <p:sldId id="317" r:id="rId36"/>
    <p:sldId id="315" r:id="rId37"/>
    <p:sldId id="310" r:id="rId38"/>
    <p:sldId id="318" r:id="rId39"/>
    <p:sldId id="319" r:id="rId40"/>
    <p:sldId id="311" r:id="rId41"/>
    <p:sldId id="312" r:id="rId42"/>
    <p:sldId id="313" r:id="rId43"/>
    <p:sldId id="314" r:id="rId44"/>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14"/>
    <p:restoredTop sz="90305"/>
  </p:normalViewPr>
  <p:slideViewPr>
    <p:cSldViewPr snapToGrid="0" snapToObjects="1">
      <p:cViewPr>
        <p:scale>
          <a:sx n="147" d="100"/>
          <a:sy n="147" d="100"/>
        </p:scale>
        <p:origin x="-576" y="-13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016678F1-F87C-4F59-B8E5-B2C069F01E04}" type="datetimeFigureOut">
              <a:rPr lang="en-US" smtClean="0"/>
              <a:t>1/12/17</a:t>
            </a:fld>
            <a:endParaRPr lang="en-US"/>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0556305B-B62C-44D4-A8A9-17868DE4D426}" type="slidenum">
              <a:rPr lang="en-US" smtClean="0"/>
              <a:t>‹#›</a:t>
            </a:fld>
            <a:endParaRPr lang="en-US"/>
          </a:p>
        </p:txBody>
      </p:sp>
    </p:spTree>
    <p:extLst>
      <p:ext uri="{BB962C8B-B14F-4D97-AF65-F5344CB8AC3E}">
        <p14:creationId xmlns:p14="http://schemas.microsoft.com/office/powerpoint/2010/main" val="7177047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2813D6FA-6C1D-49D8-A600-F63740BDE132}" type="datetimeFigureOut">
              <a:rPr lang="en-US" smtClean="0"/>
              <a:t>1/12/17</a:t>
            </a:fld>
            <a:endParaRPr lang="en-US"/>
          </a:p>
        </p:txBody>
      </p:sp>
      <p:sp>
        <p:nvSpPr>
          <p:cNvPr id="4" name="Slide Image Placeholder 3"/>
          <p:cNvSpPr>
            <a:spLocks noGrp="1" noRot="1" noChangeAspect="1"/>
          </p:cNvSpPr>
          <p:nvPr>
            <p:ph type="sldImg" idx="2"/>
          </p:nvPr>
        </p:nvSpPr>
        <p:spPr>
          <a:xfrm>
            <a:off x="1150938" y="1233488"/>
            <a:ext cx="4440237"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92CC1591-BD34-4C3E-9EC2-0CA93E1F70F4}" type="slidenum">
              <a:rPr lang="en-US" smtClean="0"/>
              <a:t>‹#›</a:t>
            </a:fld>
            <a:endParaRPr lang="en-US"/>
          </a:p>
        </p:txBody>
      </p:sp>
    </p:spTree>
    <p:extLst>
      <p:ext uri="{BB962C8B-B14F-4D97-AF65-F5344CB8AC3E}">
        <p14:creationId xmlns:p14="http://schemas.microsoft.com/office/powerpoint/2010/main" val="3900909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ncbi.nlm.nih.gov/pmc/articles/PMC4072924/#CR52"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bmcbiotechnol.biomedcentral.com/articles/10.1186/1472-6750-12-61#Fig1"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sciencedirect.com/science/article/pii/S016836591630431X#bb0095"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ciencedirect.com/science/article/pii/S016836591630431X#bb0160" TargetMode="External"/><Relationship Id="rId4" Type="http://schemas.openxmlformats.org/officeDocument/2006/relationships/hyperlink" Target="http://www.sciencedirect.com/science/article/pii/S016836591630431X#f0005" TargetMode="External"/><Relationship Id="rId5" Type="http://schemas.openxmlformats.org/officeDocument/2006/relationships/hyperlink" Target="http://www.sciencedirect.com/science/article/pii/S016836591630431X#bb0165"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3000959/#B6" TargetMode="External"/><Relationship Id="rId4" Type="http://schemas.openxmlformats.org/officeDocument/2006/relationships/hyperlink" Target="https://www.ncbi.nlm.nih.gov/pmc/articles/PMC3000959/#B14" TargetMode="External"/><Relationship Id="rId5" Type="http://schemas.openxmlformats.org/officeDocument/2006/relationships/hyperlink" Target="https://www.ncbi.nlm.nih.gov/pmc/articles/PMC3000959/#B15" TargetMode="External"/><Relationship Id="rId6" Type="http://schemas.openxmlformats.org/officeDocument/2006/relationships/hyperlink" Target="https://www.ncbi.nlm.nih.gov/pmc/articles/PMC3000959/#B16" TargetMode="External"/><Relationship Id="rId7" Type="http://schemas.openxmlformats.org/officeDocument/2006/relationships/hyperlink" Target="https://www.ncbi.nlm.nih.gov/pmc/articles/PMC3000959/#B17" TargetMode="External"/><Relationship Id="rId8" Type="http://schemas.openxmlformats.org/officeDocument/2006/relationships/hyperlink" Target="https://www.ncbi.nlm.nih.gov/pmc/articles/PMC3000959/#B18" TargetMode="External"/><Relationship Id="rId9" Type="http://schemas.openxmlformats.org/officeDocument/2006/relationships/hyperlink" Target="https://www.ncbi.nlm.nih.gov/pmc/articles/PMC3000959/#B19" TargetMode="External"/><Relationship Id="rId10" Type="http://schemas.openxmlformats.org/officeDocument/2006/relationships/hyperlink" Target="https://www.ncbi.nlm.nih.gov/pmc/articles/PMC3000959/#B20" TargetMode="External"/><Relationship Id="rId11" Type="http://schemas.openxmlformats.org/officeDocument/2006/relationships/hyperlink" Target="https://www.ncbi.nlm.nih.gov/pmc/articles/PMC3000959/#B21"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4072924/#CR55" TargetMode="External"/><Relationship Id="rId4" Type="http://schemas.openxmlformats.org/officeDocument/2006/relationships/hyperlink" Target="https://www.ncbi.nlm.nih.gov/pmc/articles/PMC4072924/#CR54"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1</a:t>
            </a:fld>
            <a:endParaRPr lang="en-US"/>
          </a:p>
        </p:txBody>
      </p:sp>
    </p:spTree>
    <p:extLst>
      <p:ext uri="{BB962C8B-B14F-4D97-AF65-F5344CB8AC3E}">
        <p14:creationId xmlns:p14="http://schemas.microsoft.com/office/powerpoint/2010/main" val="314831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10</a:t>
            </a:fld>
            <a:endParaRPr lang="en-US"/>
          </a:p>
        </p:txBody>
      </p:sp>
    </p:spTree>
    <p:extLst>
      <p:ext uri="{BB962C8B-B14F-4D97-AF65-F5344CB8AC3E}">
        <p14:creationId xmlns:p14="http://schemas.microsoft.com/office/powerpoint/2010/main" val="117275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Recursive directional ligation is a process with a number of stages. Its first step consists of introducing a synthetic oligonucleotide cassette, which encodes a DNA monomer with two different endonuclease recognition sites (RE1 and RE2), to the vector. The sites are designed to generate complementary sticky ends, with these ends created after linearization of the vector with the RE1 </a:t>
            </a:r>
            <a:r>
              <a:rPr lang="en-US" sz="1200" b="0" i="0" kern="1200" dirty="0" err="1" smtClean="0">
                <a:solidFill>
                  <a:schemeClr val="tx1"/>
                </a:solidFill>
                <a:effectLst/>
                <a:latin typeface="+mn-lt"/>
                <a:ea typeface="+mn-ea"/>
                <a:cs typeface="+mn-cs"/>
              </a:rPr>
              <a:t>restrictase</a:t>
            </a:r>
            <a:r>
              <a:rPr lang="en-US" sz="1200" b="0" i="0" kern="1200" dirty="0" smtClean="0">
                <a:solidFill>
                  <a:schemeClr val="tx1"/>
                </a:solidFill>
                <a:effectLst/>
                <a:latin typeface="+mn-lt"/>
                <a:ea typeface="+mn-ea"/>
                <a:cs typeface="+mn-cs"/>
              </a:rPr>
              <a:t>. The next step is cutting the recombinant vector using both or just one restriction enzyme. The products created are then used for another ligation. The recombinant vector, which contains the repeated DNA monomer sequence flanked with the sites for restriction enzymes R1 and R2, does not reconstruct the restriction site for these endonucleases between them. The next rounds of digestion and ligation with the use of mono- or polymeric gene sequences lead to the generation of an increasing number of repeats of the initial DNA monomer. In this way it is possible to obtain a matrix for the synthesis of a protein polymer of the desired length. The strategy described above puts certain restrictions on the choice of sites recognized by the restriction enzymes: (1) It is necessary to choose sequences recognized by different enzymes, so as to make selective cutting with either one or two endonucleases possible, (2) the enzymes must generate complementary sticky DNA ends, (3) one of the chosen restriction sites cannot occur in the initial vector, (4) the sequences recognized by both enzymes must encode the amino acid sequence of the polypeptide. Recursive directional ligation is a quick and easy method for generating a library of genes encoding protein polymers with diverse molecular mass. Using one vector, it is possible to double the size of the gene with every round of RDL. Such an approach is the quickest method of synthesis in the case of genes with a large number of monomer units. Recursive directional ligation rivals other strategies for assembling synthetic genes encoding proteins with a repetitive structure because: (1) a polymer with the molecular mass needed for the applications in question is produced, (2) each RDL round generates identical DNA oligomers, thus eliminating the necessity of their multiple sequencing (with the exception of a small number of </a:t>
            </a:r>
            <a:r>
              <a:rPr lang="en-US" sz="1200" b="0" i="0" kern="1200" dirty="0" err="1" smtClean="0">
                <a:solidFill>
                  <a:schemeClr val="tx1"/>
                </a:solidFill>
                <a:effectLst/>
                <a:latin typeface="+mn-lt"/>
                <a:ea typeface="+mn-ea"/>
                <a:cs typeface="+mn-cs"/>
              </a:rPr>
              <a:t>multimers</a:t>
            </a:r>
            <a:r>
              <a:rPr lang="en-US" sz="1200" b="0" i="0" kern="1200" dirty="0" smtClean="0">
                <a:solidFill>
                  <a:schemeClr val="tx1"/>
                </a:solidFill>
                <a:effectLst/>
                <a:latin typeface="+mn-lt"/>
                <a:ea typeface="+mn-ea"/>
                <a:cs typeface="+mn-cs"/>
              </a:rPr>
              <a:t> created in the initial stages of the reaction), (3) a library of potentially useful, smaller genes is created in the process of assembling large genes, (4) monomers or oligomers encoding different peptides or proteins can be freely joined in every repeat of the reaction, which allows the structural diversity of the polymer to be increased (McDaniel et al. </a:t>
            </a:r>
            <a:r>
              <a:rPr lang="en-US" sz="1200" b="0" i="0" kern="1200" dirty="0" smtClean="0">
                <a:solidFill>
                  <a:schemeClr val="tx1"/>
                </a:solidFill>
                <a:effectLst/>
                <a:latin typeface="+mn-lt"/>
                <a:ea typeface="+mn-ea"/>
                <a:cs typeface="+mn-cs"/>
                <a:hlinkClick r:id="rId3"/>
              </a:rPr>
              <a:t>2010b</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262626"/>
                </a:solidFill>
                <a:latin typeface="Times New Roman" charset="0"/>
                <a:ea typeface="Times New Roman" charset="0"/>
                <a:cs typeface="Times New Roman" charset="0"/>
              </a:rPr>
              <a:t>Due to certain cloning difficulties, the expression vector contained four and three extra codons at the 5′ and 3′ ends of the </a:t>
            </a:r>
            <a:r>
              <a:rPr lang="en-US" sz="1200" i="1" dirty="0" err="1" smtClean="0">
                <a:solidFill>
                  <a:srgbClr val="262626"/>
                </a:solidFill>
                <a:latin typeface="Times New Roman" charset="0"/>
                <a:ea typeface="Times New Roman" charset="0"/>
                <a:cs typeface="Times New Roman" charset="0"/>
              </a:rPr>
              <a:t>Sfi</a:t>
            </a:r>
            <a:r>
              <a:rPr lang="en-US" sz="1200" dirty="0" err="1" smtClean="0">
                <a:solidFill>
                  <a:srgbClr val="262626"/>
                </a:solidFill>
                <a:latin typeface="Times New Roman" charset="0"/>
                <a:ea typeface="Times New Roman" charset="0"/>
                <a:cs typeface="Times New Roman" charset="0"/>
              </a:rPr>
              <a:t>I</a:t>
            </a:r>
            <a:r>
              <a:rPr lang="en-US" sz="1200" dirty="0" smtClean="0">
                <a:solidFill>
                  <a:srgbClr val="262626"/>
                </a:solidFill>
                <a:latin typeface="Times New Roman" charset="0"/>
                <a:ea typeface="Times New Roman" charset="0"/>
                <a:cs typeface="Times New Roman" charset="0"/>
              </a:rPr>
              <a:t> site. Consequently, the expressed proteins had additional TGPG and WPC residues at the N- and C-terminals, respectively.</a:t>
            </a:r>
            <a:endParaRPr lang="en-US" sz="1200" dirty="0" smtClean="0">
              <a:latin typeface="Times New Roman" charset="0"/>
              <a:ea typeface="Times New Roman"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11</a:t>
            </a:fld>
            <a:endParaRPr lang="en-US"/>
          </a:p>
        </p:txBody>
      </p:sp>
    </p:spTree>
    <p:extLst>
      <p:ext uri="{BB962C8B-B14F-4D97-AF65-F5344CB8AC3E}">
        <p14:creationId xmlns:p14="http://schemas.microsoft.com/office/powerpoint/2010/main" val="102648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primary structures of [V</a:t>
            </a:r>
            <a:r>
              <a:rPr lang="en-US" sz="1200" b="0" i="0" kern="1200" baseline="-25000" dirty="0" smtClean="0">
                <a:solidFill>
                  <a:schemeClr val="tx1"/>
                </a:solidFill>
                <a:effectLst/>
                <a:latin typeface="+mn-lt"/>
                <a:ea typeface="+mn-ea"/>
                <a:cs typeface="+mn-cs"/>
              </a:rPr>
              <a:t>7</a:t>
            </a:r>
            <a:r>
              <a:rPr lang="en-US" sz="1200" b="0" i="0" kern="1200" dirty="0" smtClean="0">
                <a:solidFill>
                  <a:schemeClr val="tx1"/>
                </a:solidFill>
                <a:effectLst/>
                <a:latin typeface="+mn-lt"/>
                <a:ea typeface="+mn-ea"/>
                <a:cs typeface="+mn-cs"/>
              </a:rPr>
              <a:t>]</a:t>
            </a:r>
            <a:r>
              <a:rPr lang="en-US" sz="1200" b="0" i="0" kern="1200" baseline="-25000" dirty="0" smtClean="0">
                <a:solidFill>
                  <a:schemeClr val="tx1"/>
                </a:solidFill>
                <a:effectLst/>
                <a:latin typeface="+mn-lt"/>
                <a:ea typeface="+mn-ea"/>
                <a:cs typeface="+mn-cs"/>
              </a:rPr>
              <a:t>20</a:t>
            </a:r>
            <a:r>
              <a:rPr lang="en-US" sz="1200" b="0" i="0" kern="1200" dirty="0" smtClean="0">
                <a:solidFill>
                  <a:schemeClr val="tx1"/>
                </a:solidFill>
                <a:effectLst/>
                <a:latin typeface="+mn-lt"/>
                <a:ea typeface="+mn-ea"/>
                <a:cs typeface="+mn-cs"/>
              </a:rPr>
              <a:t> and are shown in Figure </a:t>
            </a:r>
            <a:r>
              <a:rPr lang="en-US" sz="1200" b="0" i="0" u="none" strike="noStrike" kern="12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A. In [RGD-V</a:t>
            </a:r>
            <a:r>
              <a:rPr lang="en-US" sz="1200" b="0" i="0" kern="1200" baseline="-25000" dirty="0" smtClean="0">
                <a:solidFill>
                  <a:schemeClr val="tx1"/>
                </a:solidFill>
                <a:effectLst/>
                <a:latin typeface="+mn-lt"/>
                <a:ea typeface="+mn-ea"/>
                <a:cs typeface="+mn-cs"/>
              </a:rPr>
              <a:t>6</a:t>
            </a:r>
            <a:r>
              <a:rPr lang="en-US" sz="1200" b="0" i="0" kern="1200" dirty="0" smtClean="0">
                <a:solidFill>
                  <a:schemeClr val="tx1"/>
                </a:solidFill>
                <a:effectLst/>
                <a:latin typeface="+mn-lt"/>
                <a:ea typeface="+mn-ea"/>
                <a:cs typeface="+mn-cs"/>
              </a:rPr>
              <a:t>]</a:t>
            </a:r>
            <a:r>
              <a:rPr lang="en-US" sz="1200" b="0" i="0" kern="1200" baseline="-25000" dirty="0" smtClean="0">
                <a:solidFill>
                  <a:schemeClr val="tx1"/>
                </a:solidFill>
                <a:effectLst/>
                <a:latin typeface="+mn-lt"/>
                <a:ea typeface="+mn-ea"/>
                <a:cs typeface="+mn-cs"/>
              </a:rPr>
              <a:t>20</a:t>
            </a:r>
            <a:r>
              <a:rPr lang="en-US" sz="1200" b="0" i="0" kern="1200" dirty="0" smtClean="0">
                <a:solidFill>
                  <a:schemeClr val="tx1"/>
                </a:solidFill>
                <a:effectLst/>
                <a:latin typeface="+mn-lt"/>
                <a:ea typeface="+mn-ea"/>
                <a:cs typeface="+mn-cs"/>
              </a:rPr>
              <a:t>, 20 RGD motifs were evenly distributed throughout the whole molecular structure. Typically, from a 40 l fermentation batch of </a:t>
            </a:r>
            <a:r>
              <a:rPr lang="en-US" sz="1200" b="0" i="1" kern="1200" dirty="0" smtClean="0">
                <a:solidFill>
                  <a:schemeClr val="tx1"/>
                </a:solidFill>
                <a:effectLst/>
                <a:latin typeface="+mn-lt"/>
                <a:ea typeface="+mn-ea"/>
                <a:cs typeface="+mn-cs"/>
              </a:rPr>
              <a:t>E. coli</a:t>
            </a:r>
            <a:r>
              <a:rPr lang="en-US" sz="1200" b="0" i="0" kern="1200" dirty="0" smtClean="0">
                <a:solidFill>
                  <a:schemeClr val="tx1"/>
                </a:solidFill>
                <a:effectLst/>
                <a:latin typeface="+mn-lt"/>
                <a:ea typeface="+mn-ea"/>
                <a:cs typeface="+mn-cs"/>
              </a:rPr>
              <a:t>, approximately 600 g of wet cell cake was obtained. After 3 rounds of inverse transition cycling, 1,036 and 1,080 mg of [V</a:t>
            </a:r>
            <a:r>
              <a:rPr lang="en-US" sz="1200" b="0" i="0" kern="1200" baseline="-25000" dirty="0" smtClean="0">
                <a:solidFill>
                  <a:schemeClr val="tx1"/>
                </a:solidFill>
                <a:effectLst/>
                <a:latin typeface="+mn-lt"/>
                <a:ea typeface="+mn-ea"/>
                <a:cs typeface="+mn-cs"/>
              </a:rPr>
              <a:t>7</a:t>
            </a:r>
            <a:r>
              <a:rPr lang="en-US" sz="1200" b="0" i="0" kern="1200" dirty="0" smtClean="0">
                <a:solidFill>
                  <a:schemeClr val="tx1"/>
                </a:solidFill>
                <a:effectLst/>
                <a:latin typeface="+mn-lt"/>
                <a:ea typeface="+mn-ea"/>
                <a:cs typeface="+mn-cs"/>
              </a:rPr>
              <a:t>]</a:t>
            </a:r>
            <a:r>
              <a:rPr lang="en-US" sz="1200" b="0" i="0" kern="1200" baseline="-25000" dirty="0" smtClean="0">
                <a:solidFill>
                  <a:schemeClr val="tx1"/>
                </a:solidFill>
                <a:effectLst/>
                <a:latin typeface="+mn-lt"/>
                <a:ea typeface="+mn-ea"/>
                <a:cs typeface="+mn-cs"/>
              </a:rPr>
              <a:t>20</a:t>
            </a:r>
            <a:r>
              <a:rPr lang="en-US" sz="1200" b="0" i="0" kern="1200" dirty="0" smtClean="0">
                <a:solidFill>
                  <a:schemeClr val="tx1"/>
                </a:solidFill>
                <a:effectLst/>
                <a:latin typeface="+mn-lt"/>
                <a:ea typeface="+mn-ea"/>
                <a:cs typeface="+mn-cs"/>
              </a:rPr>
              <a:t> and [RGD-V</a:t>
            </a:r>
            <a:r>
              <a:rPr lang="en-US" sz="1200" b="0" i="0" kern="1200" baseline="-25000" dirty="0" smtClean="0">
                <a:solidFill>
                  <a:schemeClr val="tx1"/>
                </a:solidFill>
                <a:effectLst/>
                <a:latin typeface="+mn-lt"/>
                <a:ea typeface="+mn-ea"/>
                <a:cs typeface="+mn-cs"/>
              </a:rPr>
              <a:t>6</a:t>
            </a:r>
            <a:r>
              <a:rPr lang="en-US" sz="1200" b="0" i="0" kern="1200" dirty="0" smtClean="0">
                <a:solidFill>
                  <a:schemeClr val="tx1"/>
                </a:solidFill>
                <a:effectLst/>
                <a:latin typeface="+mn-lt"/>
                <a:ea typeface="+mn-ea"/>
                <a:cs typeface="+mn-cs"/>
              </a:rPr>
              <a:t>]</a:t>
            </a:r>
            <a:r>
              <a:rPr lang="en-US" sz="1200" b="0" i="0" kern="1200" baseline="-25000" dirty="0" smtClean="0">
                <a:solidFill>
                  <a:schemeClr val="tx1"/>
                </a:solidFill>
                <a:effectLst/>
                <a:latin typeface="+mn-lt"/>
                <a:ea typeface="+mn-ea"/>
                <a:cs typeface="+mn-cs"/>
              </a:rPr>
              <a:t>20</a:t>
            </a:r>
            <a:r>
              <a:rPr lang="en-US" sz="1200" b="0" i="0" kern="1200" dirty="0" smtClean="0">
                <a:solidFill>
                  <a:schemeClr val="tx1"/>
                </a:solidFill>
                <a:effectLst/>
                <a:latin typeface="+mn-lt"/>
                <a:ea typeface="+mn-ea"/>
                <a:cs typeface="+mn-cs"/>
              </a:rPr>
              <a:t>, respectively, were recovered from a 40 liter batch with a purity greater than 95%, as judged by densitometry on an SDS-PAGE gel (Figure </a:t>
            </a:r>
            <a:r>
              <a:rPr lang="en-US" sz="1200" b="0" i="0" u="none" strike="noStrike" kern="12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B). When a UV-visible spectrum of [RGD-V</a:t>
            </a:r>
            <a:r>
              <a:rPr lang="en-US" sz="1200" b="0" i="0" kern="1200" baseline="-25000" dirty="0" smtClean="0">
                <a:solidFill>
                  <a:schemeClr val="tx1"/>
                </a:solidFill>
                <a:effectLst/>
                <a:latin typeface="+mn-lt"/>
                <a:ea typeface="+mn-ea"/>
                <a:cs typeface="+mn-cs"/>
              </a:rPr>
              <a:t>6</a:t>
            </a:r>
            <a:r>
              <a:rPr lang="en-US" sz="1200" b="0" i="0" kern="1200" dirty="0" smtClean="0">
                <a:solidFill>
                  <a:schemeClr val="tx1"/>
                </a:solidFill>
                <a:effectLst/>
                <a:latin typeface="+mn-lt"/>
                <a:ea typeface="+mn-ea"/>
                <a:cs typeface="+mn-cs"/>
              </a:rPr>
              <a:t>]</a:t>
            </a:r>
            <a:r>
              <a:rPr lang="en-US" sz="1200" b="0" i="0" kern="1200" baseline="-25000" dirty="0" smtClean="0">
                <a:solidFill>
                  <a:schemeClr val="tx1"/>
                </a:solidFill>
                <a:effectLst/>
                <a:latin typeface="+mn-lt"/>
                <a:ea typeface="+mn-ea"/>
                <a:cs typeface="+mn-cs"/>
              </a:rPr>
              <a:t>20</a:t>
            </a:r>
            <a:r>
              <a:rPr lang="en-US" sz="1200" b="0" i="0" kern="1200" dirty="0" smtClean="0">
                <a:solidFill>
                  <a:schemeClr val="tx1"/>
                </a:solidFill>
                <a:effectLst/>
                <a:latin typeface="+mn-lt"/>
                <a:ea typeface="+mn-ea"/>
                <a:cs typeface="+mn-cs"/>
              </a:rPr>
              <a:t> in phosphate-buffered saline (PBS) was scanned from 800 to 200 nm (Figure </a:t>
            </a:r>
            <a:r>
              <a:rPr lang="en-US" sz="1200" b="0" i="0" u="none" strike="noStrike" kern="12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C), its maximum absorbance occurred at 280 nm, and 2 shoulders were detected at 273 (</a:t>
            </a:r>
            <a:r>
              <a:rPr lang="en-US" sz="1200" b="0" i="1" kern="1200" dirty="0" err="1" smtClean="0">
                <a:solidFill>
                  <a:schemeClr val="tx1"/>
                </a:solidFill>
                <a:effectLst/>
                <a:latin typeface="+mn-lt"/>
                <a:ea typeface="+mn-ea"/>
                <a:cs typeface="+mn-cs"/>
              </a:rPr>
              <a:t>ε</a:t>
            </a:r>
            <a:r>
              <a:rPr lang="en-US" sz="1200" b="0" i="0" kern="1200" dirty="0" smtClean="0">
                <a:solidFill>
                  <a:schemeClr val="tx1"/>
                </a:solidFill>
                <a:effectLst/>
                <a:latin typeface="+mn-lt"/>
                <a:ea typeface="+mn-ea"/>
                <a:cs typeface="+mn-cs"/>
              </a:rPr>
              <a:t> = 5,505 M</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cm</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and 288 nm (</a:t>
            </a:r>
            <a:r>
              <a:rPr lang="en-US" sz="1200" b="0" i="1" kern="1200" dirty="0" err="1" smtClean="0">
                <a:solidFill>
                  <a:schemeClr val="tx1"/>
                </a:solidFill>
                <a:effectLst/>
                <a:latin typeface="+mn-lt"/>
                <a:ea typeface="+mn-ea"/>
                <a:cs typeface="+mn-cs"/>
              </a:rPr>
              <a:t>ε</a:t>
            </a:r>
            <a:r>
              <a:rPr lang="en-US" sz="1200" b="0" i="0" kern="1200" dirty="0" smtClean="0">
                <a:solidFill>
                  <a:schemeClr val="tx1"/>
                </a:solidFill>
                <a:effectLst/>
                <a:latin typeface="+mn-lt"/>
                <a:ea typeface="+mn-ea"/>
                <a:cs typeface="+mn-cs"/>
              </a:rPr>
              <a:t> = 4,666 M</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cm</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No absorbance was detected in the visible region.</a:t>
            </a:r>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12</a:t>
            </a:fld>
            <a:endParaRPr lang="en-US"/>
          </a:p>
        </p:txBody>
      </p:sp>
    </p:spTree>
    <p:extLst>
      <p:ext uri="{BB962C8B-B14F-4D97-AF65-F5344CB8AC3E}">
        <p14:creationId xmlns:p14="http://schemas.microsoft.com/office/powerpoint/2010/main" val="50559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13</a:t>
            </a:fld>
            <a:endParaRPr lang="en-US"/>
          </a:p>
        </p:txBody>
      </p:sp>
    </p:spTree>
    <p:extLst>
      <p:ext uri="{BB962C8B-B14F-4D97-AF65-F5344CB8AC3E}">
        <p14:creationId xmlns:p14="http://schemas.microsoft.com/office/powerpoint/2010/main" val="838925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14</a:t>
            </a:fld>
            <a:endParaRPr lang="en-US"/>
          </a:p>
        </p:txBody>
      </p:sp>
    </p:spTree>
    <p:extLst>
      <p:ext uri="{BB962C8B-B14F-4D97-AF65-F5344CB8AC3E}">
        <p14:creationId xmlns:p14="http://schemas.microsoft.com/office/powerpoint/2010/main" val="171826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15</a:t>
            </a:fld>
            <a:endParaRPr lang="en-US"/>
          </a:p>
        </p:txBody>
      </p:sp>
    </p:spTree>
    <p:extLst>
      <p:ext uri="{BB962C8B-B14F-4D97-AF65-F5344CB8AC3E}">
        <p14:creationId xmlns:p14="http://schemas.microsoft.com/office/powerpoint/2010/main" val="1339326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16</a:t>
            </a:fld>
            <a:endParaRPr lang="en-US"/>
          </a:p>
        </p:txBody>
      </p:sp>
    </p:spTree>
    <p:extLst>
      <p:ext uri="{BB962C8B-B14F-4D97-AF65-F5344CB8AC3E}">
        <p14:creationId xmlns:p14="http://schemas.microsoft.com/office/powerpoint/2010/main" val="122747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Temperature and concentration are two important determinants of REP aggregation </a:t>
            </a:r>
            <a:r>
              <a:rPr lang="en-US" sz="1200" b="0" i="0" u="none" strike="noStrike" kern="1200" dirty="0" smtClean="0">
                <a:solidFill>
                  <a:schemeClr val="tx1"/>
                </a:solidFill>
                <a:effectLst/>
                <a:latin typeface="+mn-lt"/>
                <a:ea typeface="+mn-ea"/>
                <a:cs typeface="+mn-cs"/>
                <a:hlinkClick r:id="rId3"/>
              </a:rPr>
              <a:t>[19]</a:t>
            </a:r>
            <a:r>
              <a:rPr lang="en-US" sz="1200" b="0" i="0" kern="1200" dirty="0" smtClean="0">
                <a:solidFill>
                  <a:schemeClr val="tx1"/>
                </a:solidFill>
                <a:effectLst/>
                <a:latin typeface="+mn-lt"/>
                <a:ea typeface="+mn-ea"/>
                <a:cs typeface="+mn-cs"/>
              </a:rPr>
              <a:t>. Transition curves of three REP solutions at different concentrations (20, 50, and 100 </a:t>
            </a:r>
            <a:r>
              <a:rPr lang="en-US" sz="1200" b="0" i="0" kern="1200" dirty="0" err="1" smtClean="0">
                <a:solidFill>
                  <a:schemeClr val="tx1"/>
                </a:solidFill>
                <a:effectLst/>
                <a:latin typeface="+mn-lt"/>
                <a:ea typeface="+mn-ea"/>
                <a:cs typeface="+mn-cs"/>
              </a:rPr>
              <a:t>μM</a:t>
            </a:r>
            <a:r>
              <a:rPr lang="en-US" sz="1200" b="0" i="0" kern="1200" dirty="0" smtClean="0">
                <a:solidFill>
                  <a:schemeClr val="tx1"/>
                </a:solidFill>
                <a:effectLst/>
                <a:latin typeface="+mn-lt"/>
                <a:ea typeface="+mn-ea"/>
                <a:cs typeface="+mn-cs"/>
              </a:rPr>
              <a:t>) were characterized. When solution temperature was increased from 15 °C to 35 °C, all three solutions exhibited an elevation in absorbance due to REP aggregation (Suppl. Fig. 1A, B)</a:t>
            </a:r>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17</a:t>
            </a:fld>
            <a:endParaRPr lang="en-US"/>
          </a:p>
        </p:txBody>
      </p:sp>
    </p:spTree>
    <p:extLst>
      <p:ext uri="{BB962C8B-B14F-4D97-AF65-F5344CB8AC3E}">
        <p14:creationId xmlns:p14="http://schemas.microsoft.com/office/powerpoint/2010/main" val="1771358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Strain C57BL/6 Mouse Adipose-Derived Mesenchymal Stem Cells with GFP</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Derived from the adipose tissues at the </a:t>
            </a:r>
            <a:r>
              <a:rPr lang="en-US" sz="1200" b="0" i="0" kern="1200" dirty="0" err="1" smtClean="0">
                <a:solidFill>
                  <a:schemeClr val="tx1"/>
                </a:solidFill>
                <a:effectLst/>
                <a:latin typeface="+mn-lt"/>
                <a:ea typeface="+mn-ea"/>
                <a:cs typeface="+mn-cs"/>
              </a:rPr>
              <a:t>inguen</a:t>
            </a:r>
            <a:r>
              <a:rPr lang="en-US" sz="1200" b="0" i="0" kern="1200" dirty="0" smtClean="0">
                <a:solidFill>
                  <a:schemeClr val="tx1"/>
                </a:solidFill>
                <a:effectLst/>
                <a:latin typeface="+mn-lt"/>
                <a:ea typeface="+mn-ea"/>
                <a:cs typeface="+mn-cs"/>
              </a:rPr>
              <a:t> of qualified strain C57BL/6 mice and have been transfected with a lentiviral construct encoding a GFP expression motif.</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These transgenic mice express enhanced Green Fluorescent Protein (GFP) under the direction of the human </a:t>
            </a:r>
            <a:r>
              <a:rPr lang="en-US" sz="1200" b="0" i="0" kern="1200" dirty="0" err="1" smtClean="0">
                <a:solidFill>
                  <a:schemeClr val="tx1"/>
                </a:solidFill>
                <a:effectLst/>
                <a:latin typeface="+mn-lt"/>
                <a:ea typeface="+mn-ea"/>
                <a:cs typeface="+mn-cs"/>
              </a:rPr>
              <a:t>ubiqutin</a:t>
            </a:r>
            <a:r>
              <a:rPr lang="en-US" sz="1200" b="0" i="0" kern="1200" dirty="0" smtClean="0">
                <a:solidFill>
                  <a:schemeClr val="tx1"/>
                </a:solidFill>
                <a:effectLst/>
                <a:latin typeface="+mn-lt"/>
                <a:ea typeface="+mn-ea"/>
                <a:cs typeface="+mn-cs"/>
              </a:rPr>
              <a:t> C promoter in all tissues examined. Certain </a:t>
            </a:r>
            <a:r>
              <a:rPr lang="en-US" sz="1200" b="0" i="0" kern="1200" dirty="0" err="1" smtClean="0">
                <a:solidFill>
                  <a:schemeClr val="tx1"/>
                </a:solidFill>
                <a:effectLst/>
                <a:latin typeface="+mn-lt"/>
                <a:ea typeface="+mn-ea"/>
                <a:cs typeface="+mn-cs"/>
              </a:rPr>
              <a:t>hematapoetic</a:t>
            </a:r>
            <a:r>
              <a:rPr lang="en-US" sz="1200" b="0" i="0" kern="1200" dirty="0" smtClean="0">
                <a:solidFill>
                  <a:schemeClr val="tx1"/>
                </a:solidFill>
                <a:effectLst/>
                <a:latin typeface="+mn-lt"/>
                <a:ea typeface="+mn-ea"/>
                <a:cs typeface="+mn-cs"/>
              </a:rPr>
              <a:t> cell types display distinct expression levels of GFP, allowing identification of different cells types by FACS analysis. This mutant mouse strain represents a useful tool in studies related to </a:t>
            </a:r>
            <a:r>
              <a:rPr lang="en-US" sz="1200" b="0" i="0" kern="1200" dirty="0" err="1" smtClean="0">
                <a:solidFill>
                  <a:schemeClr val="tx1"/>
                </a:solidFill>
                <a:effectLst/>
                <a:latin typeface="+mn-lt"/>
                <a:ea typeface="+mn-ea"/>
                <a:cs typeface="+mn-cs"/>
              </a:rPr>
              <a:t>hematopoetic</a:t>
            </a:r>
            <a:r>
              <a:rPr lang="en-US" sz="1200" b="0" i="0" kern="1200" dirty="0" smtClean="0">
                <a:solidFill>
                  <a:schemeClr val="tx1"/>
                </a:solidFill>
                <a:effectLst/>
                <a:latin typeface="+mn-lt"/>
                <a:ea typeface="+mn-ea"/>
                <a:cs typeface="+mn-cs"/>
              </a:rPr>
              <a:t> cell differentiation and in vivo tracking of leukocytes.</a:t>
            </a:r>
            <a:endParaRPr lang="en-US" sz="1200" b="1"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Although </a:t>
            </a:r>
            <a:r>
              <a:rPr lang="en-US" sz="1200" b="0" i="0" kern="1200" dirty="0" smtClean="0">
                <a:solidFill>
                  <a:schemeClr val="tx1"/>
                </a:solidFill>
                <a:effectLst/>
                <a:latin typeface="+mn-lt"/>
                <a:ea typeface="+mn-ea"/>
                <a:cs typeface="+mn-cs"/>
              </a:rPr>
              <a:t>there is still no clear consensus on the antigen expression pattern that will define </a:t>
            </a:r>
            <a:r>
              <a:rPr lang="en-US" sz="1200" b="0" i="0" kern="1200" dirty="0" err="1" smtClean="0">
                <a:solidFill>
                  <a:schemeClr val="tx1"/>
                </a:solidFill>
                <a:effectLst/>
                <a:latin typeface="+mn-lt"/>
                <a:ea typeface="+mn-ea"/>
                <a:cs typeface="+mn-cs"/>
              </a:rPr>
              <a:t>hASCs</a:t>
            </a:r>
            <a:r>
              <a:rPr lang="en-US" sz="1200" b="0" i="0" kern="1200" dirty="0" smtClean="0">
                <a:solidFill>
                  <a:schemeClr val="tx1"/>
                </a:solidFill>
                <a:effectLst/>
                <a:latin typeface="+mn-lt"/>
                <a:ea typeface="+mn-ea"/>
                <a:cs typeface="+mn-cs"/>
              </a:rPr>
              <a:t>, a protocol is also presented for the flow cytometric analysis utilizing a series of antibody panels. The analysis of these surface epitope patterns can aide in the isolation and characterization of </a:t>
            </a:r>
            <a:r>
              <a:rPr lang="en-US" sz="1200" b="0" i="0" kern="1200" dirty="0" err="1" smtClean="0">
                <a:solidFill>
                  <a:schemeClr val="tx1"/>
                </a:solidFill>
                <a:effectLst/>
                <a:latin typeface="+mn-lt"/>
                <a:ea typeface="+mn-ea"/>
                <a:cs typeface="+mn-cs"/>
              </a:rPr>
              <a:t>hASCs</a:t>
            </a:r>
            <a:r>
              <a:rPr lang="en-US" sz="1200" b="0" i="0" kern="1200" dirty="0" smtClean="0">
                <a:solidFill>
                  <a:schemeClr val="tx1"/>
                </a:solidFill>
                <a:effectLst/>
                <a:latin typeface="+mn-lt"/>
                <a:ea typeface="+mn-ea"/>
                <a:cs typeface="+mn-cs"/>
              </a:rPr>
              <a:t>. Moreover, using this standardized antibody panel, direct comparisons can be made between ASCs isolated from various tissue sources, which will benefit the field by providing uniformity to the comparison process.</a:t>
            </a:r>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18</a:t>
            </a:fld>
            <a:endParaRPr lang="en-US"/>
          </a:p>
        </p:txBody>
      </p:sp>
    </p:spTree>
    <p:extLst>
      <p:ext uri="{BB962C8B-B14F-4D97-AF65-F5344CB8AC3E}">
        <p14:creationId xmlns:p14="http://schemas.microsoft.com/office/powerpoint/2010/main" val="349851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cells were allowed to attach to the 1 </a:t>
            </a:r>
            <a:r>
              <a:rPr lang="en-US" sz="1200" b="0" i="0" kern="1200" dirty="0" err="1" smtClean="0">
                <a:solidFill>
                  <a:schemeClr val="tx1"/>
                </a:solidFill>
                <a:effectLst/>
                <a:latin typeface="+mn-lt"/>
                <a:ea typeface="+mn-ea"/>
                <a:cs typeface="+mn-cs"/>
              </a:rPr>
              <a:t>μM</a:t>
            </a:r>
            <a:r>
              <a:rPr lang="en-US" sz="1200" b="0" i="0" kern="1200" dirty="0" smtClean="0">
                <a:solidFill>
                  <a:schemeClr val="tx1"/>
                </a:solidFill>
                <a:effectLst/>
                <a:latin typeface="+mn-lt"/>
                <a:ea typeface="+mn-ea"/>
                <a:cs typeface="+mn-cs"/>
              </a:rPr>
              <a:t> REP-coated culture plate for 0.5 h, 1 h, and 3 h, the percentage of cell adhesion to REP was approximately 216%, 185%, and 129% of attachment to untreated control plate, respectively. The phosphorylation statuses of </a:t>
            </a:r>
            <a:r>
              <a:rPr lang="en-US" sz="1200" b="0" i="0" kern="1200" dirty="0" err="1" smtClean="0">
                <a:solidFill>
                  <a:schemeClr val="tx1"/>
                </a:solidFill>
                <a:effectLst/>
                <a:latin typeface="+mn-lt"/>
                <a:ea typeface="+mn-ea"/>
                <a:cs typeface="+mn-cs"/>
              </a:rPr>
              <a:t>Fak</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Src</a:t>
            </a:r>
            <a:r>
              <a:rPr lang="en-US" sz="1200" b="0" i="0" kern="1200" dirty="0" smtClean="0">
                <a:solidFill>
                  <a:schemeClr val="tx1"/>
                </a:solidFill>
                <a:effectLst/>
                <a:latin typeface="+mn-lt"/>
                <a:ea typeface="+mn-ea"/>
                <a:cs typeface="+mn-cs"/>
              </a:rPr>
              <a:t> in the cells attached to REP were measured, because both </a:t>
            </a:r>
            <a:r>
              <a:rPr lang="en-US" sz="1200" b="0" i="0" kern="1200" dirty="0" err="1" smtClean="0">
                <a:solidFill>
                  <a:schemeClr val="tx1"/>
                </a:solidFill>
                <a:effectLst/>
                <a:latin typeface="+mn-lt"/>
                <a:ea typeface="+mn-ea"/>
                <a:cs typeface="+mn-cs"/>
              </a:rPr>
              <a:t>Fak</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Src</a:t>
            </a:r>
            <a:r>
              <a:rPr lang="en-US" sz="1200" b="0" i="0" kern="1200" dirty="0" smtClean="0">
                <a:solidFill>
                  <a:schemeClr val="tx1"/>
                </a:solidFill>
                <a:effectLst/>
                <a:latin typeface="+mn-lt"/>
                <a:ea typeface="+mn-ea"/>
                <a:cs typeface="+mn-cs"/>
              </a:rPr>
              <a:t> signaling kinases are known to be activated when cells attach to the RGD motif of native ECM proteins </a:t>
            </a:r>
            <a:r>
              <a:rPr lang="en-US" sz="1200" b="0" i="0" u="none" strike="noStrike" kern="1200" dirty="0" smtClean="0">
                <a:solidFill>
                  <a:schemeClr val="tx1"/>
                </a:solidFill>
                <a:effectLst/>
                <a:latin typeface="+mn-lt"/>
                <a:ea typeface="+mn-ea"/>
                <a:cs typeface="+mn-cs"/>
                <a:hlinkClick r:id="rId3"/>
              </a:rPr>
              <a:t>[32]</a:t>
            </a:r>
            <a:r>
              <a:rPr lang="en-US" sz="1200" b="0" i="0" kern="1200" dirty="0" smtClean="0">
                <a:solidFill>
                  <a:schemeClr val="tx1"/>
                </a:solidFill>
                <a:effectLst/>
                <a:latin typeface="+mn-lt"/>
                <a:ea typeface="+mn-ea"/>
                <a:cs typeface="+mn-cs"/>
              </a:rPr>
              <a:t>. Western blot analysis showed that adhesion of cells to REP caused 2.2- and 2.7-folds increase in p-</a:t>
            </a:r>
            <a:r>
              <a:rPr lang="en-US" sz="1200" b="0" i="0" kern="1200" dirty="0" err="1" smtClean="0">
                <a:solidFill>
                  <a:schemeClr val="tx1"/>
                </a:solidFill>
                <a:effectLst/>
                <a:latin typeface="+mn-lt"/>
                <a:ea typeface="+mn-ea"/>
                <a:cs typeface="+mn-cs"/>
              </a:rPr>
              <a:t>Fak</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Fak</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Fig. 1</a:t>
            </a:r>
            <a:r>
              <a:rPr lang="en-US" sz="1200" b="0" i="0" kern="1200" dirty="0" smtClean="0">
                <a:solidFill>
                  <a:schemeClr val="tx1"/>
                </a:solidFill>
                <a:effectLst/>
                <a:latin typeface="+mn-lt"/>
                <a:ea typeface="+mn-ea"/>
                <a:cs typeface="+mn-cs"/>
              </a:rPr>
              <a:t>C, D) and p-</a:t>
            </a:r>
            <a:r>
              <a:rPr lang="en-US" sz="1200" b="0" i="0" kern="1200" dirty="0" err="1" smtClean="0">
                <a:solidFill>
                  <a:schemeClr val="tx1"/>
                </a:solidFill>
                <a:effectLst/>
                <a:latin typeface="+mn-lt"/>
                <a:ea typeface="+mn-ea"/>
                <a:cs typeface="+mn-cs"/>
              </a:rPr>
              <a:t>Src</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Src</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Fig. 1</a:t>
            </a:r>
            <a:r>
              <a:rPr lang="en-US" sz="1200" b="0" i="0" kern="1200" dirty="0" smtClean="0">
                <a:solidFill>
                  <a:schemeClr val="tx1"/>
                </a:solidFill>
                <a:effectLst/>
                <a:latin typeface="+mn-lt"/>
                <a:ea typeface="+mn-ea"/>
                <a:cs typeface="+mn-cs"/>
              </a:rPr>
              <a:t>E, F) ratios, respectively, compared to those values of the cells bound to the control plate.</a:t>
            </a:r>
          </a:p>
          <a:p>
            <a:r>
              <a:rPr lang="en-US" sz="1200" b="0" i="0" kern="1200" dirty="0" smtClean="0">
                <a:solidFill>
                  <a:schemeClr val="tx1"/>
                </a:solidFill>
                <a:effectLst/>
                <a:latin typeface="+mn-lt"/>
                <a:ea typeface="+mn-ea"/>
                <a:cs typeface="+mn-cs"/>
              </a:rPr>
              <a:t>In order to evaluate whether REP can modulate survival signaling pathways, the phosphorylation statuses of </a:t>
            </a:r>
            <a:r>
              <a:rPr lang="en-US" sz="1200" b="0" i="0" kern="1200" dirty="0" err="1" smtClean="0">
                <a:solidFill>
                  <a:schemeClr val="tx1"/>
                </a:solidFill>
                <a:effectLst/>
                <a:latin typeface="+mn-lt"/>
                <a:ea typeface="+mn-ea"/>
                <a:cs typeface="+mn-cs"/>
              </a:rPr>
              <a:t>Erk</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Akt</a:t>
            </a:r>
            <a:r>
              <a:rPr lang="en-US" sz="1200" b="0" i="0" kern="1200" dirty="0" smtClean="0">
                <a:solidFill>
                  <a:schemeClr val="tx1"/>
                </a:solidFill>
                <a:effectLst/>
                <a:latin typeface="+mn-lt"/>
                <a:ea typeface="+mn-ea"/>
                <a:cs typeface="+mn-cs"/>
              </a:rPr>
              <a:t> were analyzed by Western blotting. These two signaling molecules are major survival kinases mediating proliferation and survival pathways in various types of cells including ASC </a:t>
            </a:r>
            <a:r>
              <a:rPr lang="en-US" sz="1200" b="0" i="0" u="none" strike="noStrike" kern="1200" dirty="0" smtClean="0">
                <a:solidFill>
                  <a:schemeClr val="tx1"/>
                </a:solidFill>
                <a:effectLst/>
                <a:latin typeface="+mn-lt"/>
                <a:ea typeface="+mn-ea"/>
                <a:cs typeface="+mn-cs"/>
                <a:hlinkClick r:id="rId5"/>
              </a:rPr>
              <a:t>[33]</a:t>
            </a:r>
            <a:r>
              <a:rPr lang="en-US" sz="1200" b="0" i="0" kern="1200" dirty="0" smtClean="0">
                <a:solidFill>
                  <a:schemeClr val="tx1"/>
                </a:solidFill>
                <a:effectLst/>
                <a:latin typeface="+mn-lt"/>
                <a:ea typeface="+mn-ea"/>
                <a:cs typeface="+mn-cs"/>
              </a:rPr>
              <a:t>. The p-</a:t>
            </a:r>
            <a:r>
              <a:rPr lang="en-US" sz="1200" b="0" i="0" kern="1200" dirty="0" err="1" smtClean="0">
                <a:solidFill>
                  <a:schemeClr val="tx1"/>
                </a:solidFill>
                <a:effectLst/>
                <a:latin typeface="+mn-lt"/>
                <a:ea typeface="+mn-ea"/>
                <a:cs typeface="+mn-cs"/>
              </a:rPr>
              <a:t>Erk</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Erk</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Fig. 1</a:t>
            </a:r>
            <a:r>
              <a:rPr lang="en-US" sz="1200" b="0" i="0" kern="1200" dirty="0" smtClean="0">
                <a:solidFill>
                  <a:schemeClr val="tx1"/>
                </a:solidFill>
                <a:effectLst/>
                <a:latin typeface="+mn-lt"/>
                <a:ea typeface="+mn-ea"/>
                <a:cs typeface="+mn-cs"/>
              </a:rPr>
              <a:t>G, H) and p-</a:t>
            </a:r>
            <a:r>
              <a:rPr lang="en-US" sz="1200" b="0" i="0" kern="1200" dirty="0" err="1" smtClean="0">
                <a:solidFill>
                  <a:schemeClr val="tx1"/>
                </a:solidFill>
                <a:effectLst/>
                <a:latin typeface="+mn-lt"/>
                <a:ea typeface="+mn-ea"/>
                <a:cs typeface="+mn-cs"/>
              </a:rPr>
              <a:t>Akt</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Akt</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Fig. 1</a:t>
            </a:r>
            <a:r>
              <a:rPr lang="en-US" sz="1200" b="0" i="0" kern="1200" dirty="0" smtClean="0">
                <a:solidFill>
                  <a:schemeClr val="tx1"/>
                </a:solidFill>
                <a:effectLst/>
                <a:latin typeface="+mn-lt"/>
                <a:ea typeface="+mn-ea"/>
                <a:cs typeface="+mn-cs"/>
              </a:rPr>
              <a:t>I, J) ratios of the cells cultured on the 1 </a:t>
            </a:r>
            <a:r>
              <a:rPr lang="en-US" sz="1200" b="0" i="0" kern="1200" dirty="0" err="1" smtClean="0">
                <a:solidFill>
                  <a:schemeClr val="tx1"/>
                </a:solidFill>
                <a:effectLst/>
                <a:latin typeface="+mn-lt"/>
                <a:ea typeface="+mn-ea"/>
                <a:cs typeface="+mn-cs"/>
              </a:rPr>
              <a:t>μM</a:t>
            </a:r>
            <a:r>
              <a:rPr lang="en-US" sz="1200" b="0" i="0" kern="1200" dirty="0" smtClean="0">
                <a:solidFill>
                  <a:schemeClr val="tx1"/>
                </a:solidFill>
                <a:effectLst/>
                <a:latin typeface="+mn-lt"/>
                <a:ea typeface="+mn-ea"/>
                <a:cs typeface="+mn-cs"/>
              </a:rPr>
              <a:t> REP-coated plate were approximately 1.7- and 2.3-times greater than those of the cells grown on the control plate, respectively.</a:t>
            </a:r>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19</a:t>
            </a:fld>
            <a:endParaRPr lang="en-US"/>
          </a:p>
        </p:txBody>
      </p:sp>
    </p:spTree>
    <p:extLst>
      <p:ext uri="{BB962C8B-B14F-4D97-AF65-F5344CB8AC3E}">
        <p14:creationId xmlns:p14="http://schemas.microsoft.com/office/powerpoint/2010/main" val="84939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a:t>
            </a:fld>
            <a:endParaRPr lang="en-US"/>
          </a:p>
        </p:txBody>
      </p:sp>
    </p:spTree>
    <p:extLst>
      <p:ext uri="{BB962C8B-B14F-4D97-AF65-F5344CB8AC3E}">
        <p14:creationId xmlns:p14="http://schemas.microsoft.com/office/powerpoint/2010/main" val="818682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20</a:t>
            </a:fld>
            <a:endParaRPr lang="en-US"/>
          </a:p>
        </p:txBody>
      </p:sp>
    </p:spTree>
    <p:extLst>
      <p:ext uri="{BB962C8B-B14F-4D97-AF65-F5344CB8AC3E}">
        <p14:creationId xmlns:p14="http://schemas.microsoft.com/office/powerpoint/2010/main" val="945359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21</a:t>
            </a:fld>
            <a:endParaRPr lang="en-US"/>
          </a:p>
        </p:txBody>
      </p:sp>
    </p:spTree>
    <p:extLst>
      <p:ext uri="{BB962C8B-B14F-4D97-AF65-F5344CB8AC3E}">
        <p14:creationId xmlns:p14="http://schemas.microsoft.com/office/powerpoint/2010/main" val="1580895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22</a:t>
            </a:fld>
            <a:endParaRPr lang="en-US"/>
          </a:p>
        </p:txBody>
      </p:sp>
    </p:spTree>
    <p:extLst>
      <p:ext uri="{BB962C8B-B14F-4D97-AF65-F5344CB8AC3E}">
        <p14:creationId xmlns:p14="http://schemas.microsoft.com/office/powerpoint/2010/main" val="981303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23</a:t>
            </a:fld>
            <a:endParaRPr lang="en-US"/>
          </a:p>
        </p:txBody>
      </p:sp>
    </p:spTree>
    <p:extLst>
      <p:ext uri="{BB962C8B-B14F-4D97-AF65-F5344CB8AC3E}">
        <p14:creationId xmlns:p14="http://schemas.microsoft.com/office/powerpoint/2010/main" val="1084147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24</a:t>
            </a:fld>
            <a:endParaRPr lang="en-US"/>
          </a:p>
        </p:txBody>
      </p:sp>
    </p:spTree>
    <p:extLst>
      <p:ext uri="{BB962C8B-B14F-4D97-AF65-F5344CB8AC3E}">
        <p14:creationId xmlns:p14="http://schemas.microsoft.com/office/powerpoint/2010/main" val="1461012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25</a:t>
            </a:fld>
            <a:endParaRPr lang="en-US"/>
          </a:p>
        </p:txBody>
      </p:sp>
    </p:spTree>
    <p:extLst>
      <p:ext uri="{BB962C8B-B14F-4D97-AF65-F5344CB8AC3E}">
        <p14:creationId xmlns:p14="http://schemas.microsoft.com/office/powerpoint/2010/main" val="588965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five days, both endothelial cells (PECAM-1+ ) and supporting </a:t>
            </a:r>
            <a:r>
              <a:rPr lang="en-US" sz="1200" kern="1200" dirty="0" err="1">
                <a:solidFill>
                  <a:schemeClr val="tx1"/>
                </a:solidFill>
                <a:effectLst/>
                <a:latin typeface="+mn-lt"/>
                <a:ea typeface="+mn-ea"/>
                <a:cs typeface="+mn-cs"/>
              </a:rPr>
              <a:t>pericytes</a:t>
            </a:r>
            <a:r>
              <a:rPr lang="en-US" sz="1200" kern="1200" dirty="0">
                <a:solidFill>
                  <a:schemeClr val="tx1"/>
                </a:solidFill>
                <a:effectLst/>
                <a:latin typeface="+mn-lt"/>
                <a:ea typeface="+mn-ea"/>
                <a:cs typeface="+mn-cs"/>
              </a:rPr>
              <a:t> (both NG2+ and PDGFR+; refs 45,46; Fig. 5c) were present within the MAP </a:t>
            </a:r>
            <a:r>
              <a:rPr lang="en-US" sz="1200" kern="1200" dirty="0" err="1">
                <a:solidFill>
                  <a:schemeClr val="tx1"/>
                </a:solidFill>
                <a:effectLst/>
                <a:latin typeface="+mn-lt"/>
                <a:ea typeface="+mn-ea"/>
                <a:cs typeface="+mn-cs"/>
              </a:rPr>
              <a:t>scaold</a:t>
            </a:r>
            <a:r>
              <a:rPr lang="en-US" sz="1200" kern="1200" dirty="0">
                <a:solidFill>
                  <a:schemeClr val="tx1"/>
                </a:solidFill>
                <a:effectLst/>
                <a:latin typeface="+mn-lt"/>
                <a:ea typeface="+mn-ea"/>
                <a:cs typeface="+mn-cs"/>
              </a:rPr>
              <a:t>, whereas only single branches of endothelial cells without supporting </a:t>
            </a:r>
            <a:r>
              <a:rPr lang="en-US" sz="1200" kern="1200" dirty="0" err="1">
                <a:solidFill>
                  <a:schemeClr val="tx1"/>
                </a:solidFill>
                <a:effectLst/>
                <a:latin typeface="+mn-lt"/>
                <a:ea typeface="+mn-ea"/>
                <a:cs typeface="+mn-cs"/>
              </a:rPr>
              <a:t>pericytes</a:t>
            </a:r>
            <a:r>
              <a:rPr lang="en-US" sz="1200" kern="1200" dirty="0">
                <a:solidFill>
                  <a:schemeClr val="tx1"/>
                </a:solidFill>
                <a:effectLst/>
                <a:latin typeface="+mn-lt"/>
                <a:ea typeface="+mn-ea"/>
                <a:cs typeface="+mn-cs"/>
              </a:rPr>
              <a:t> were present in the non-porous bilateral controls (Fig. 5b)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green fluorescent protein (GFP). The recombinant </a:t>
            </a:r>
            <a:r>
              <a:rPr lang="en-US" sz="1200" b="1" i="0" kern="1200" dirty="0" smtClean="0">
                <a:solidFill>
                  <a:schemeClr val="tx1"/>
                </a:solidFill>
                <a:effectLst/>
                <a:latin typeface="+mn-lt"/>
                <a:ea typeface="+mn-ea"/>
                <a:cs typeface="+mn-cs"/>
              </a:rPr>
              <a:t>EGFP</a:t>
            </a:r>
            <a:r>
              <a:rPr lang="en-US" sz="1200" b="0" i="0" kern="1200" dirty="0" smtClean="0">
                <a:solidFill>
                  <a:schemeClr val="tx1"/>
                </a:solidFill>
                <a:effectLst/>
                <a:latin typeface="+mn-lt"/>
                <a:ea typeface="+mn-ea"/>
                <a:cs typeface="+mn-cs"/>
              </a:rPr>
              <a:t> is expressed and purified from transformed E. coli </a:t>
            </a:r>
            <a:endParaRPr lang="en-US" dirty="0"/>
          </a:p>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26</a:t>
            </a:fld>
            <a:endParaRPr lang="en-US"/>
          </a:p>
        </p:txBody>
      </p:sp>
    </p:spTree>
    <p:extLst>
      <p:ext uri="{BB962C8B-B14F-4D97-AF65-F5344CB8AC3E}">
        <p14:creationId xmlns:p14="http://schemas.microsoft.com/office/powerpoint/2010/main" val="305636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Anti-Mouse CD11b Purified</a:t>
            </a:r>
          </a:p>
          <a:p>
            <a:pPr fontAlgn="base"/>
            <a:r>
              <a:rPr lang="en-US"/>
              <a:t>Also known as: Integrin alpha M, ITGAM, Mac-1 alpha (Mac1A), Complement Receptor 3 alpha (CR3A)</a:t>
            </a:r>
          </a:p>
          <a:p>
            <a:r>
              <a:rPr lang="en-US"/>
              <a:t/>
            </a:r>
            <a:br>
              <a:rPr lang="en-US"/>
            </a:br>
            <a:r>
              <a:rPr lang="en-US" b="0" i="0">
                <a:effectLst/>
                <a:latin typeface="Arial" charset="0"/>
              </a:rPr>
              <a:t>The M1/70 monoclonal antibody reacts with mouse CD11b, the 165-170 kDa integrin α</a:t>
            </a:r>
            <a:r>
              <a:rPr lang="en-US" b="0" i="0" baseline="-25000">
                <a:effectLst/>
                <a:latin typeface="Arial" charset="0"/>
              </a:rPr>
              <a:t>M</a:t>
            </a:r>
            <a:r>
              <a:rPr lang="en-US" b="0" i="0">
                <a:effectLst/>
                <a:latin typeface="Arial" charset="0"/>
              </a:rPr>
              <a:t>. CD11b non-covalently associates with CD18 to form α</a:t>
            </a:r>
            <a:r>
              <a:rPr lang="en-US" b="0" i="0" baseline="-25000">
                <a:effectLst/>
                <a:latin typeface="Arial" charset="0"/>
              </a:rPr>
              <a:t>M</a:t>
            </a:r>
            <a:r>
              <a:rPr lang="en-US" b="0" i="0">
                <a:effectLst/>
                <a:latin typeface="Arial" charset="0"/>
              </a:rPr>
              <a:t>β</a:t>
            </a:r>
            <a:r>
              <a:rPr lang="en-US" b="0" i="0" baseline="-25000">
                <a:effectLst/>
                <a:latin typeface="Arial" charset="0"/>
              </a:rPr>
              <a:t>2</a:t>
            </a:r>
            <a:r>
              <a:rPr lang="en-US" b="0" i="0">
                <a:effectLst/>
                <a:latin typeface="Arial" charset="0"/>
              </a:rPr>
              <a:t> integrin (Mac-1) and binds to CD54 (ICAM-1), C3bi, and fibrinogen. Mac-1 is expressed by macrophages, NK cells, granulocytes, activated lymphocytes and mouse B-1 cells in the peritoneal cavity. M1/70 is also cross-reactive to human CD11b, and can be used for the detection of this antigen on human peripheral blood monocytes, granulocytes, and a subset of NK cells. Through interactions with its ligands, CD11b participates in adhesive cell interactions.</a:t>
            </a:r>
            <a:endParaRPr lang="en-US"/>
          </a:p>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27</a:t>
            </a:fld>
            <a:endParaRPr lang="en-US"/>
          </a:p>
        </p:txBody>
      </p:sp>
    </p:spTree>
    <p:extLst>
      <p:ext uri="{BB962C8B-B14F-4D97-AF65-F5344CB8AC3E}">
        <p14:creationId xmlns:p14="http://schemas.microsoft.com/office/powerpoint/2010/main" val="1589147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28</a:t>
            </a:fld>
            <a:endParaRPr lang="en-US"/>
          </a:p>
        </p:txBody>
      </p:sp>
    </p:spTree>
    <p:extLst>
      <p:ext uri="{BB962C8B-B14F-4D97-AF65-F5344CB8AC3E}">
        <p14:creationId xmlns:p14="http://schemas.microsoft.com/office/powerpoint/2010/main" val="612490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29</a:t>
            </a:fld>
            <a:endParaRPr lang="en-US"/>
          </a:p>
        </p:txBody>
      </p:sp>
    </p:spTree>
    <p:extLst>
      <p:ext uri="{BB962C8B-B14F-4D97-AF65-F5344CB8AC3E}">
        <p14:creationId xmlns:p14="http://schemas.microsoft.com/office/powerpoint/2010/main" val="2510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ASC </a:t>
            </a:r>
            <a:r>
              <a:rPr lang="en-US" dirty="0" err="1" smtClean="0"/>
              <a:t>multipotency</a:t>
            </a:r>
            <a:r>
              <a:rPr lang="en-US" dirty="0" smtClean="0"/>
              <a:t> has recently been extended to include cells of endodermal and ectodermal origin, including renal tubular epithelial cells, retinal pigment epithelial cells, hepatocytes and islet-like cells. The ability to differentiate into these cell types is revealing new potential clinical applications of ASCs, as indicated. Differentiation into </a:t>
            </a:r>
            <a:r>
              <a:rPr lang="en-US" dirty="0" err="1" smtClean="0"/>
              <a:t>isletlike</a:t>
            </a:r>
            <a:r>
              <a:rPr lang="en-US" dirty="0" smtClean="0"/>
              <a:t> cells has been achieved through specific culturing conditions, or through transduction for expression of Pdx1. Transduction of ASCs for expression of reprogramming factors, such as Oct4, Sox2, Klf4, c-</a:t>
            </a:r>
            <a:r>
              <a:rPr lang="en-US" dirty="0" err="1" smtClean="0"/>
              <a:t>Myc</a:t>
            </a:r>
            <a:r>
              <a:rPr lang="en-US" dirty="0" smtClean="0"/>
              <a:t>, Lin28 and </a:t>
            </a:r>
            <a:r>
              <a:rPr lang="en-US" dirty="0" err="1" smtClean="0"/>
              <a:t>Nanog</a:t>
            </a:r>
            <a:r>
              <a:rPr lang="en-US" dirty="0" smtClean="0"/>
              <a:t>, allows generation of </a:t>
            </a:r>
            <a:r>
              <a:rPr lang="en-US" dirty="0" err="1" smtClean="0"/>
              <a:t>iPS</a:t>
            </a:r>
            <a:r>
              <a:rPr lang="en-US" dirty="0" smtClean="0"/>
              <a:t> cells from ASCs; this may lead to additional clinical applications. However, ASC </a:t>
            </a:r>
            <a:r>
              <a:rPr lang="en-US" dirty="0" err="1" smtClean="0"/>
              <a:t>multipotency</a:t>
            </a:r>
            <a:r>
              <a:rPr lang="en-US" dirty="0" smtClean="0"/>
              <a:t> carries the risk of aberrant differentiation, resulting in calcification of soft tissues, or cyst formation. Exogenous expression of other genes, such as VEGF, BDNF, BMP2 or </a:t>
            </a:r>
            <a:r>
              <a:rPr lang="en-US" dirty="0" err="1" smtClean="0"/>
              <a:t>hAAT</a:t>
            </a:r>
            <a:r>
              <a:rPr lang="en-US" dirty="0" smtClean="0"/>
              <a:t>, can also enhance the therapeutic potential of ASCs. In addition, ASCs are being engineered to express anti-cancer genes, such as prodrug converting enzymes, oncolytic viruses, apoptotic ligands and anti-angiogenic effectors. In addition to their </a:t>
            </a:r>
            <a:r>
              <a:rPr lang="en-US" dirty="0" err="1" smtClean="0"/>
              <a:t>multipotency</a:t>
            </a:r>
            <a:r>
              <a:rPr lang="en-US" dirty="0" smtClean="0"/>
              <a:t> and ease of genetic manipulation, ASCs secrete numerous factors that may exert beneficial or deleterious effects. Thus, ASCs have been reported to stimulate tumorigenesis, at least in part through secretion of SDF-1, CCL5, </a:t>
            </a:r>
            <a:r>
              <a:rPr lang="en-US" dirty="0" err="1" smtClean="0"/>
              <a:t>TGFb</a:t>
            </a:r>
            <a:r>
              <a:rPr lang="en-US" dirty="0" smtClean="0"/>
              <a:t> and, possibly, BMPs. By contrast, secretion of BDNF is implicated in ASC-mediated nerve repair; HGF and VEGF exert pro-</a:t>
            </a:r>
            <a:r>
              <a:rPr lang="en-US" dirty="0" err="1" smtClean="0"/>
              <a:t>angiogenic</a:t>
            </a:r>
            <a:r>
              <a:rPr lang="en-US" dirty="0" smtClean="0"/>
              <a:t> effects; and LIF, </a:t>
            </a:r>
            <a:r>
              <a:rPr lang="en-US" dirty="0" err="1" smtClean="0"/>
              <a:t>Kyn</a:t>
            </a:r>
            <a:r>
              <a:rPr lang="en-US" dirty="0" smtClean="0"/>
              <a:t> and PGE2 mediate immunosuppression by ASCs, although some studies suggest that cell–cell contact is required for ASCs to suppress lymphocyte or peripheral blood mononuclear cell activation. Neovascularization may also underlie the tumorigenic effects of ASCs. In any case, ASC-mediated immunosuppression, neovascularization and, to a lesser extent, nerve repair, are strongly implicated in many of the reported clinical applications of ASCs. </a:t>
            </a:r>
            <a:r>
              <a:rPr lang="en-US" dirty="0" err="1" smtClean="0"/>
              <a:t>hAAT</a:t>
            </a:r>
            <a:r>
              <a:rPr lang="en-US" dirty="0" smtClean="0"/>
              <a:t>, human alpha-1 antitrypsin; BDNF, brain-derived neurotrophic factor; CCL5, chemokine (C-C motif) ligand 5; CD::UP, cytosine deaminase::uracil </a:t>
            </a:r>
            <a:r>
              <a:rPr lang="en-US" dirty="0" err="1" smtClean="0"/>
              <a:t>phosphoribosyltransferase</a:t>
            </a:r>
            <a:r>
              <a:rPr lang="en-US" dirty="0" smtClean="0"/>
              <a:t>; BMP, bone morphogenetic protein; HGF, hepatocyte growth factor; HSV-TK, herpes simplex virus thymidine kinase; Klf4, </a:t>
            </a:r>
            <a:r>
              <a:rPr lang="en-US" dirty="0" err="1" smtClean="0"/>
              <a:t>Kru</a:t>
            </a:r>
            <a:r>
              <a:rPr lang="en-US" dirty="0" smtClean="0"/>
              <a:t>¨ </a:t>
            </a:r>
            <a:r>
              <a:rPr lang="en-US" dirty="0" err="1" smtClean="0"/>
              <a:t>ppel</a:t>
            </a:r>
            <a:r>
              <a:rPr lang="en-US" dirty="0" smtClean="0"/>
              <a:t>-like factor 4; </a:t>
            </a:r>
            <a:r>
              <a:rPr lang="en-US" dirty="0" err="1" smtClean="0"/>
              <a:t>Kyn</a:t>
            </a:r>
            <a:r>
              <a:rPr lang="en-US" dirty="0" smtClean="0"/>
              <a:t>, kynurenine; LIF, leukemia inhibitory factor; Lin28, Lin-28 homolog A; MDA-7, melanoma differentiation-associated gene 7; c-</a:t>
            </a:r>
            <a:r>
              <a:rPr lang="en-US" dirty="0" err="1" smtClean="0"/>
              <a:t>Myc</a:t>
            </a:r>
            <a:r>
              <a:rPr lang="en-US" dirty="0" smtClean="0"/>
              <a:t>, </a:t>
            </a:r>
            <a:r>
              <a:rPr lang="en-US" dirty="0" err="1" smtClean="0"/>
              <a:t>myelocytomatosis</a:t>
            </a:r>
            <a:r>
              <a:rPr lang="en-US" dirty="0" smtClean="0"/>
              <a:t> oncogene; </a:t>
            </a:r>
            <a:r>
              <a:rPr lang="en-US" dirty="0" err="1" smtClean="0"/>
              <a:t>Nanog</a:t>
            </a:r>
            <a:r>
              <a:rPr lang="en-US" dirty="0" smtClean="0"/>
              <a:t>, </a:t>
            </a:r>
            <a:r>
              <a:rPr lang="en-US" dirty="0" err="1" smtClean="0"/>
              <a:t>Nanog</a:t>
            </a:r>
            <a:r>
              <a:rPr lang="en-US" dirty="0" smtClean="0"/>
              <a:t> </a:t>
            </a:r>
            <a:r>
              <a:rPr lang="en-US" dirty="0" err="1" smtClean="0"/>
              <a:t>homeobox</a:t>
            </a:r>
            <a:r>
              <a:rPr lang="en-US" dirty="0" smtClean="0"/>
              <a:t> protein; Oct4, octamer-binding transcription factor 4; Pdx1, pancreatic and duodenal </a:t>
            </a:r>
            <a:r>
              <a:rPr lang="en-US" dirty="0" err="1" smtClean="0"/>
              <a:t>homeobox</a:t>
            </a:r>
            <a:r>
              <a:rPr lang="en-US" dirty="0" smtClean="0"/>
              <a:t> 1; PEDF, pigment epithelium-derived factor; PGE2, prostaglandin E2; SDF-1, stromal cell-derived factor-1; Sox2, SRY-box-containing gene 2; </a:t>
            </a:r>
            <a:r>
              <a:rPr lang="en-US" dirty="0" err="1" smtClean="0"/>
              <a:t>TGFb</a:t>
            </a:r>
            <a:r>
              <a:rPr lang="en-US" dirty="0" smtClean="0"/>
              <a:t>, transforming growth factor-b; TRAIL, TNF-related apoptosis-inducing ligand; VEGF, vascular endothelial growth factor.</a:t>
            </a:r>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3</a:t>
            </a:fld>
            <a:endParaRPr lang="en-US"/>
          </a:p>
        </p:txBody>
      </p:sp>
    </p:spTree>
    <p:extLst>
      <p:ext uri="{BB962C8B-B14F-4D97-AF65-F5344CB8AC3E}">
        <p14:creationId xmlns:p14="http://schemas.microsoft.com/office/powerpoint/2010/main" val="47830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30</a:t>
            </a:fld>
            <a:endParaRPr lang="en-US"/>
          </a:p>
        </p:txBody>
      </p:sp>
    </p:spTree>
    <p:extLst>
      <p:ext uri="{BB962C8B-B14F-4D97-AF65-F5344CB8AC3E}">
        <p14:creationId xmlns:p14="http://schemas.microsoft.com/office/powerpoint/2010/main" val="1216427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31</a:t>
            </a:fld>
            <a:endParaRPr lang="en-US"/>
          </a:p>
        </p:txBody>
      </p:sp>
    </p:spTree>
    <p:extLst>
      <p:ext uri="{BB962C8B-B14F-4D97-AF65-F5344CB8AC3E}">
        <p14:creationId xmlns:p14="http://schemas.microsoft.com/office/powerpoint/2010/main" val="585530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32</a:t>
            </a:fld>
            <a:endParaRPr lang="en-US"/>
          </a:p>
        </p:txBody>
      </p:sp>
    </p:spTree>
    <p:extLst>
      <p:ext uri="{BB962C8B-B14F-4D97-AF65-F5344CB8AC3E}">
        <p14:creationId xmlns:p14="http://schemas.microsoft.com/office/powerpoint/2010/main" val="413060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333333"/>
                </a:solidFill>
                <a:latin typeface="arial" charset="0"/>
              </a:rPr>
              <a:t>The left lane contains a 1-kb DNA size marker. </a:t>
            </a:r>
            <a:r>
              <a:rPr lang="en-US" dirty="0" err="1" smtClean="0">
                <a:solidFill>
                  <a:srgbClr val="333333"/>
                </a:solidFill>
                <a:latin typeface="arial" charset="0"/>
              </a:rPr>
              <a:t>pRSET</a:t>
            </a:r>
            <a:r>
              <a:rPr lang="en-US" dirty="0" smtClean="0">
                <a:solidFill>
                  <a:srgbClr val="333333"/>
                </a:solidFill>
                <a:latin typeface="arial" charset="0"/>
              </a:rPr>
              <a:t> vectors containing ELP genes were double digested with </a:t>
            </a:r>
            <a:r>
              <a:rPr lang="en-US" i="1" dirty="0" err="1" smtClean="0">
                <a:solidFill>
                  <a:srgbClr val="333333"/>
                </a:solidFill>
                <a:latin typeface="arial" charset="0"/>
              </a:rPr>
              <a:t>Bam</a:t>
            </a:r>
            <a:r>
              <a:rPr lang="en-US" dirty="0" err="1" smtClean="0">
                <a:solidFill>
                  <a:srgbClr val="333333"/>
                </a:solidFill>
                <a:latin typeface="arial" charset="0"/>
              </a:rPr>
              <a:t>H</a:t>
            </a:r>
            <a:r>
              <a:rPr lang="en-US" dirty="0" smtClean="0">
                <a:solidFill>
                  <a:srgbClr val="333333"/>
                </a:solidFill>
                <a:latin typeface="arial" charset="0"/>
              </a:rPr>
              <a:t> I and </a:t>
            </a:r>
            <a:r>
              <a:rPr lang="en-US" i="1" dirty="0" err="1" smtClean="0">
                <a:solidFill>
                  <a:srgbClr val="333333"/>
                </a:solidFill>
                <a:latin typeface="arial" charset="0"/>
              </a:rPr>
              <a:t>Hin</a:t>
            </a:r>
            <a:r>
              <a:rPr lang="en-US" dirty="0" err="1" smtClean="0">
                <a:solidFill>
                  <a:srgbClr val="333333"/>
                </a:solidFill>
                <a:latin typeface="arial" charset="0"/>
              </a:rPr>
              <a:t>D</a:t>
            </a:r>
            <a:r>
              <a:rPr lang="en-US" dirty="0" smtClean="0">
                <a:solidFill>
                  <a:srgbClr val="333333"/>
                </a:solidFill>
                <a:latin typeface="arial" charset="0"/>
              </a:rPr>
              <a:t> III, producing two bands corresponding to the vector (2900 </a:t>
            </a:r>
            <a:r>
              <a:rPr lang="en-US" dirty="0" err="1" smtClean="0">
                <a:solidFill>
                  <a:srgbClr val="333333"/>
                </a:solidFill>
                <a:latin typeface="arial" charset="0"/>
              </a:rPr>
              <a:t>bp</a:t>
            </a:r>
            <a:r>
              <a:rPr lang="en-US" dirty="0" smtClean="0">
                <a:solidFill>
                  <a:srgbClr val="333333"/>
                </a:solidFill>
                <a:latin typeface="arial" charset="0"/>
              </a:rPr>
              <a:t>) and variable-sized ELPs. The number of monomer-gene repeats (1, 2, 4, 5 and 6) is labeled on top, and expected ELP sizes are given on the right. (C) Partial sequence consists of </a:t>
            </a:r>
            <a:r>
              <a:rPr lang="en-US" i="1" dirty="0" err="1" smtClean="0">
                <a:solidFill>
                  <a:srgbClr val="333333"/>
                </a:solidFill>
                <a:latin typeface="arial" charset="0"/>
              </a:rPr>
              <a:t>Sfi</a:t>
            </a:r>
            <a:r>
              <a:rPr lang="en-US" dirty="0" smtClean="0">
                <a:solidFill>
                  <a:srgbClr val="333333"/>
                </a:solidFill>
                <a:latin typeface="arial" charset="0"/>
              </a:rPr>
              <a:t> I site, used for pET25b+ vector modification. (D) [V</a:t>
            </a:r>
            <a:r>
              <a:rPr lang="en-US" baseline="-25000" dirty="0" smtClean="0">
                <a:solidFill>
                  <a:srgbClr val="333333"/>
                </a:solidFill>
                <a:latin typeface="arial" charset="0"/>
              </a:rPr>
              <a:t>14</a:t>
            </a:r>
            <a:r>
              <a:rPr lang="en-US" dirty="0" smtClean="0">
                <a:solidFill>
                  <a:srgbClr val="333333"/>
                </a:solidFill>
                <a:latin typeface="arial" charset="0"/>
              </a:rPr>
              <a:t>]</a:t>
            </a:r>
            <a:r>
              <a:rPr lang="en-US" baseline="-25000" dirty="0" smtClean="0">
                <a:solidFill>
                  <a:srgbClr val="333333"/>
                </a:solidFill>
                <a:latin typeface="arial" charset="0"/>
              </a:rPr>
              <a:t>6</a:t>
            </a:r>
            <a:r>
              <a:rPr lang="en-US" dirty="0" smtClean="0">
                <a:solidFill>
                  <a:srgbClr val="333333"/>
                </a:solidFill>
                <a:latin typeface="arial" charset="0"/>
              </a:rPr>
              <a:t> and (E) [AP1-V</a:t>
            </a:r>
            <a:r>
              <a:rPr lang="en-US" baseline="-25000" dirty="0" smtClean="0">
                <a:solidFill>
                  <a:srgbClr val="333333"/>
                </a:solidFill>
                <a:latin typeface="arial" charset="0"/>
              </a:rPr>
              <a:t>12</a:t>
            </a:r>
            <a:r>
              <a:rPr lang="en-US" dirty="0" smtClean="0">
                <a:solidFill>
                  <a:srgbClr val="333333"/>
                </a:solidFill>
                <a:latin typeface="arial" charset="0"/>
              </a:rPr>
              <a:t>]</a:t>
            </a:r>
            <a:r>
              <a:rPr lang="en-US" baseline="-25000" dirty="0" smtClean="0">
                <a:solidFill>
                  <a:srgbClr val="333333"/>
                </a:solidFill>
                <a:latin typeface="arial" charset="0"/>
              </a:rPr>
              <a:t>6</a:t>
            </a:r>
            <a:r>
              <a:rPr lang="en-US" dirty="0" smtClean="0">
                <a:solidFill>
                  <a:srgbClr val="333333"/>
                </a:solidFill>
                <a:latin typeface="arial" charset="0"/>
              </a:rPr>
              <a:t> genes digested with </a:t>
            </a:r>
            <a:r>
              <a:rPr lang="en-US" i="1" dirty="0" err="1" smtClean="0">
                <a:solidFill>
                  <a:srgbClr val="333333"/>
                </a:solidFill>
                <a:latin typeface="arial" charset="0"/>
              </a:rPr>
              <a:t>Pfl</a:t>
            </a:r>
            <a:r>
              <a:rPr lang="en-US" dirty="0" err="1" smtClean="0">
                <a:solidFill>
                  <a:srgbClr val="333333"/>
                </a:solidFill>
                <a:latin typeface="arial" charset="0"/>
              </a:rPr>
              <a:t>M</a:t>
            </a:r>
            <a:r>
              <a:rPr lang="en-US" dirty="0" smtClean="0">
                <a:solidFill>
                  <a:srgbClr val="333333"/>
                </a:solidFill>
                <a:latin typeface="arial" charset="0"/>
              </a:rPr>
              <a:t> I and </a:t>
            </a:r>
            <a:r>
              <a:rPr lang="en-US" i="1" dirty="0" err="1" smtClean="0">
                <a:solidFill>
                  <a:srgbClr val="333333"/>
                </a:solidFill>
                <a:latin typeface="arial" charset="0"/>
              </a:rPr>
              <a:t>Bgl</a:t>
            </a:r>
            <a:r>
              <a:rPr lang="en-US" dirty="0" smtClean="0">
                <a:solidFill>
                  <a:srgbClr val="333333"/>
                </a:solidFill>
                <a:latin typeface="arial" charset="0"/>
              </a:rPr>
              <a:t> I were ligated to </a:t>
            </a:r>
            <a:r>
              <a:rPr lang="en-US" i="1" dirty="0" err="1" smtClean="0">
                <a:solidFill>
                  <a:srgbClr val="333333"/>
                </a:solidFill>
                <a:latin typeface="arial" charset="0"/>
              </a:rPr>
              <a:t>Sfi</a:t>
            </a:r>
            <a:r>
              <a:rPr lang="en-US" dirty="0" smtClean="0">
                <a:solidFill>
                  <a:srgbClr val="333333"/>
                </a:solidFill>
                <a:latin typeface="arial" charset="0"/>
              </a:rPr>
              <a:t> I-digested, modified </a:t>
            </a:r>
            <a:r>
              <a:rPr lang="en-US" dirty="0" err="1" smtClean="0">
                <a:solidFill>
                  <a:srgbClr val="333333"/>
                </a:solidFill>
                <a:latin typeface="arial" charset="0"/>
              </a:rPr>
              <a:t>pET</a:t>
            </a:r>
            <a:r>
              <a:rPr lang="en-US" dirty="0" smtClean="0">
                <a:solidFill>
                  <a:srgbClr val="333333"/>
                </a:solidFill>
                <a:latin typeface="arial" charset="0"/>
              </a:rPr>
              <a:t> 25b+ vector. The sizes of DNAs were confirmed by double digestion with </a:t>
            </a:r>
            <a:r>
              <a:rPr lang="en-US" i="1" dirty="0" err="1" smtClean="0">
                <a:solidFill>
                  <a:srgbClr val="333333"/>
                </a:solidFill>
                <a:latin typeface="arial" charset="0"/>
              </a:rPr>
              <a:t>Nde</a:t>
            </a:r>
            <a:r>
              <a:rPr lang="en-US" dirty="0" smtClean="0">
                <a:solidFill>
                  <a:srgbClr val="333333"/>
                </a:solidFill>
                <a:latin typeface="arial" charset="0"/>
              </a:rPr>
              <a:t> I and </a:t>
            </a:r>
            <a:r>
              <a:rPr lang="en-US" i="1" dirty="0" err="1" smtClean="0">
                <a:solidFill>
                  <a:srgbClr val="333333"/>
                </a:solidFill>
                <a:latin typeface="arial" charset="0"/>
              </a:rPr>
              <a:t>Hin</a:t>
            </a:r>
            <a:r>
              <a:rPr lang="en-US" dirty="0" err="1" smtClean="0">
                <a:solidFill>
                  <a:srgbClr val="333333"/>
                </a:solidFill>
                <a:latin typeface="arial" charset="0"/>
              </a:rPr>
              <a:t>D</a:t>
            </a:r>
            <a:r>
              <a:rPr lang="en-US" dirty="0" smtClean="0">
                <a:solidFill>
                  <a:srgbClr val="333333"/>
                </a:solidFill>
                <a:latin typeface="arial" charset="0"/>
              </a:rPr>
              <a:t> III. Two bands corresponding to the vector (5547 </a:t>
            </a:r>
            <a:r>
              <a:rPr lang="en-US" dirty="0" err="1" smtClean="0">
                <a:solidFill>
                  <a:srgbClr val="333333"/>
                </a:solidFill>
                <a:latin typeface="arial" charset="0"/>
              </a:rPr>
              <a:t>bp</a:t>
            </a:r>
            <a:r>
              <a:rPr lang="en-US" dirty="0" smtClean="0">
                <a:solidFill>
                  <a:srgbClr val="333333"/>
                </a:solidFill>
                <a:latin typeface="arial" charset="0"/>
              </a:rPr>
              <a:t>) and ELP gene (1294 </a:t>
            </a:r>
            <a:r>
              <a:rPr lang="en-US" dirty="0" err="1" smtClean="0">
                <a:solidFill>
                  <a:srgbClr val="333333"/>
                </a:solidFill>
                <a:latin typeface="arial" charset="0"/>
              </a:rPr>
              <a:t>bp</a:t>
            </a:r>
            <a:r>
              <a:rPr lang="en-US" dirty="0" smtClean="0">
                <a:solidFill>
                  <a:srgbClr val="333333"/>
                </a:solidFill>
                <a:latin typeface="arial" charset="0"/>
              </a:rPr>
              <a:t>) were produced.</a:t>
            </a:r>
          </a:p>
          <a:p>
            <a:r>
              <a:rPr lang="en-US" dirty="0" smtClean="0">
                <a:solidFill>
                  <a:srgbClr val="333333"/>
                </a:solidFill>
                <a:latin typeface="arial" charset="0"/>
              </a:rPr>
              <a:t>doi:10.1371/journal.pone.0081891.s001</a:t>
            </a:r>
            <a:endParaRPr lang="en-US" b="0" i="0" dirty="0" smtClean="0">
              <a:solidFill>
                <a:srgbClr val="333333"/>
              </a:solidFill>
              <a:effectLst/>
              <a:latin typeface="arial" charset="0"/>
            </a:endParaRPr>
          </a:p>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34</a:t>
            </a:fld>
            <a:endParaRPr lang="en-US"/>
          </a:p>
        </p:txBody>
      </p:sp>
    </p:spTree>
    <p:extLst>
      <p:ext uri="{BB962C8B-B14F-4D97-AF65-F5344CB8AC3E}">
        <p14:creationId xmlns:p14="http://schemas.microsoft.com/office/powerpoint/2010/main" val="984520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35</a:t>
            </a:fld>
            <a:endParaRPr lang="en-US"/>
          </a:p>
        </p:txBody>
      </p:sp>
    </p:spTree>
    <p:extLst>
      <p:ext uri="{BB962C8B-B14F-4D97-AF65-F5344CB8AC3E}">
        <p14:creationId xmlns:p14="http://schemas.microsoft.com/office/powerpoint/2010/main" val="1638558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36</a:t>
            </a:fld>
            <a:endParaRPr lang="en-US"/>
          </a:p>
        </p:txBody>
      </p:sp>
    </p:spTree>
    <p:extLst>
      <p:ext uri="{BB962C8B-B14F-4D97-AF65-F5344CB8AC3E}">
        <p14:creationId xmlns:p14="http://schemas.microsoft.com/office/powerpoint/2010/main" val="2073500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37</a:t>
            </a:fld>
            <a:endParaRPr lang="en-US"/>
          </a:p>
        </p:txBody>
      </p:sp>
    </p:spTree>
    <p:extLst>
      <p:ext uri="{BB962C8B-B14F-4D97-AF65-F5344CB8AC3E}">
        <p14:creationId xmlns:p14="http://schemas.microsoft.com/office/powerpoint/2010/main" val="1247446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38</a:t>
            </a:fld>
            <a:endParaRPr lang="en-US"/>
          </a:p>
        </p:txBody>
      </p:sp>
    </p:spTree>
    <p:extLst>
      <p:ext uri="{BB962C8B-B14F-4D97-AF65-F5344CB8AC3E}">
        <p14:creationId xmlns:p14="http://schemas.microsoft.com/office/powerpoint/2010/main" val="2109410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39</a:t>
            </a:fld>
            <a:endParaRPr lang="en-US"/>
          </a:p>
        </p:txBody>
      </p:sp>
    </p:spTree>
    <p:extLst>
      <p:ext uri="{BB962C8B-B14F-4D97-AF65-F5344CB8AC3E}">
        <p14:creationId xmlns:p14="http://schemas.microsoft.com/office/powerpoint/2010/main" val="58946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40</a:t>
            </a:fld>
            <a:endParaRPr lang="en-US"/>
          </a:p>
        </p:txBody>
      </p:sp>
    </p:spTree>
    <p:extLst>
      <p:ext uri="{BB962C8B-B14F-4D97-AF65-F5344CB8AC3E}">
        <p14:creationId xmlns:p14="http://schemas.microsoft.com/office/powerpoint/2010/main" val="209650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4</a:t>
            </a:fld>
            <a:endParaRPr lang="en-US"/>
          </a:p>
        </p:txBody>
      </p:sp>
    </p:spTree>
    <p:extLst>
      <p:ext uri="{BB962C8B-B14F-4D97-AF65-F5344CB8AC3E}">
        <p14:creationId xmlns:p14="http://schemas.microsoft.com/office/powerpoint/2010/main" val="1793895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41</a:t>
            </a:fld>
            <a:endParaRPr lang="en-US"/>
          </a:p>
        </p:txBody>
      </p:sp>
    </p:spTree>
    <p:extLst>
      <p:ext uri="{BB962C8B-B14F-4D97-AF65-F5344CB8AC3E}">
        <p14:creationId xmlns:p14="http://schemas.microsoft.com/office/powerpoint/2010/main" val="2132766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42</a:t>
            </a:fld>
            <a:endParaRPr lang="en-US"/>
          </a:p>
        </p:txBody>
      </p:sp>
    </p:spTree>
    <p:extLst>
      <p:ext uri="{BB962C8B-B14F-4D97-AF65-F5344CB8AC3E}">
        <p14:creationId xmlns:p14="http://schemas.microsoft.com/office/powerpoint/2010/main" val="1752139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C1591-BD34-4C3E-9EC2-0CA93E1F70F4}" type="slidenum">
              <a:rPr lang="en-US" smtClean="0"/>
              <a:t>43</a:t>
            </a:fld>
            <a:endParaRPr lang="en-US"/>
          </a:p>
        </p:txBody>
      </p:sp>
    </p:spTree>
    <p:extLst>
      <p:ext uri="{BB962C8B-B14F-4D97-AF65-F5344CB8AC3E}">
        <p14:creationId xmlns:p14="http://schemas.microsoft.com/office/powerpoint/2010/main" val="191101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B6B6B"/>
                </a:solidFill>
                <a:latin typeface="Helvetica" charset="0"/>
              </a:rPr>
              <a:t>ECMs can be derived from different animal tissues or organs, each with a unique compliment of proteins, carbohydrates, extracellular matrix molecules, growth factors, and cytokines. The ECM is a flexible platform that can be used as a natural material </a:t>
            </a:r>
            <a:r>
              <a:rPr lang="en-US" dirty="0" err="1" smtClean="0">
                <a:solidFill>
                  <a:srgbClr val="6B6B6B"/>
                </a:solidFill>
                <a:latin typeface="Helvetica" charset="0"/>
              </a:rPr>
              <a:t>bioscaffold</a:t>
            </a:r>
            <a:r>
              <a:rPr lang="en-US" dirty="0" smtClean="0">
                <a:solidFill>
                  <a:srgbClr val="6B6B6B"/>
                </a:solidFill>
                <a:latin typeface="Helvetica" charset="0"/>
              </a:rPr>
              <a:t>, an injectable hydrogel, or combined with polymeric materials to form </a:t>
            </a:r>
            <a:r>
              <a:rPr lang="en-US" dirty="0" err="1" smtClean="0">
                <a:solidFill>
                  <a:srgbClr val="6B6B6B"/>
                </a:solidFill>
                <a:latin typeface="Helvetica" charset="0"/>
              </a:rPr>
              <a:t>biohybrid</a:t>
            </a:r>
            <a:r>
              <a:rPr lang="en-US" dirty="0" smtClean="0">
                <a:solidFill>
                  <a:srgbClr val="6B6B6B"/>
                </a:solidFill>
                <a:latin typeface="Helvetica" charset="0"/>
              </a:rPr>
              <a:t> devices with controllable mechanical and biochemical properties. Each form can be augmented with cells or other bioactive molecules to improve the healing response.</a:t>
            </a:r>
            <a:endParaRPr lang="en-US" dirty="0" smtClean="0"/>
          </a:p>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5</a:t>
            </a:fld>
            <a:endParaRPr lang="en-US"/>
          </a:p>
        </p:txBody>
      </p:sp>
    </p:spTree>
    <p:extLst>
      <p:ext uri="{BB962C8B-B14F-4D97-AF65-F5344CB8AC3E}">
        <p14:creationId xmlns:p14="http://schemas.microsoft.com/office/powerpoint/2010/main" val="109277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6</a:t>
            </a:fld>
            <a:endParaRPr lang="en-US"/>
          </a:p>
        </p:txBody>
      </p:sp>
    </p:spTree>
    <p:extLst>
      <p:ext uri="{BB962C8B-B14F-4D97-AF65-F5344CB8AC3E}">
        <p14:creationId xmlns:p14="http://schemas.microsoft.com/office/powerpoint/2010/main" val="959171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Maintenance of structural heterogeneity and dynamics of the elastin backbone is achieved in large part by a high proportional composition of both proline (14%) and glycine (35%) residues within hydrophobic sequences (</a:t>
            </a:r>
            <a:r>
              <a:rPr lang="en-US" sz="1200" b="0" i="0" kern="1200" dirty="0" smtClean="0">
                <a:solidFill>
                  <a:schemeClr val="tx1"/>
                </a:solidFill>
                <a:effectLst/>
                <a:latin typeface="+mn-lt"/>
                <a:ea typeface="+mn-ea"/>
                <a:cs typeface="+mn-cs"/>
                <a:hlinkClick r:id="rId3"/>
              </a:rPr>
              <a:t>6</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4"/>
              </a:rPr>
              <a:t>14</a:t>
            </a:r>
            <a:r>
              <a:rPr lang="en-US" sz="1200" b="0" i="0" kern="1200" dirty="0" smtClean="0">
                <a:solidFill>
                  <a:schemeClr val="tx1"/>
                </a:solidFill>
                <a:effectLst/>
                <a:latin typeface="+mn-lt"/>
                <a:ea typeface="+mn-ea"/>
                <a:cs typeface="+mn-cs"/>
              </a:rPr>
              <a:t>). These residues are commonly arranged into repeated motifs based on recurring sequence elements such as PGV and GVA. This includes a seven-fold tandem PGVGVA repeat in domain 24 of the native human elastin sequence (</a:t>
            </a:r>
            <a:r>
              <a:rPr lang="en-US" sz="1200" b="0" i="0" kern="1200" dirty="0" smtClean="0">
                <a:solidFill>
                  <a:schemeClr val="tx1"/>
                </a:solidFill>
                <a:effectLst/>
                <a:latin typeface="+mn-lt"/>
                <a:ea typeface="+mn-ea"/>
                <a:cs typeface="+mn-cs"/>
                <a:hlinkClick r:id="rId5"/>
              </a:rPr>
              <a:t>15</a:t>
            </a:r>
            <a:r>
              <a:rPr lang="en-US" sz="1200" b="0" i="0" kern="1200" dirty="0" smtClean="0">
                <a:solidFill>
                  <a:schemeClr val="tx1"/>
                </a:solidFill>
                <a:effectLst/>
                <a:latin typeface="+mn-lt"/>
                <a:ea typeface="+mn-ea"/>
                <a:cs typeface="+mn-cs"/>
              </a:rPr>
              <a:t>). Contrary to enhancing </a:t>
            </a:r>
            <a:r>
              <a:rPr lang="en-US" sz="1200" b="0" i="0" kern="1200" dirty="0" err="1" smtClean="0">
                <a:solidFill>
                  <a:schemeClr val="tx1"/>
                </a:solidFill>
                <a:effectLst/>
                <a:latin typeface="+mn-lt"/>
                <a:ea typeface="+mn-ea"/>
                <a:cs typeface="+mn-cs"/>
              </a:rPr>
              <a:t>coacervation</a:t>
            </a:r>
            <a:r>
              <a:rPr lang="en-US" sz="1200" b="0" i="0" kern="1200" dirty="0" smtClean="0">
                <a:solidFill>
                  <a:schemeClr val="tx1"/>
                </a:solidFill>
                <a:effectLst/>
                <a:latin typeface="+mn-lt"/>
                <a:ea typeface="+mn-ea"/>
                <a:cs typeface="+mn-cs"/>
              </a:rPr>
              <a:t> or elastomeric properties, the multiple substitution of glycine residues for prolines within tandem repeat sequences (</a:t>
            </a:r>
            <a:r>
              <a:rPr lang="en-US" sz="1200" b="0" i="1" kern="1200" dirty="0"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PGVGVA to GGVGVA) results in the formation of amyloid-like fibrils, rich in β-structure, from solution (</a:t>
            </a:r>
            <a:r>
              <a:rPr lang="en-US" sz="1200" b="0" i="0" kern="1200" dirty="0" smtClean="0">
                <a:solidFill>
                  <a:schemeClr val="tx1"/>
                </a:solidFill>
                <a:effectLst/>
                <a:latin typeface="+mn-lt"/>
                <a:ea typeface="+mn-ea"/>
                <a:cs typeface="+mn-cs"/>
                <a:hlinkClick r:id="rId3"/>
              </a:rPr>
              <a:t>6</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4"/>
              </a:rPr>
              <a:t>14</a:t>
            </a:r>
            <a:r>
              <a:rPr lang="en-US" sz="1200" b="0" i="0" kern="1200" dirty="0" smtClean="0">
                <a:solidFill>
                  <a:schemeClr val="tx1"/>
                </a:solidFill>
                <a:effectLst/>
                <a:latin typeface="+mn-lt"/>
                <a:ea typeface="+mn-ea"/>
                <a:cs typeface="+mn-cs"/>
              </a:rPr>
              <a:t>). These structures are </a:t>
            </a:r>
            <a:r>
              <a:rPr lang="en-US" sz="1200" b="0" i="0" kern="1200" dirty="0" err="1" smtClean="0">
                <a:solidFill>
                  <a:schemeClr val="tx1"/>
                </a:solidFill>
                <a:effectLst/>
                <a:latin typeface="+mn-lt"/>
                <a:ea typeface="+mn-ea"/>
                <a:cs typeface="+mn-cs"/>
              </a:rPr>
              <a:t>conformationally</a:t>
            </a:r>
            <a:r>
              <a:rPr lang="en-US" sz="1200" b="0" i="0" kern="1200" dirty="0" smtClean="0">
                <a:solidFill>
                  <a:schemeClr val="tx1"/>
                </a:solidFill>
                <a:effectLst/>
                <a:latin typeface="+mn-lt"/>
                <a:ea typeface="+mn-ea"/>
                <a:cs typeface="+mn-cs"/>
              </a:rPr>
              <a:t> more restricted than native elastomeric sequences as a result of the tighter packing of residues into extended secondary structures and concomitant reduction of backbone hydration (</a:t>
            </a:r>
            <a:r>
              <a:rPr lang="en-US" sz="1200" b="0" i="0" kern="1200" dirty="0" smtClean="0">
                <a:solidFill>
                  <a:schemeClr val="tx1"/>
                </a:solidFill>
                <a:effectLst/>
                <a:latin typeface="+mn-lt"/>
                <a:ea typeface="+mn-ea"/>
                <a:cs typeface="+mn-cs"/>
                <a:hlinkClick r:id="rId3"/>
              </a:rPr>
              <a:t>6</a:t>
            </a:r>
            <a:r>
              <a:rPr lang="en-US" sz="1200" b="0" i="0" kern="1200" dirty="0" smtClean="0">
                <a:solidFill>
                  <a:schemeClr val="tx1"/>
                </a:solidFill>
                <a:effectLst/>
                <a:latin typeface="+mn-lt"/>
                <a:ea typeface="+mn-ea"/>
                <a:cs typeface="+mn-cs"/>
              </a:rPr>
              <a:t>). Interestingly, human elastin domains 28 and 30, which are glycine-rich and relatively proline-poor, form similar amyloid-like fibrils in isolation (</a:t>
            </a:r>
            <a:r>
              <a:rPr lang="en-US" sz="1200" b="0" i="0" kern="1200" dirty="0" smtClean="0">
                <a:solidFill>
                  <a:schemeClr val="tx1"/>
                </a:solidFill>
                <a:effectLst/>
                <a:latin typeface="+mn-lt"/>
                <a:ea typeface="+mn-ea"/>
                <a:cs typeface="+mn-cs"/>
                <a:hlinkClick r:id="rId6"/>
              </a:rPr>
              <a:t>16</a:t>
            </a:r>
            <a:r>
              <a:rPr lang="en-US"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hlinkClick r:id="rId7"/>
              </a:rPr>
              <a:t>–</a:t>
            </a:r>
            <a:r>
              <a:rPr lang="en-US" sz="1200" b="0" i="0" kern="1200" dirty="0" smtClean="0">
                <a:solidFill>
                  <a:schemeClr val="tx1"/>
                </a:solidFill>
                <a:effectLst/>
                <a:latin typeface="+mn-lt"/>
                <a:ea typeface="+mn-ea"/>
                <a:cs typeface="+mn-cs"/>
                <a:hlinkClick r:id="rId8"/>
              </a:rPr>
              <a:t>18</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Examination by Rauscher </a:t>
            </a:r>
            <a:r>
              <a:rPr lang="en-US" sz="1200" b="0" i="1" kern="1200" dirty="0" smtClean="0">
                <a:solidFill>
                  <a:schemeClr val="tx1"/>
                </a:solidFill>
                <a:effectLst/>
                <a:latin typeface="+mn-lt"/>
                <a:ea typeface="+mn-ea"/>
                <a:cs typeface="+mn-cs"/>
              </a:rPr>
              <a:t>et al.</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3"/>
              </a:rPr>
              <a:t>6</a:t>
            </a:r>
            <a:r>
              <a:rPr lang="en-US" sz="1200" b="0" i="0" kern="1200" dirty="0" smtClean="0">
                <a:solidFill>
                  <a:schemeClr val="tx1"/>
                </a:solidFill>
                <a:effectLst/>
                <a:latin typeface="+mn-lt"/>
                <a:ea typeface="+mn-ea"/>
                <a:cs typeface="+mn-cs"/>
              </a:rPr>
              <a:t>) of the proline and glycine content of a wide range of elastomeric and </a:t>
            </a:r>
            <a:r>
              <a:rPr lang="en-US" sz="1200" b="0" i="0" kern="1200" dirty="0" err="1" smtClean="0">
                <a:solidFill>
                  <a:schemeClr val="tx1"/>
                </a:solidFill>
                <a:effectLst/>
                <a:latin typeface="+mn-lt"/>
                <a:ea typeface="+mn-ea"/>
                <a:cs typeface="+mn-cs"/>
              </a:rPr>
              <a:t>amyloidogenic</a:t>
            </a:r>
            <a:r>
              <a:rPr lang="en-US" sz="1200" b="0" i="0" kern="1200" dirty="0" smtClean="0">
                <a:solidFill>
                  <a:schemeClr val="tx1"/>
                </a:solidFill>
                <a:effectLst/>
                <a:latin typeface="+mn-lt"/>
                <a:ea typeface="+mn-ea"/>
                <a:cs typeface="+mn-cs"/>
              </a:rPr>
              <a:t> sequences revealed that a combined PG proportion of (2P+G) &gt; 0.6 correlates with elastomeric assembly. From a functional perspective, an increase in conformational order is generally associated with greater fiber stiffness, as evidenced by hydrated spider silks of decreasing proline content (</a:t>
            </a:r>
            <a:r>
              <a:rPr lang="en-US" sz="1200" b="0" i="0" kern="1200" dirty="0" smtClean="0">
                <a:solidFill>
                  <a:schemeClr val="tx1"/>
                </a:solidFill>
                <a:effectLst/>
                <a:latin typeface="+mn-lt"/>
                <a:ea typeface="+mn-ea"/>
                <a:cs typeface="+mn-cs"/>
                <a:hlinkClick r:id="rId9"/>
              </a:rPr>
              <a:t>19</a:t>
            </a:r>
            <a:r>
              <a:rPr lang="en-US"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hlinkClick r:id="rId10"/>
              </a:rPr>
              <a:t>–</a:t>
            </a:r>
            <a:r>
              <a:rPr lang="en-US" sz="1200" b="0" i="0" kern="1200" dirty="0" smtClean="0">
                <a:solidFill>
                  <a:schemeClr val="tx1"/>
                </a:solidFill>
                <a:effectLst/>
                <a:latin typeface="+mn-lt"/>
                <a:ea typeface="+mn-ea"/>
                <a:cs typeface="+mn-cs"/>
                <a:hlinkClick r:id="rId11"/>
              </a:rPr>
              <a:t>21</a:t>
            </a:r>
            <a:r>
              <a:rPr lang="en-US" sz="1200" b="0" i="0" kern="1200" dirty="0" smtClean="0">
                <a:solidFill>
                  <a:schemeClr val="tx1"/>
                </a:solidFill>
                <a:effectLst/>
                <a:latin typeface="+mn-lt"/>
                <a:ea typeface="+mn-ea"/>
                <a:cs typeface="+mn-cs"/>
              </a:rPr>
              <a:t>). These data suggest that sequence elements and structural motifs play important roles in modulating alignment and assembly propensities and that precise regulation of PG composition is crucial for generating fibers with the required combination of elasticity and strength.</a:t>
            </a:r>
          </a:p>
          <a:p>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7</a:t>
            </a:fld>
            <a:endParaRPr lang="en-US"/>
          </a:p>
        </p:txBody>
      </p:sp>
    </p:spTree>
    <p:extLst>
      <p:ext uri="{BB962C8B-B14F-4D97-AF65-F5344CB8AC3E}">
        <p14:creationId xmlns:p14="http://schemas.microsoft.com/office/powerpoint/2010/main" val="133575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phase transition temperature level of elastin-like polypeptides depends on a few factors: the concentration of ELP in the solution, the ionic strength of the solution and the molecular mass of the polymer. Along with an increase in these parameters, the phase transition temperature decreases. The presence of different amino acids in place of the guest residue influences the level of </a:t>
            </a:r>
            <a:r>
              <a:rPr lang="en-US" sz="1200" b="0" i="1" kern="1200" dirty="0" smtClean="0">
                <a:solidFill>
                  <a:schemeClr val="tx1"/>
                </a:solidFill>
                <a:effectLst/>
                <a:latin typeface="+mn-lt"/>
                <a:ea typeface="+mn-ea"/>
                <a:cs typeface="+mn-cs"/>
              </a:rPr>
              <a:t>T</a:t>
            </a:r>
            <a:r>
              <a:rPr lang="en-US" sz="1200" b="0" i="1" kern="1200" baseline="-250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 of a given biopolymer. A hydrophobic group in this position lowers the phase transition temperature, while a hydrophilic group increases it (the effect depends on the molar ratio of particular residues) (McMillan et al. </a:t>
            </a:r>
            <a:r>
              <a:rPr lang="en-US" sz="1200" b="0" i="0" kern="1200" dirty="0" smtClean="0">
                <a:solidFill>
                  <a:schemeClr val="tx1"/>
                </a:solidFill>
                <a:effectLst/>
                <a:latin typeface="+mn-lt"/>
                <a:ea typeface="+mn-ea"/>
                <a:cs typeface="+mn-cs"/>
                <a:hlinkClick r:id="rId3"/>
              </a:rPr>
              <a:t>1999</a:t>
            </a:r>
            <a:r>
              <a:rPr lang="en-US" sz="1200" b="0" i="0" kern="1200" dirty="0" smtClean="0">
                <a:solidFill>
                  <a:schemeClr val="tx1"/>
                </a:solidFill>
                <a:effectLst/>
                <a:latin typeface="+mn-lt"/>
                <a:ea typeface="+mn-ea"/>
                <a:cs typeface="+mn-cs"/>
              </a:rPr>
              <a:t>). Different substitutions of the guest residue allow ELP to be designed with the desired </a:t>
            </a:r>
            <a:r>
              <a:rPr lang="en-US" sz="1200" b="0" i="1" kern="1200" dirty="0" smtClean="0">
                <a:solidFill>
                  <a:schemeClr val="tx1"/>
                </a:solidFill>
                <a:effectLst/>
                <a:latin typeface="+mn-lt"/>
                <a:ea typeface="+mn-ea"/>
                <a:cs typeface="+mn-cs"/>
              </a:rPr>
              <a:t>T</a:t>
            </a:r>
            <a:r>
              <a:rPr lang="en-US" sz="1200" b="0" i="1" kern="1200" baseline="-250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 Using amino acid residues containing groups susceptible to ionization results in a polymer with a </a:t>
            </a:r>
            <a:r>
              <a:rPr lang="en-US" sz="1200" b="0" i="1" kern="1200" dirty="0" smtClean="0">
                <a:solidFill>
                  <a:schemeClr val="tx1"/>
                </a:solidFill>
                <a:effectLst/>
                <a:latin typeface="+mn-lt"/>
                <a:ea typeface="+mn-ea"/>
                <a:cs typeface="+mn-cs"/>
              </a:rPr>
              <a:t>T</a:t>
            </a:r>
            <a:r>
              <a:rPr lang="en-US" sz="1200" b="0" i="1" kern="1200" baseline="-25000" dirty="0" smtClean="0">
                <a:solidFill>
                  <a:schemeClr val="tx1"/>
                </a:solidFill>
                <a:effectLst/>
                <a:latin typeface="+mn-lt"/>
                <a:ea typeface="+mn-ea"/>
                <a:cs typeface="+mn-cs"/>
              </a:rPr>
              <a:t>t</a:t>
            </a:r>
            <a:r>
              <a:rPr lang="en-US" sz="1200" b="0" i="0" kern="1200" dirty="0" smtClean="0">
                <a:solidFill>
                  <a:schemeClr val="tx1"/>
                </a:solidFill>
                <a:effectLst/>
                <a:latin typeface="+mn-lt"/>
                <a:ea typeface="+mn-ea"/>
                <a:cs typeface="+mn-cs"/>
              </a:rPr>
              <a:t> regulated by a change in pH, while using an amino acid with a chemically reactive side chain allows ELP to be conjugated with other molecules (McMillan et al. </a:t>
            </a:r>
            <a:r>
              <a:rPr lang="en-US" sz="1200" b="0" i="0" kern="1200" dirty="0" smtClean="0">
                <a:solidFill>
                  <a:schemeClr val="tx1"/>
                </a:solidFill>
                <a:effectLst/>
                <a:latin typeface="+mn-lt"/>
                <a:ea typeface="+mn-ea"/>
                <a:cs typeface="+mn-cs"/>
                <a:hlinkClick r:id="rId3"/>
              </a:rPr>
              <a:t>1999</a:t>
            </a:r>
            <a:r>
              <a:rPr lang="en-US" sz="1200" b="0" i="0" kern="1200" dirty="0" smtClean="0">
                <a:solidFill>
                  <a:schemeClr val="tx1"/>
                </a:solidFill>
                <a:effectLst/>
                <a:latin typeface="+mn-lt"/>
                <a:ea typeface="+mn-ea"/>
                <a:cs typeface="+mn-cs"/>
              </a:rPr>
              <a:t>; McMillan and </a:t>
            </a:r>
            <a:r>
              <a:rPr lang="en-US" sz="1200" b="0" i="0" kern="1200" dirty="0" err="1" smtClean="0">
                <a:solidFill>
                  <a:schemeClr val="tx1"/>
                </a:solidFill>
                <a:effectLst/>
                <a:latin typeface="+mn-lt"/>
                <a:ea typeface="+mn-ea"/>
                <a:cs typeface="+mn-cs"/>
              </a:rPr>
              <a:t>Conticello</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4"/>
              </a:rPr>
              <a:t>2000</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2CC1591-BD34-4C3E-9EC2-0CA93E1F70F4}" type="slidenum">
              <a:rPr lang="en-US" smtClean="0"/>
              <a:t>8</a:t>
            </a:fld>
            <a:endParaRPr lang="en-US"/>
          </a:p>
        </p:txBody>
      </p:sp>
    </p:spTree>
    <p:extLst>
      <p:ext uri="{BB962C8B-B14F-4D97-AF65-F5344CB8AC3E}">
        <p14:creationId xmlns:p14="http://schemas.microsoft.com/office/powerpoint/2010/main" val="76432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err="1"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CC1591-BD34-4C3E-9EC2-0CA93E1F70F4}" type="slidenum">
              <a:rPr lang="en-US" smtClean="0"/>
              <a:t>9</a:t>
            </a:fld>
            <a:endParaRPr lang="en-US"/>
          </a:p>
        </p:txBody>
      </p:sp>
    </p:spTree>
    <p:extLst>
      <p:ext uri="{BB962C8B-B14F-4D97-AF65-F5344CB8AC3E}">
        <p14:creationId xmlns:p14="http://schemas.microsoft.com/office/powerpoint/2010/main" val="187524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62E21A-AF2A-4D6C-990C-E51D36314229}"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378216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682BC-A4DA-4FE6-A8E4-453C4A3BD51F}"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76916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828A8-E0E0-4EF6-8D44-0D28EC5772E2}"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197588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EDEC1-4A4D-43C3-AB2E-1A823B167B06}"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393364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8BD4C-E86A-4625-B4FF-B7778FA618C2}" type="datetime1">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302331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44FB5-E649-4E3D-B5E6-47D0CD079D22}"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332074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35DFBB-3005-477A-A848-BC058ED391E7}" type="datetime1">
              <a:rPr lang="en-US" smtClean="0"/>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68119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C1046-4063-4E5A-863A-B9F3323F96F9}" type="datetime1">
              <a:rPr lang="en-US" smtClean="0"/>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365733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B2E2E-415A-45F3-A92B-590B97D8619E}" type="datetime1">
              <a:rPr lang="en-US" smtClean="0"/>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27167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30340-9C02-482B-A47F-E9E3350CAAA2}"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805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59F66-8BE8-4779-9E44-383F0C89DBB6}" type="datetime1">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D9A15-4D1B-9E4B-BC9F-986A455376EF}" type="slidenum">
              <a:rPr lang="en-US" smtClean="0"/>
              <a:t>‹#›</a:t>
            </a:fld>
            <a:endParaRPr lang="en-US"/>
          </a:p>
        </p:txBody>
      </p:sp>
    </p:spTree>
    <p:extLst>
      <p:ext uri="{BB962C8B-B14F-4D97-AF65-F5344CB8AC3E}">
        <p14:creationId xmlns:p14="http://schemas.microsoft.com/office/powerpoint/2010/main" val="16088988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D6B4-7E5F-498A-94FD-F1CC171BEA60}" type="datetime1">
              <a:rPr lang="en-US" smtClean="0"/>
              <a:t>1/12/17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D9A15-4D1B-9E4B-BC9F-986A455376EF}" type="slidenum">
              <a:rPr lang="en-US" smtClean="0"/>
              <a:t>‹#›</a:t>
            </a:fld>
            <a:endParaRPr lang="en-US"/>
          </a:p>
        </p:txBody>
      </p:sp>
    </p:spTree>
    <p:extLst>
      <p:ext uri="{BB962C8B-B14F-4D97-AF65-F5344CB8AC3E}">
        <p14:creationId xmlns:p14="http://schemas.microsoft.com/office/powerpoint/2010/main" val="11033998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TIFF"/></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pmc/articles/PMC4072924/#CR26" TargetMode="External"/><Relationship Id="rId4" Type="http://schemas.openxmlformats.org/officeDocument/2006/relationships/hyperlink" Target="https://www.ncbi.nlm.nih.gov/pmc/articles/PMC4072924/#CR29" TargetMode="External"/><Relationship Id="rId5" Type="http://schemas.openxmlformats.org/officeDocument/2006/relationships/hyperlink" Target="https://www.ncbi.nlm.nih.gov/pmc/articles/PMC4072924/#CR69" TargetMode="External"/><Relationship Id="rId6" Type="http://schemas.openxmlformats.org/officeDocument/2006/relationships/hyperlink" Target="https://www.ncbi.nlm.nih.gov/pmc/articles/PMC4072924/#CR66" TargetMode="External"/><Relationship Id="rId7" Type="http://schemas.openxmlformats.org/officeDocument/2006/relationships/hyperlink" Target="https://www.ncbi.nlm.nih.gov/pmc/articles/PMC4072924/#CR72"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4.jp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en-US" dirty="0" smtClean="0">
                <a:latin typeface="Arial"/>
                <a:cs typeface="Arial"/>
              </a:rPr>
              <a:t>Paper seminar</a:t>
            </a:r>
            <a:endParaRPr lang="en-US" dirty="0">
              <a:latin typeface="Arial"/>
              <a:cs typeface="Arial"/>
            </a:endParaRPr>
          </a:p>
        </p:txBody>
      </p:sp>
      <p:sp>
        <p:nvSpPr>
          <p:cNvPr id="3" name="TextBox 2"/>
          <p:cNvSpPr txBox="1"/>
          <p:nvPr/>
        </p:nvSpPr>
        <p:spPr>
          <a:xfrm>
            <a:off x="7027594" y="195361"/>
            <a:ext cx="1967205" cy="369332"/>
          </a:xfrm>
          <a:prstGeom prst="rect">
            <a:avLst/>
          </a:prstGeom>
          <a:noFill/>
        </p:spPr>
        <p:txBody>
          <a:bodyPr wrap="none" rtlCol="0">
            <a:spAutoFit/>
          </a:bodyPr>
          <a:lstStyle/>
          <a:p>
            <a:r>
              <a:rPr lang="en-US" smtClean="0">
                <a:solidFill>
                  <a:schemeClr val="bg1"/>
                </a:solidFill>
                <a:latin typeface="Arial"/>
                <a:cs typeface="Arial"/>
              </a:rPr>
              <a:t>January 13, 2017</a:t>
            </a:r>
            <a:endParaRPr lang="en-US" dirty="0">
              <a:solidFill>
                <a:schemeClr val="bg1"/>
              </a:solidFill>
              <a:latin typeface="Arial"/>
              <a:cs typeface="Arial"/>
            </a:endParaRPr>
          </a:p>
        </p:txBody>
      </p:sp>
      <p:sp>
        <p:nvSpPr>
          <p:cNvPr id="7" name="TextBox 6"/>
          <p:cNvSpPr txBox="1"/>
          <p:nvPr/>
        </p:nvSpPr>
        <p:spPr>
          <a:xfrm>
            <a:off x="3903465" y="195361"/>
            <a:ext cx="1753493" cy="369332"/>
          </a:xfrm>
          <a:prstGeom prst="rect">
            <a:avLst/>
          </a:prstGeom>
          <a:noFill/>
        </p:spPr>
        <p:txBody>
          <a:bodyPr wrap="none" rtlCol="0">
            <a:spAutoFit/>
          </a:bodyPr>
          <a:lstStyle/>
          <a:p>
            <a:r>
              <a:rPr lang="en-US" dirty="0" err="1" smtClean="0">
                <a:solidFill>
                  <a:schemeClr val="bg1"/>
                </a:solidFill>
                <a:latin typeface="Arial"/>
                <a:cs typeface="Arial"/>
              </a:rPr>
              <a:t>Nasrul</a:t>
            </a:r>
            <a:r>
              <a:rPr lang="en-US" dirty="0" smtClean="0">
                <a:solidFill>
                  <a:schemeClr val="bg1"/>
                </a:solidFill>
                <a:latin typeface="Arial"/>
                <a:cs typeface="Arial"/>
              </a:rPr>
              <a:t> </a:t>
            </a:r>
            <a:r>
              <a:rPr lang="en-US" dirty="0" err="1" smtClean="0">
                <a:solidFill>
                  <a:schemeClr val="bg1"/>
                </a:solidFill>
                <a:latin typeface="Arial"/>
                <a:cs typeface="Arial"/>
              </a:rPr>
              <a:t>Wathoni</a:t>
            </a:r>
            <a:endParaRPr lang="en-US" dirty="0">
              <a:solidFill>
                <a:schemeClr val="bg1"/>
              </a:solidFill>
              <a:latin typeface="Arial"/>
              <a:cs typeface="Arial"/>
            </a:endParaRPr>
          </a:p>
        </p:txBody>
      </p:sp>
      <p:sp>
        <p:nvSpPr>
          <p:cNvPr id="13" name="Title 1"/>
          <p:cNvSpPr>
            <a:spLocks noGrp="1"/>
          </p:cNvSpPr>
          <p:nvPr>
            <p:ph type="ctrTitle"/>
          </p:nvPr>
        </p:nvSpPr>
        <p:spPr>
          <a:xfrm>
            <a:off x="50304" y="1280412"/>
            <a:ext cx="8994799" cy="958349"/>
          </a:xfrm>
        </p:spPr>
        <p:txBody>
          <a:bodyPr>
            <a:noAutofit/>
          </a:bodyPr>
          <a:lstStyle/>
          <a:p>
            <a:r>
              <a:rPr lang="en-US" sz="2000" b="1" smtClean="0">
                <a:latin typeface="Arial" charset="0"/>
                <a:ea typeface="Arial" charset="0"/>
                <a:cs typeface="Arial" charset="0"/>
              </a:rPr>
              <a:t>Integrin-binding </a:t>
            </a:r>
            <a:r>
              <a:rPr lang="en-US" sz="2000" b="1" dirty="0">
                <a:latin typeface="Arial" charset="0"/>
                <a:ea typeface="Arial" charset="0"/>
                <a:cs typeface="Arial" charset="0"/>
              </a:rPr>
              <a:t>elastin-like polypeptide as an in situ gelling delivery matrix enhances the therapeutic efficacy of adipose stem </a:t>
            </a:r>
            <a:r>
              <a:rPr lang="en-US" sz="2000" b="1">
                <a:latin typeface="Arial" charset="0"/>
                <a:ea typeface="Arial" charset="0"/>
                <a:cs typeface="Arial" charset="0"/>
              </a:rPr>
              <a:t>cells </a:t>
            </a:r>
            <a:r>
              <a:rPr lang="en-US" sz="2000" b="1" smtClean="0">
                <a:latin typeface="Arial" charset="0"/>
                <a:ea typeface="Arial" charset="0"/>
                <a:cs typeface="Arial" charset="0"/>
              </a:rPr>
              <a:t/>
            </a:r>
            <a:br>
              <a:rPr lang="en-US" sz="2000" b="1" smtClean="0">
                <a:latin typeface="Arial" charset="0"/>
                <a:ea typeface="Arial" charset="0"/>
                <a:cs typeface="Arial" charset="0"/>
              </a:rPr>
            </a:br>
            <a:r>
              <a:rPr lang="en-US" sz="2000" b="1" smtClean="0">
                <a:latin typeface="Arial" charset="0"/>
                <a:ea typeface="Arial" charset="0"/>
                <a:cs typeface="Arial" charset="0"/>
              </a:rPr>
              <a:t>in </a:t>
            </a:r>
            <a:r>
              <a:rPr lang="en-US" sz="2000" b="1" dirty="0">
                <a:latin typeface="Arial" charset="0"/>
                <a:ea typeface="Arial" charset="0"/>
                <a:cs typeface="Arial" charset="0"/>
              </a:rPr>
              <a:t>healing full-thickness cutaneous wounds </a:t>
            </a:r>
          </a:p>
        </p:txBody>
      </p:sp>
      <p:sp>
        <p:nvSpPr>
          <p:cNvPr id="14" name="Subtitle 2"/>
          <p:cNvSpPr>
            <a:spLocks noGrp="1"/>
          </p:cNvSpPr>
          <p:nvPr>
            <p:ph type="subTitle" idx="1"/>
          </p:nvPr>
        </p:nvSpPr>
        <p:spPr>
          <a:xfrm>
            <a:off x="1368843" y="2382481"/>
            <a:ext cx="6503606" cy="665274"/>
          </a:xfrm>
        </p:spPr>
        <p:txBody>
          <a:bodyPr>
            <a:normAutofit/>
          </a:bodyPr>
          <a:lstStyle/>
          <a:p>
            <a:r>
              <a:rPr lang="en-US" sz="1400" dirty="0" err="1">
                <a:solidFill>
                  <a:schemeClr val="tx1"/>
                </a:solidFill>
                <a:latin typeface="Arial" charset="0"/>
                <a:ea typeface="Arial" charset="0"/>
                <a:cs typeface="Arial" charset="0"/>
              </a:rPr>
              <a:t>Seong-Kyoon Choi </a:t>
            </a:r>
            <a:r>
              <a:rPr lang="en-US" sz="1400" baseline="30000" dirty="0" err="1">
                <a:solidFill>
                  <a:schemeClr val="tx1"/>
                </a:solidFill>
                <a:latin typeface="Arial" charset="0"/>
                <a:ea typeface="Arial" charset="0"/>
                <a:cs typeface="Arial" charset="0"/>
              </a:rPr>
              <a:t>a,1</a:t>
            </a:r>
            <a:r>
              <a:rPr lang="en-US" sz="1400" dirty="0" err="1">
                <a:solidFill>
                  <a:schemeClr val="tx1"/>
                </a:solidFill>
                <a:latin typeface="Arial" charset="0"/>
                <a:ea typeface="Arial" charset="0"/>
                <a:cs typeface="Arial" charset="0"/>
              </a:rPr>
              <a:t>, Jin-Kyu Park </a:t>
            </a:r>
            <a:r>
              <a:rPr lang="en-US" sz="1400" baseline="30000" dirty="0" err="1">
                <a:solidFill>
                  <a:schemeClr val="tx1"/>
                </a:solidFill>
                <a:latin typeface="Arial" charset="0"/>
                <a:ea typeface="Arial" charset="0"/>
                <a:cs typeface="Arial" charset="0"/>
              </a:rPr>
              <a:t>a,d,1</a:t>
            </a:r>
            <a:r>
              <a:rPr lang="en-US" sz="1400" dirty="0" err="1">
                <a:solidFill>
                  <a:schemeClr val="tx1"/>
                </a:solidFill>
                <a:latin typeface="Arial" charset="0"/>
                <a:ea typeface="Arial" charset="0"/>
                <a:cs typeface="Arial" charset="0"/>
              </a:rPr>
              <a:t>, Jung-Hee Kim </a:t>
            </a:r>
            <a:r>
              <a:rPr lang="en-US" sz="1400" baseline="30000" dirty="0" err="1">
                <a:solidFill>
                  <a:schemeClr val="tx1"/>
                </a:solidFill>
                <a:latin typeface="Arial" charset="0"/>
                <a:ea typeface="Arial" charset="0"/>
                <a:cs typeface="Arial" charset="0"/>
              </a:rPr>
              <a:t>a</a:t>
            </a:r>
            <a:r>
              <a:rPr lang="en-US" sz="1400" dirty="0" err="1">
                <a:solidFill>
                  <a:schemeClr val="tx1"/>
                </a:solidFill>
                <a:latin typeface="Arial" charset="0"/>
                <a:ea typeface="Arial" charset="0"/>
                <a:cs typeface="Arial" charset="0"/>
              </a:rPr>
              <a:t>, Kyeong-Min Lee </a:t>
            </a:r>
            <a:r>
              <a:rPr lang="en-US" sz="1400" baseline="30000" dirty="0" err="1">
                <a:solidFill>
                  <a:schemeClr val="tx1"/>
                </a:solidFill>
                <a:latin typeface="Arial" charset="0"/>
                <a:ea typeface="Arial" charset="0"/>
                <a:cs typeface="Arial" charset="0"/>
              </a:rPr>
              <a:t>a</a:t>
            </a:r>
            <a:r>
              <a:rPr lang="en-US" sz="1400" dirty="0" err="1">
                <a:solidFill>
                  <a:schemeClr val="tx1"/>
                </a:solidFill>
                <a:latin typeface="Arial" charset="0"/>
                <a:ea typeface="Arial" charset="0"/>
                <a:cs typeface="Arial" charset="0"/>
              </a:rPr>
              <a:t>, Enjoo Kim </a:t>
            </a:r>
            <a:r>
              <a:rPr lang="en-US" sz="1400" baseline="30000" dirty="0" err="1">
                <a:solidFill>
                  <a:schemeClr val="tx1"/>
                </a:solidFill>
                <a:latin typeface="Arial" charset="0"/>
                <a:ea typeface="Arial" charset="0"/>
                <a:cs typeface="Arial" charset="0"/>
              </a:rPr>
              <a:t>a,b</a:t>
            </a:r>
            <a:r>
              <a:rPr lang="en-US" sz="1400" dirty="0" err="1">
                <a:solidFill>
                  <a:schemeClr val="tx1"/>
                </a:solidFill>
                <a:latin typeface="Arial" charset="0"/>
                <a:ea typeface="Arial" charset="0"/>
                <a:cs typeface="Arial" charset="0"/>
              </a:rPr>
              <a:t>, Kyu-Shik Jeong </a:t>
            </a:r>
            <a:r>
              <a:rPr lang="en-US" sz="1400" baseline="30000" dirty="0" err="1">
                <a:solidFill>
                  <a:schemeClr val="tx1"/>
                </a:solidFill>
                <a:latin typeface="Arial" charset="0"/>
                <a:ea typeface="Arial" charset="0"/>
                <a:cs typeface="Arial" charset="0"/>
              </a:rPr>
              <a:t>d</a:t>
            </a:r>
            <a:r>
              <a:rPr lang="en-US" sz="1400" dirty="0" err="1">
                <a:solidFill>
                  <a:schemeClr val="tx1"/>
                </a:solidFill>
                <a:latin typeface="Arial" charset="0"/>
                <a:ea typeface="Arial" charset="0"/>
                <a:cs typeface="Arial" charset="0"/>
              </a:rPr>
              <a:t>, Won Bae Jeon </a:t>
            </a:r>
            <a:r>
              <a:rPr lang="en-US" sz="1400" baseline="30000" dirty="0" err="1">
                <a:solidFill>
                  <a:schemeClr val="tx1"/>
                </a:solidFill>
                <a:latin typeface="Arial" charset="0"/>
                <a:ea typeface="Arial" charset="0"/>
                <a:cs typeface="Arial" charset="0"/>
              </a:rPr>
              <a:t>a,b,c</a:t>
            </a:r>
          </a:p>
        </p:txBody>
      </p:sp>
      <p:sp>
        <p:nvSpPr>
          <p:cNvPr id="15" name="Rectangle 14"/>
          <p:cNvSpPr/>
          <p:nvPr/>
        </p:nvSpPr>
        <p:spPr>
          <a:xfrm>
            <a:off x="150129" y="3215084"/>
            <a:ext cx="8844669" cy="2062103"/>
          </a:xfrm>
          <a:prstGeom prst="rect">
            <a:avLst/>
          </a:prstGeom>
        </p:spPr>
        <p:txBody>
          <a:bodyPr wrap="square">
            <a:spAutoFit/>
          </a:bodyPr>
          <a:lstStyle/>
          <a:p>
            <a:pPr marL="88900" indent="-88900"/>
            <a:r>
              <a:rPr lang="en-US" sz="1600" baseline="30000" dirty="0">
                <a:latin typeface="Arial" charset="0"/>
                <a:ea typeface="Arial" charset="0"/>
                <a:cs typeface="Arial" charset="0"/>
              </a:rPr>
              <a:t>a  </a:t>
            </a:r>
            <a:r>
              <a:rPr lang="en-US" sz="1600" dirty="0">
                <a:latin typeface="Arial" charset="0"/>
                <a:ea typeface="Arial" charset="0"/>
                <a:cs typeface="Arial" charset="0"/>
              </a:rPr>
              <a:t>Laboratory of Biochemistry and Cellular Engineering, Daegu Gyeongbuk Institute of Science and Technology, Republic of Korea</a:t>
            </a:r>
          </a:p>
          <a:p>
            <a:pPr marL="88900" indent="-88900"/>
            <a:r>
              <a:rPr lang="en-US" sz="1600" baseline="30000" dirty="0">
                <a:latin typeface="Arial" charset="0"/>
                <a:ea typeface="Arial" charset="0"/>
                <a:cs typeface="Arial" charset="0"/>
              </a:rPr>
              <a:t>b</a:t>
            </a:r>
            <a:r>
              <a:rPr lang="en-US" sz="1600" dirty="0">
                <a:latin typeface="Arial" charset="0"/>
                <a:ea typeface="Arial" charset="0"/>
                <a:cs typeface="Arial" charset="0"/>
              </a:rPr>
              <a:t> Faculty Affiliation to Department of Brain and Cognitive Sciences, Daegu Gyeongbuk Institute of Science and Technology, Republic of Korea </a:t>
            </a:r>
          </a:p>
          <a:p>
            <a:r>
              <a:rPr lang="en-US" sz="1600" baseline="30000" dirty="0">
                <a:latin typeface="Arial" charset="0"/>
                <a:ea typeface="Arial" charset="0"/>
                <a:cs typeface="Arial" charset="0"/>
              </a:rPr>
              <a:t>c</a:t>
            </a:r>
            <a:r>
              <a:rPr lang="en-US" sz="1600" dirty="0">
                <a:latin typeface="Arial" charset="0"/>
                <a:ea typeface="Arial" charset="0"/>
                <a:cs typeface="Arial" charset="0"/>
              </a:rPr>
              <a:t> Faculty Affiliation to Department of New Biology, Daegu Gyeongbuk Institute of Science and Technology, Republic of Korea</a:t>
            </a:r>
            <a:br>
              <a:rPr lang="en-US" sz="1600" dirty="0">
                <a:latin typeface="Arial" charset="0"/>
                <a:ea typeface="Arial" charset="0"/>
                <a:cs typeface="Arial" charset="0"/>
              </a:rPr>
            </a:br>
            <a:r>
              <a:rPr lang="en-US" sz="1600" baseline="30000" dirty="0">
                <a:latin typeface="Arial" charset="0"/>
                <a:ea typeface="Arial" charset="0"/>
                <a:cs typeface="Arial" charset="0"/>
              </a:rPr>
              <a:t>d</a:t>
            </a:r>
            <a:r>
              <a:rPr lang="en-US" sz="1600" dirty="0">
                <a:latin typeface="Arial" charset="0"/>
                <a:ea typeface="Arial" charset="0"/>
                <a:cs typeface="Arial" charset="0"/>
              </a:rPr>
              <a:t> Department of Pathology, College of Veterinary Medicine, Kyungpook National University, Republic of Korea </a:t>
            </a:r>
          </a:p>
        </p:txBody>
      </p:sp>
      <p:sp>
        <p:nvSpPr>
          <p:cNvPr id="16" name="Rectangle 15"/>
          <p:cNvSpPr/>
          <p:nvPr/>
        </p:nvSpPr>
        <p:spPr>
          <a:xfrm>
            <a:off x="3903465" y="5444516"/>
            <a:ext cx="5141638" cy="369332"/>
          </a:xfrm>
          <a:prstGeom prst="rect">
            <a:avLst/>
          </a:prstGeom>
        </p:spPr>
        <p:txBody>
          <a:bodyPr wrap="square">
            <a:spAutoFit/>
          </a:bodyPr>
          <a:lstStyle/>
          <a:p>
            <a:pPr algn="r"/>
            <a:r>
              <a:rPr lang="en-US" dirty="0" smtClean="0">
                <a:latin typeface="Arial" charset="0"/>
                <a:ea typeface="Arial" charset="0"/>
                <a:cs typeface="Arial" charset="0"/>
              </a:rPr>
              <a:t>&lt;&lt;</a:t>
            </a:r>
            <a:r>
              <a:rPr lang="en-US" i="1" dirty="0">
                <a:latin typeface="Arial" charset="0"/>
                <a:ea typeface="Arial" charset="0"/>
                <a:cs typeface="Arial" charset="0"/>
              </a:rPr>
              <a:t> </a:t>
            </a:r>
            <a:r>
              <a:rPr lang="en-US" i="1" dirty="0" smtClean="0">
                <a:latin typeface="Arial" charset="0"/>
                <a:ea typeface="Arial" charset="0"/>
                <a:cs typeface="Arial" charset="0"/>
              </a:rPr>
              <a:t>J. Control. Release</a:t>
            </a:r>
            <a:r>
              <a:rPr lang="en-US" dirty="0" smtClean="0">
                <a:latin typeface="Arial" charset="0"/>
                <a:ea typeface="Arial" charset="0"/>
                <a:cs typeface="Arial" charset="0"/>
              </a:rPr>
              <a:t>, 237, </a:t>
            </a:r>
            <a:r>
              <a:rPr lang="is-IS" dirty="0" smtClean="0">
                <a:latin typeface="Arial" charset="0"/>
                <a:ea typeface="Arial" charset="0"/>
                <a:cs typeface="Arial" charset="0"/>
              </a:rPr>
              <a:t>89-100 </a:t>
            </a:r>
            <a:r>
              <a:rPr lang="en-US" dirty="0">
                <a:latin typeface="Arial" charset="0"/>
                <a:ea typeface="Arial" charset="0"/>
                <a:cs typeface="Arial" charset="0"/>
              </a:rPr>
              <a:t>(2016) &gt;&gt;</a:t>
            </a:r>
          </a:p>
        </p:txBody>
      </p:sp>
    </p:spTree>
    <p:extLst>
      <p:ext uri="{BB962C8B-B14F-4D97-AF65-F5344CB8AC3E}">
        <p14:creationId xmlns:p14="http://schemas.microsoft.com/office/powerpoint/2010/main" val="1251622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2" name="Octagon 11"/>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8</a:t>
            </a:r>
          </a:p>
        </p:txBody>
      </p:sp>
      <p:sp>
        <p:nvSpPr>
          <p:cNvPr id="24" name="Rectangle 23"/>
          <p:cNvSpPr/>
          <p:nvPr/>
        </p:nvSpPr>
        <p:spPr>
          <a:xfrm>
            <a:off x="0" y="799691"/>
            <a:ext cx="2448106" cy="307777"/>
          </a:xfrm>
          <a:prstGeom prst="rect">
            <a:avLst/>
          </a:prstGeom>
        </p:spPr>
        <p:txBody>
          <a:bodyPr wrap="none">
            <a:spAutoFit/>
          </a:bodyPr>
          <a:lstStyle/>
          <a:p>
            <a:r>
              <a:rPr lang="en-US" sz="1400" b="1" dirty="0" err="1">
                <a:solidFill>
                  <a:srgbClr val="985735"/>
                </a:solidFill>
                <a:latin typeface="arial" charset="0"/>
              </a:rPr>
              <a:t>Integrins</a:t>
            </a:r>
            <a:r>
              <a:rPr lang="en-US" sz="1400" b="1" dirty="0">
                <a:solidFill>
                  <a:srgbClr val="985735"/>
                </a:solidFill>
                <a:latin typeface="arial" charset="0"/>
              </a:rPr>
              <a:t> in </a:t>
            </a:r>
            <a:r>
              <a:rPr lang="en-US" sz="1400" b="1" dirty="0" smtClean="0">
                <a:solidFill>
                  <a:srgbClr val="985735"/>
                </a:solidFill>
                <a:latin typeface="arial" charset="0"/>
              </a:rPr>
              <a:t>wound healing</a:t>
            </a:r>
            <a:endParaRPr lang="en-US" sz="1400" b="1" dirty="0">
              <a:solidFill>
                <a:srgbClr val="985735"/>
              </a:solidFill>
              <a:latin typeface="arial"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30" y="1695728"/>
            <a:ext cx="5319750" cy="3225694"/>
          </a:xfrm>
          <a:prstGeom prst="rect">
            <a:avLst/>
          </a:prstGeom>
        </p:spPr>
      </p:pic>
      <p:sp>
        <p:nvSpPr>
          <p:cNvPr id="26" name="Rectangle 25"/>
          <p:cNvSpPr/>
          <p:nvPr/>
        </p:nvSpPr>
        <p:spPr>
          <a:xfrm>
            <a:off x="150130" y="4924683"/>
            <a:ext cx="5357157" cy="1815882"/>
          </a:xfrm>
          <a:prstGeom prst="rect">
            <a:avLst/>
          </a:prstGeom>
        </p:spPr>
        <p:txBody>
          <a:bodyPr wrap="square">
            <a:spAutoFit/>
          </a:bodyPr>
          <a:lstStyle/>
          <a:p>
            <a:r>
              <a:rPr lang="en-US" sz="1400" dirty="0" smtClean="0">
                <a:solidFill>
                  <a:srgbClr val="000000"/>
                </a:solidFill>
                <a:latin typeface="Times New Roman" charset="0"/>
              </a:rPr>
              <a:t>Fig.7. Basic </a:t>
            </a:r>
            <a:r>
              <a:rPr lang="en-US" sz="1400" dirty="0">
                <a:solidFill>
                  <a:srgbClr val="000000"/>
                </a:solidFill>
                <a:latin typeface="Times New Roman" charset="0"/>
              </a:rPr>
              <a:t>functions of </a:t>
            </a:r>
            <a:r>
              <a:rPr lang="en-US" sz="1400" dirty="0" err="1">
                <a:solidFill>
                  <a:srgbClr val="000000"/>
                </a:solidFill>
                <a:latin typeface="Times New Roman" charset="0"/>
              </a:rPr>
              <a:t>integrins</a:t>
            </a:r>
            <a:r>
              <a:rPr lang="en-US" sz="1400" dirty="0">
                <a:solidFill>
                  <a:srgbClr val="000000"/>
                </a:solidFill>
                <a:latin typeface="Times New Roman" charset="0"/>
              </a:rPr>
              <a:t>. </a:t>
            </a:r>
            <a:r>
              <a:rPr lang="en-US" sz="1400" b="1" dirty="0">
                <a:solidFill>
                  <a:srgbClr val="000000"/>
                </a:solidFill>
                <a:latin typeface="Times New Roman" charset="0"/>
              </a:rPr>
              <a:t>(A)</a:t>
            </a:r>
            <a:r>
              <a:rPr lang="en-US" sz="1400" dirty="0">
                <a:solidFill>
                  <a:srgbClr val="000000"/>
                </a:solidFill>
                <a:latin typeface="Times New Roman" charset="0"/>
              </a:rPr>
              <a:t> </a:t>
            </a:r>
            <a:r>
              <a:rPr lang="en-US" sz="1400" dirty="0" err="1">
                <a:solidFill>
                  <a:srgbClr val="000000"/>
                </a:solidFill>
                <a:latin typeface="Times New Roman" charset="0"/>
              </a:rPr>
              <a:t>Integrins</a:t>
            </a:r>
            <a:r>
              <a:rPr lang="en-US" sz="1400" dirty="0">
                <a:solidFill>
                  <a:srgbClr val="000000"/>
                </a:solidFill>
                <a:latin typeface="Times New Roman" charset="0"/>
              </a:rPr>
              <a:t> mediate cell adhesion to ECM and form adhesion plaques and intracellular complexes with cytoskeletal and signaling proteins. Most </a:t>
            </a:r>
            <a:r>
              <a:rPr lang="en-US" sz="1400" dirty="0" err="1">
                <a:solidFill>
                  <a:srgbClr val="000000"/>
                </a:solidFill>
                <a:latin typeface="Times New Roman" charset="0"/>
              </a:rPr>
              <a:t>integrins</a:t>
            </a:r>
            <a:r>
              <a:rPr lang="en-US" sz="1400" dirty="0">
                <a:solidFill>
                  <a:srgbClr val="000000"/>
                </a:solidFill>
                <a:latin typeface="Times New Roman" charset="0"/>
              </a:rPr>
              <a:t> are connected to actin microfilaments, whereas </a:t>
            </a:r>
            <a:r>
              <a:rPr lang="en-US" sz="1400" dirty="0" err="1">
                <a:solidFill>
                  <a:srgbClr val="000000"/>
                </a:solidFill>
                <a:latin typeface="Times New Roman" charset="0"/>
              </a:rPr>
              <a:t>hemidesmosomal</a:t>
            </a:r>
            <a:r>
              <a:rPr lang="en-US" sz="1400" dirty="0">
                <a:solidFill>
                  <a:srgbClr val="000000"/>
                </a:solidFill>
                <a:latin typeface="Times New Roman" charset="0"/>
              </a:rPr>
              <a:t> α</a:t>
            </a:r>
            <a:r>
              <a:rPr lang="en-US" sz="1400" baseline="-25000" dirty="0">
                <a:solidFill>
                  <a:srgbClr val="000000"/>
                </a:solidFill>
                <a:latin typeface="Times New Roman" charset="0"/>
              </a:rPr>
              <a:t>6</a:t>
            </a:r>
            <a:r>
              <a:rPr lang="en-US" sz="1400" dirty="0">
                <a:solidFill>
                  <a:srgbClr val="000000"/>
                </a:solidFill>
                <a:latin typeface="Times New Roman" charset="0"/>
              </a:rPr>
              <a:t>β</a:t>
            </a:r>
            <a:r>
              <a:rPr lang="en-US" sz="1400" baseline="-25000" dirty="0">
                <a:solidFill>
                  <a:srgbClr val="000000"/>
                </a:solidFill>
                <a:latin typeface="Times New Roman" charset="0"/>
              </a:rPr>
              <a:t>4</a:t>
            </a:r>
            <a:r>
              <a:rPr lang="en-US" sz="1400" dirty="0">
                <a:solidFill>
                  <a:srgbClr val="000000"/>
                </a:solidFill>
                <a:latin typeface="Times New Roman" charset="0"/>
              </a:rPr>
              <a:t> integrin is linked to </a:t>
            </a:r>
            <a:r>
              <a:rPr lang="en-US" sz="1400" dirty="0" err="1">
                <a:solidFill>
                  <a:srgbClr val="000000"/>
                </a:solidFill>
                <a:latin typeface="Times New Roman" charset="0"/>
              </a:rPr>
              <a:t>cytokeratins</a:t>
            </a:r>
            <a:r>
              <a:rPr lang="en-US" sz="1400" dirty="0">
                <a:solidFill>
                  <a:srgbClr val="000000"/>
                </a:solidFill>
                <a:latin typeface="Times New Roman" charset="0"/>
              </a:rPr>
              <a:t> via </a:t>
            </a:r>
            <a:r>
              <a:rPr lang="en-US" sz="1400" dirty="0" err="1">
                <a:solidFill>
                  <a:srgbClr val="000000"/>
                </a:solidFill>
                <a:latin typeface="Times New Roman" charset="0"/>
              </a:rPr>
              <a:t>plectin</a:t>
            </a:r>
            <a:r>
              <a:rPr lang="en-US" sz="1400" dirty="0">
                <a:solidFill>
                  <a:srgbClr val="000000"/>
                </a:solidFill>
                <a:latin typeface="Times New Roman" charset="0"/>
              </a:rPr>
              <a:t> protein. </a:t>
            </a:r>
            <a:r>
              <a:rPr lang="en-US" sz="1400" b="1" dirty="0">
                <a:solidFill>
                  <a:srgbClr val="000000"/>
                </a:solidFill>
                <a:latin typeface="Times New Roman" charset="0"/>
              </a:rPr>
              <a:t>(B)</a:t>
            </a:r>
            <a:r>
              <a:rPr lang="en-US" sz="1400" dirty="0">
                <a:solidFill>
                  <a:srgbClr val="000000"/>
                </a:solidFill>
                <a:latin typeface="Times New Roman" charset="0"/>
              </a:rPr>
              <a:t> Leukocyte </a:t>
            </a:r>
            <a:r>
              <a:rPr lang="en-US" sz="1400" dirty="0" err="1">
                <a:solidFill>
                  <a:srgbClr val="000000"/>
                </a:solidFill>
                <a:latin typeface="Times New Roman" charset="0"/>
              </a:rPr>
              <a:t>integrins</a:t>
            </a:r>
            <a:r>
              <a:rPr lang="en-US" sz="1400" dirty="0">
                <a:solidFill>
                  <a:srgbClr val="000000"/>
                </a:solidFill>
                <a:latin typeface="Times New Roman" charset="0"/>
              </a:rPr>
              <a:t> can mediate cell–cell adhesion. </a:t>
            </a:r>
            <a:r>
              <a:rPr lang="en-US" sz="1400" b="1" dirty="0">
                <a:solidFill>
                  <a:srgbClr val="000000"/>
                </a:solidFill>
                <a:latin typeface="Times New Roman" charset="0"/>
              </a:rPr>
              <a:t>(C)</a:t>
            </a:r>
            <a:r>
              <a:rPr lang="en-US" sz="1400" dirty="0">
                <a:solidFill>
                  <a:srgbClr val="000000"/>
                </a:solidFill>
                <a:latin typeface="Times New Roman" charset="0"/>
              </a:rPr>
              <a:t> </a:t>
            </a:r>
            <a:r>
              <a:rPr lang="en-US" sz="1400" dirty="0" err="1">
                <a:solidFill>
                  <a:srgbClr val="000000"/>
                </a:solidFill>
                <a:latin typeface="Times New Roman" charset="0"/>
              </a:rPr>
              <a:t>Integrins</a:t>
            </a:r>
            <a:r>
              <a:rPr lang="en-US" sz="1400" dirty="0">
                <a:solidFill>
                  <a:srgbClr val="000000"/>
                </a:solidFill>
                <a:latin typeface="Times New Roman" charset="0"/>
              </a:rPr>
              <a:t> also have numerous other functions, such as binding to growth factors. For example, </a:t>
            </a:r>
            <a:r>
              <a:rPr lang="en-US" sz="1400" dirty="0" err="1">
                <a:solidFill>
                  <a:srgbClr val="000000"/>
                </a:solidFill>
                <a:latin typeface="Times New Roman" charset="0"/>
              </a:rPr>
              <a:t>integrins</a:t>
            </a:r>
            <a:r>
              <a:rPr lang="en-US" sz="1400" dirty="0">
                <a:solidFill>
                  <a:srgbClr val="000000"/>
                </a:solidFill>
                <a:latin typeface="Times New Roman" charset="0"/>
              </a:rPr>
              <a:t> α</a:t>
            </a:r>
            <a:r>
              <a:rPr lang="en-US" sz="1400" baseline="-25000" dirty="0">
                <a:solidFill>
                  <a:srgbClr val="000000"/>
                </a:solidFill>
                <a:latin typeface="Times New Roman" charset="0"/>
              </a:rPr>
              <a:t>v</a:t>
            </a:r>
            <a:r>
              <a:rPr lang="en-US" sz="1400" dirty="0">
                <a:solidFill>
                  <a:srgbClr val="000000"/>
                </a:solidFill>
                <a:latin typeface="Times New Roman" charset="0"/>
              </a:rPr>
              <a:t>β</a:t>
            </a:r>
            <a:r>
              <a:rPr lang="en-US" sz="1400" baseline="-25000" dirty="0">
                <a:solidFill>
                  <a:srgbClr val="000000"/>
                </a:solidFill>
                <a:latin typeface="Times New Roman" charset="0"/>
              </a:rPr>
              <a:t>6</a:t>
            </a:r>
            <a:r>
              <a:rPr lang="en-US" sz="1400" dirty="0">
                <a:solidFill>
                  <a:srgbClr val="000000"/>
                </a:solidFill>
                <a:latin typeface="Times New Roman" charset="0"/>
              </a:rPr>
              <a:t> and α</a:t>
            </a:r>
            <a:r>
              <a:rPr lang="en-US" sz="1400" baseline="-25000" dirty="0">
                <a:solidFill>
                  <a:srgbClr val="000000"/>
                </a:solidFill>
                <a:latin typeface="Times New Roman" charset="0"/>
              </a:rPr>
              <a:t>v</a:t>
            </a:r>
            <a:r>
              <a:rPr lang="en-US" sz="1400" dirty="0">
                <a:solidFill>
                  <a:srgbClr val="000000"/>
                </a:solidFill>
                <a:latin typeface="Times New Roman" charset="0"/>
              </a:rPr>
              <a:t>β</a:t>
            </a:r>
            <a:r>
              <a:rPr lang="en-US" sz="1400" baseline="-25000" dirty="0">
                <a:solidFill>
                  <a:srgbClr val="000000"/>
                </a:solidFill>
                <a:latin typeface="Times New Roman" charset="0"/>
              </a:rPr>
              <a:t>8</a:t>
            </a:r>
            <a:r>
              <a:rPr lang="en-US" sz="1400" dirty="0">
                <a:solidFill>
                  <a:srgbClr val="000000"/>
                </a:solidFill>
                <a:latin typeface="Times New Roman" charset="0"/>
              </a:rPr>
              <a:t> are critical for </a:t>
            </a:r>
            <a:r>
              <a:rPr lang="en-US" sz="1400" i="1" dirty="0">
                <a:solidFill>
                  <a:srgbClr val="000000"/>
                </a:solidFill>
                <a:latin typeface="Times New Roman" charset="0"/>
              </a:rPr>
              <a:t>in vivo</a:t>
            </a:r>
            <a:r>
              <a:rPr lang="en-US" sz="1400" dirty="0">
                <a:solidFill>
                  <a:srgbClr val="000000"/>
                </a:solidFill>
                <a:latin typeface="Times New Roman" charset="0"/>
              </a:rPr>
              <a:t> activation of TGF-β1.</a:t>
            </a:r>
            <a:endParaRPr lang="en-US" sz="1400" dirty="0"/>
          </a:p>
        </p:txBody>
      </p:sp>
      <p:sp>
        <p:nvSpPr>
          <p:cNvPr id="27" name="Rectangle 26"/>
          <p:cNvSpPr/>
          <p:nvPr/>
        </p:nvSpPr>
        <p:spPr>
          <a:xfrm>
            <a:off x="5600888" y="1617720"/>
            <a:ext cx="315744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solidFill>
                  <a:srgbClr val="000000"/>
                </a:solidFill>
                <a:latin typeface="Times New Roman" charset="0"/>
              </a:rPr>
              <a:t>Regulation of cell adhesions during tissue repair is fundamentally important for cell migration, proliferation, and protein production. </a:t>
            </a:r>
            <a:endParaRPr lang="en-US" sz="1400" dirty="0"/>
          </a:p>
        </p:txBody>
      </p:sp>
      <p:sp>
        <p:nvSpPr>
          <p:cNvPr id="28" name="Rectangle 27"/>
          <p:cNvSpPr/>
          <p:nvPr/>
        </p:nvSpPr>
        <p:spPr>
          <a:xfrm>
            <a:off x="5600888" y="2931661"/>
            <a:ext cx="3188061"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smtClean="0">
                <a:solidFill>
                  <a:srgbClr val="000000"/>
                </a:solidFill>
                <a:latin typeface="Times New Roman" charset="0"/>
              </a:rPr>
              <a:t>All cells interact with ECM proteins with cell surface integrin receptors that convey signals from the environment into the nucleus, regulating gene expression and cell behavior. </a:t>
            </a:r>
            <a:endParaRPr lang="en-US" sz="1400" dirty="0"/>
          </a:p>
        </p:txBody>
      </p:sp>
      <p:sp>
        <p:nvSpPr>
          <p:cNvPr id="29" name="Rectangle 28"/>
          <p:cNvSpPr/>
          <p:nvPr/>
        </p:nvSpPr>
        <p:spPr>
          <a:xfrm>
            <a:off x="5600888" y="4421428"/>
            <a:ext cx="3231113"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err="1" smtClean="0">
                <a:solidFill>
                  <a:srgbClr val="000000"/>
                </a:solidFill>
                <a:latin typeface="Times New Roman" charset="0"/>
              </a:rPr>
              <a:t>Integrins</a:t>
            </a:r>
            <a:r>
              <a:rPr lang="en-US" sz="1400" dirty="0" smtClean="0">
                <a:solidFill>
                  <a:srgbClr val="000000"/>
                </a:solidFill>
                <a:latin typeface="Times New Roman" charset="0"/>
              </a:rPr>
              <a:t> also interact with a variety of other proteins, such as growth factors, their receptors, and proteolytic enzymes. </a:t>
            </a:r>
            <a:endParaRPr lang="en-US" sz="1400" dirty="0"/>
          </a:p>
        </p:txBody>
      </p:sp>
      <p:sp>
        <p:nvSpPr>
          <p:cNvPr id="30" name="Rectangle 29"/>
          <p:cNvSpPr/>
          <p:nvPr/>
        </p:nvSpPr>
        <p:spPr>
          <a:xfrm>
            <a:off x="5607470" y="5508802"/>
            <a:ext cx="321794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smtClean="0">
                <a:solidFill>
                  <a:srgbClr val="000000"/>
                </a:solidFill>
                <a:latin typeface="Times New Roman" charset="0"/>
              </a:rPr>
              <a:t>Re-epithelialization </a:t>
            </a:r>
            <a:r>
              <a:rPr lang="en-US" sz="1400" dirty="0" smtClean="0">
                <a:solidFill>
                  <a:srgbClr val="000000"/>
                </a:solidFill>
                <a:latin typeface="Times New Roman" charset="0"/>
              </a:rPr>
              <a:t>and granulation tissue formation are crucially dependent on the </a:t>
            </a:r>
            <a:r>
              <a:rPr lang="en-US" sz="1400" dirty="0" err="1" smtClean="0">
                <a:solidFill>
                  <a:srgbClr val="000000"/>
                </a:solidFill>
                <a:latin typeface="Times New Roman" charset="0"/>
              </a:rPr>
              <a:t>temporospatial</a:t>
            </a:r>
            <a:r>
              <a:rPr lang="en-US" sz="1400" dirty="0" smtClean="0">
                <a:solidFill>
                  <a:srgbClr val="000000"/>
                </a:solidFill>
                <a:latin typeface="Times New Roman" charset="0"/>
              </a:rPr>
              <a:t> function of multiple </a:t>
            </a:r>
            <a:r>
              <a:rPr lang="en-US" sz="1400" dirty="0" err="1" smtClean="0">
                <a:solidFill>
                  <a:srgbClr val="000000"/>
                </a:solidFill>
                <a:latin typeface="Times New Roman" charset="0"/>
              </a:rPr>
              <a:t>integrins</a:t>
            </a:r>
            <a:r>
              <a:rPr lang="en-US" sz="1400" dirty="0" smtClean="0">
                <a:solidFill>
                  <a:srgbClr val="000000"/>
                </a:solidFill>
                <a:latin typeface="Times New Roman" charset="0"/>
              </a:rPr>
              <a:t>. </a:t>
            </a:r>
            <a:endParaRPr lang="en-US" sz="1400" dirty="0"/>
          </a:p>
        </p:txBody>
      </p:sp>
      <p:sp>
        <p:nvSpPr>
          <p:cNvPr id="31" name="Down Arrow 30"/>
          <p:cNvSpPr/>
          <p:nvPr/>
        </p:nvSpPr>
        <p:spPr>
          <a:xfrm>
            <a:off x="6952602" y="2685187"/>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2" name="Down Arrow 31"/>
          <p:cNvSpPr/>
          <p:nvPr/>
        </p:nvSpPr>
        <p:spPr>
          <a:xfrm>
            <a:off x="6980043" y="4167026"/>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3" name="Down Arrow 32"/>
          <p:cNvSpPr/>
          <p:nvPr/>
        </p:nvSpPr>
        <p:spPr>
          <a:xfrm>
            <a:off x="6974127" y="5266716"/>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34" name="TextBox 33"/>
          <p:cNvSpPr txBox="1"/>
          <p:nvPr/>
        </p:nvSpPr>
        <p:spPr>
          <a:xfrm>
            <a:off x="36853" y="1107468"/>
            <a:ext cx="7215286" cy="30777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err="1" smtClean="0">
                <a:latin typeface="Times New Roman" charset="0"/>
                <a:ea typeface="Times New Roman" charset="0"/>
                <a:cs typeface="Times New Roman" charset="0"/>
              </a:rPr>
              <a:t>Integrins</a:t>
            </a:r>
            <a:r>
              <a:rPr lang="en-US" sz="1400" dirty="0" smtClean="0">
                <a:latin typeface="Times New Roman" charset="0"/>
                <a:ea typeface="Times New Roman" charset="0"/>
                <a:cs typeface="Times New Roman" charset="0"/>
              </a:rPr>
              <a:t> </a:t>
            </a:r>
            <a:r>
              <a:rPr lang="en-US" sz="1400" dirty="0">
                <a:latin typeface="Times New Roman" charset="0"/>
                <a:ea typeface="Times New Roman" charset="0"/>
                <a:cs typeface="Times New Roman" charset="0"/>
              </a:rPr>
              <a:t>are transmembrane receptors that are the bridges for cell-cell and </a:t>
            </a:r>
            <a:r>
              <a:rPr lang="en-US" sz="1400" dirty="0" smtClean="0">
                <a:latin typeface="Times New Roman" charset="0"/>
                <a:ea typeface="Times New Roman" charset="0"/>
                <a:cs typeface="Times New Roman" charset="0"/>
              </a:rPr>
              <a:t>cell-ECM interactions.</a:t>
            </a:r>
            <a:endParaRPr lang="en-US" sz="1400" dirty="0">
              <a:latin typeface="Times New Roman" charset="0"/>
              <a:ea typeface="Times New Roman" charset="0"/>
              <a:cs typeface="Times New Roman" charset="0"/>
            </a:endParaRPr>
          </a:p>
        </p:txBody>
      </p:sp>
      <p:sp>
        <p:nvSpPr>
          <p:cNvPr id="35" name="Rectangle 34"/>
          <p:cNvSpPr/>
          <p:nvPr/>
        </p:nvSpPr>
        <p:spPr>
          <a:xfrm>
            <a:off x="5016032" y="6585021"/>
            <a:ext cx="4327158" cy="276999"/>
          </a:xfrm>
          <a:prstGeom prst="rect">
            <a:avLst/>
          </a:prstGeom>
        </p:spPr>
        <p:txBody>
          <a:bodyPr wrap="square">
            <a:spAutoFit/>
          </a:bodyPr>
          <a:lstStyle/>
          <a:p>
            <a:r>
              <a:rPr lang="en-US" sz="1200" dirty="0" smtClean="0">
                <a:latin typeface="Times New Roman" charset="0"/>
                <a:ea typeface="Times New Roman" charset="0"/>
                <a:cs typeface="Times New Roman" charset="0"/>
              </a:rPr>
              <a:t>&lt;&lt;L. </a:t>
            </a:r>
            <a:r>
              <a:rPr lang="en-US" sz="1200" dirty="0" err="1" smtClean="0">
                <a:latin typeface="Times New Roman" charset="0"/>
                <a:ea typeface="Times New Roman" charset="0"/>
                <a:cs typeface="Times New Roman" charset="0"/>
              </a:rPr>
              <a:t>Koevisto</a:t>
            </a:r>
            <a:r>
              <a:rPr lang="en-US" sz="1200" dirty="0" smtClean="0">
                <a:latin typeface="Times New Roman" charset="0"/>
                <a:ea typeface="Times New Roman" charset="0"/>
                <a:cs typeface="Times New Roman" charset="0"/>
              </a:rPr>
              <a:t>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a:t>
            </a:r>
            <a:r>
              <a:rPr lang="en-US" sz="1200" dirty="0" err="1">
                <a:latin typeface="Times New Roman" charset="0"/>
                <a:ea typeface="Times New Roman" charset="0"/>
                <a:cs typeface="Times New Roman" charset="0"/>
              </a:rPr>
              <a:t>Adv</a:t>
            </a:r>
            <a:r>
              <a:rPr lang="en-US" sz="1200" dirty="0">
                <a:latin typeface="Times New Roman" charset="0"/>
                <a:ea typeface="Times New Roman" charset="0"/>
                <a:cs typeface="Times New Roman" charset="0"/>
              </a:rPr>
              <a:t> Wound </a:t>
            </a:r>
            <a:r>
              <a:rPr lang="en-US" sz="1200" dirty="0" smtClean="0">
                <a:latin typeface="Times New Roman" charset="0"/>
                <a:ea typeface="Times New Roman" charset="0"/>
                <a:cs typeface="Times New Roman" charset="0"/>
              </a:rPr>
              <a:t>Care, 12), 762–783 (2014).&gt;&gt;</a:t>
            </a:r>
            <a:endParaRPr lang="en-US" sz="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3311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9</a:t>
            </a:r>
          </a:p>
        </p:txBody>
      </p:sp>
      <p:sp>
        <p:nvSpPr>
          <p:cNvPr id="15" name="TextBox 14"/>
          <p:cNvSpPr txBox="1"/>
          <p:nvPr/>
        </p:nvSpPr>
        <p:spPr>
          <a:xfrm>
            <a:off x="55815" y="854749"/>
            <a:ext cx="1253869" cy="276999"/>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1200" dirty="0" smtClean="0">
                <a:latin typeface="Times New Roman" charset="0"/>
                <a:ea typeface="Times New Roman" charset="0"/>
                <a:cs typeface="Times New Roman" charset="0"/>
              </a:rPr>
              <a:t>In previous study</a:t>
            </a:r>
            <a:endParaRPr lang="en-US" sz="1200" dirty="0">
              <a:latin typeface="Times New Roman" charset="0"/>
              <a:ea typeface="Times New Roman" charset="0"/>
              <a:cs typeface="Times New Roman" charset="0"/>
            </a:endParaRPr>
          </a:p>
        </p:txBody>
      </p:sp>
      <p:sp>
        <p:nvSpPr>
          <p:cNvPr id="16" name="Rectangle 15"/>
          <p:cNvSpPr/>
          <p:nvPr/>
        </p:nvSpPr>
        <p:spPr>
          <a:xfrm>
            <a:off x="1441355" y="849979"/>
            <a:ext cx="770264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smtClean="0">
                <a:solidFill>
                  <a:srgbClr val="333333"/>
                </a:solidFill>
                <a:latin typeface="Times New Roman" charset="0"/>
                <a:ea typeface="Times New Roman" charset="0"/>
                <a:cs typeface="Times New Roman" charset="0"/>
              </a:rPr>
              <a:t>Jeon </a:t>
            </a:r>
            <a:r>
              <a:rPr lang="en-US" sz="1200" i="1" dirty="0" smtClean="0">
                <a:solidFill>
                  <a:srgbClr val="333333"/>
                </a:solidFill>
                <a:latin typeface="Times New Roman" charset="0"/>
                <a:ea typeface="Times New Roman" charset="0"/>
                <a:cs typeface="Times New Roman" charset="0"/>
              </a:rPr>
              <a:t>et al. </a:t>
            </a:r>
            <a:r>
              <a:rPr lang="en-US" sz="1200" dirty="0" smtClean="0">
                <a:solidFill>
                  <a:srgbClr val="333333"/>
                </a:solidFill>
                <a:latin typeface="Times New Roman" charset="0"/>
                <a:ea typeface="Times New Roman" charset="0"/>
                <a:cs typeface="Times New Roman" charset="0"/>
              </a:rPr>
              <a:t>successfully prepared an </a:t>
            </a:r>
            <a:r>
              <a:rPr lang="en-US" sz="1200" dirty="0">
                <a:solidFill>
                  <a:srgbClr val="2E2E2E"/>
                </a:solidFill>
                <a:latin typeface="Times New Roman" charset="0"/>
                <a:ea typeface="Times New Roman" charset="0"/>
                <a:cs typeface="Times New Roman" charset="0"/>
              </a:rPr>
              <a:t>RGD-containing elastin-like </a:t>
            </a:r>
            <a:r>
              <a:rPr lang="en-US" sz="1200" dirty="0" smtClean="0">
                <a:solidFill>
                  <a:srgbClr val="2E2E2E"/>
                </a:solidFill>
                <a:latin typeface="Times New Roman" charset="0"/>
                <a:ea typeface="Times New Roman" charset="0"/>
                <a:cs typeface="Times New Roman" charset="0"/>
              </a:rPr>
              <a:t>polypeptide (REP)</a:t>
            </a:r>
            <a:r>
              <a:rPr lang="en-US" sz="1200" dirty="0" smtClean="0">
                <a:solidFill>
                  <a:srgbClr val="333333"/>
                </a:solidFill>
                <a:latin typeface="Times New Roman" charset="0"/>
                <a:ea typeface="Times New Roman" charset="0"/>
                <a:cs typeface="Times New Roman" charset="0"/>
              </a:rPr>
              <a:t>, TGPG[VGRGD(VGVPG)</a:t>
            </a:r>
            <a:r>
              <a:rPr lang="en-US" sz="1200" baseline="-25000" dirty="0" smtClean="0">
                <a:solidFill>
                  <a:srgbClr val="333333"/>
                </a:solidFill>
                <a:latin typeface="Times New Roman" charset="0"/>
                <a:ea typeface="Times New Roman" charset="0"/>
                <a:cs typeface="Times New Roman" charset="0"/>
              </a:rPr>
              <a:t>6</a:t>
            </a:r>
            <a:r>
              <a:rPr lang="en-US" sz="1200" dirty="0" smtClean="0">
                <a:solidFill>
                  <a:srgbClr val="333333"/>
                </a:solidFill>
                <a:latin typeface="Times New Roman" charset="0"/>
                <a:ea typeface="Times New Roman" charset="0"/>
                <a:cs typeface="Times New Roman" charset="0"/>
              </a:rPr>
              <a:t>]</a:t>
            </a:r>
            <a:r>
              <a:rPr lang="en-US" sz="1200" baseline="-25000" dirty="0" smtClean="0">
                <a:solidFill>
                  <a:srgbClr val="333333"/>
                </a:solidFill>
                <a:latin typeface="Times New Roman" charset="0"/>
                <a:ea typeface="Times New Roman" charset="0"/>
                <a:cs typeface="Times New Roman" charset="0"/>
              </a:rPr>
              <a:t>20</a:t>
            </a:r>
            <a:r>
              <a:rPr lang="en-US" sz="1200" dirty="0" smtClean="0">
                <a:solidFill>
                  <a:srgbClr val="333333"/>
                </a:solidFill>
                <a:latin typeface="Times New Roman" charset="0"/>
                <a:ea typeface="Times New Roman" charset="0"/>
                <a:cs typeface="Times New Roman" charset="0"/>
              </a:rPr>
              <a:t>WPC, referred to as [RGD-V</a:t>
            </a:r>
            <a:r>
              <a:rPr lang="en-US" sz="1200" baseline="-25000" dirty="0" smtClean="0">
                <a:solidFill>
                  <a:srgbClr val="333333"/>
                </a:solidFill>
                <a:latin typeface="Times New Roman" charset="0"/>
                <a:ea typeface="Times New Roman" charset="0"/>
                <a:cs typeface="Times New Roman" charset="0"/>
              </a:rPr>
              <a:t>6</a:t>
            </a:r>
            <a:r>
              <a:rPr lang="en-US" sz="1200" dirty="0" smtClean="0">
                <a:solidFill>
                  <a:srgbClr val="333333"/>
                </a:solidFill>
                <a:latin typeface="Times New Roman" charset="0"/>
                <a:ea typeface="Times New Roman" charset="0"/>
                <a:cs typeface="Times New Roman" charset="0"/>
              </a:rPr>
              <a:t>]</a:t>
            </a:r>
            <a:r>
              <a:rPr lang="en-US" sz="1200" baseline="-25000" dirty="0" smtClean="0">
                <a:solidFill>
                  <a:srgbClr val="333333"/>
                </a:solidFill>
                <a:latin typeface="Times New Roman" charset="0"/>
                <a:ea typeface="Times New Roman" charset="0"/>
                <a:cs typeface="Times New Roman" charset="0"/>
              </a:rPr>
              <a:t>20</a:t>
            </a:r>
            <a:r>
              <a:rPr lang="en-US" sz="1200" dirty="0" smtClean="0">
                <a:solidFill>
                  <a:srgbClr val="333333"/>
                </a:solidFill>
                <a:latin typeface="Times New Roman" charset="0"/>
                <a:ea typeface="Times New Roman" charset="0"/>
                <a:cs typeface="Times New Roman" charset="0"/>
              </a:rPr>
              <a:t>, </a:t>
            </a:r>
            <a:r>
              <a:rPr lang="en-US" sz="1200" dirty="0">
                <a:solidFill>
                  <a:srgbClr val="333333"/>
                </a:solidFill>
                <a:latin typeface="Times New Roman" charset="0"/>
                <a:ea typeface="Times New Roman" charset="0"/>
                <a:cs typeface="Times New Roman" charset="0"/>
              </a:rPr>
              <a:t>contains multiple RGD motifs to bind cell-surface </a:t>
            </a:r>
            <a:r>
              <a:rPr lang="en-US" sz="1200" dirty="0" err="1" smtClean="0">
                <a:solidFill>
                  <a:srgbClr val="333333"/>
                </a:solidFill>
                <a:latin typeface="Times New Roman" charset="0"/>
                <a:ea typeface="Times New Roman" charset="0"/>
                <a:cs typeface="Times New Roman" charset="0"/>
              </a:rPr>
              <a:t>integrins</a:t>
            </a:r>
            <a:r>
              <a:rPr lang="en-US" sz="1200" dirty="0">
                <a:solidFill>
                  <a:srgbClr val="333333"/>
                </a:solidFill>
                <a:latin typeface="Times New Roman" charset="0"/>
                <a:ea typeface="Times New Roman" charset="0"/>
                <a:cs typeface="Times New Roman" charset="0"/>
              </a:rPr>
              <a:t>, which regulates diverse cellular functions, such as cell adhesion, </a:t>
            </a:r>
            <a:r>
              <a:rPr lang="en-US" sz="1200" dirty="0" smtClean="0">
                <a:solidFill>
                  <a:srgbClr val="333333"/>
                </a:solidFill>
                <a:latin typeface="Times New Roman" charset="0"/>
                <a:ea typeface="Times New Roman" charset="0"/>
                <a:cs typeface="Times New Roman" charset="0"/>
              </a:rPr>
              <a:t>migration</a:t>
            </a:r>
            <a:r>
              <a:rPr lang="en-US" sz="1200" dirty="0">
                <a:solidFill>
                  <a:srgbClr val="333333"/>
                </a:solidFill>
                <a:latin typeface="Times New Roman" charset="0"/>
                <a:ea typeface="Times New Roman" charset="0"/>
                <a:cs typeface="Times New Roman" charset="0"/>
              </a:rPr>
              <a:t>, proliferation, and differentiation in a manner similar to that of </a:t>
            </a:r>
            <a:r>
              <a:rPr lang="en-US" sz="1200" dirty="0" smtClean="0">
                <a:solidFill>
                  <a:srgbClr val="333333"/>
                </a:solidFill>
                <a:latin typeface="Times New Roman" charset="0"/>
                <a:ea typeface="Times New Roman" charset="0"/>
                <a:cs typeface="Times New Roman" charset="0"/>
              </a:rPr>
              <a:t>fibronectin. </a:t>
            </a:r>
            <a:endParaRPr lang="en-US" sz="1200" dirty="0">
              <a:solidFill>
                <a:srgbClr val="333333"/>
              </a:solidFill>
              <a:latin typeface="Times New Roman" charset="0"/>
              <a:ea typeface="Times New Roman" charset="0"/>
              <a:cs typeface="Times New Roman"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092" y="2062004"/>
            <a:ext cx="6389224" cy="1163825"/>
          </a:xfrm>
          <a:prstGeom prst="rect">
            <a:avLst/>
          </a:prstGeom>
        </p:spPr>
      </p:pic>
      <p:sp>
        <p:nvSpPr>
          <p:cNvPr id="18" name="Rectangle 17"/>
          <p:cNvSpPr/>
          <p:nvPr/>
        </p:nvSpPr>
        <p:spPr>
          <a:xfrm>
            <a:off x="2778303" y="1726200"/>
            <a:ext cx="3658472" cy="246221"/>
          </a:xfrm>
          <a:prstGeom prst="rect">
            <a:avLst/>
          </a:prstGeom>
        </p:spPr>
        <p:txBody>
          <a:bodyPr wrap="square">
            <a:spAutoFit/>
          </a:bodyPr>
          <a:lstStyle/>
          <a:p>
            <a:r>
              <a:rPr lang="en-US" sz="1000" dirty="0" smtClean="0">
                <a:solidFill>
                  <a:srgbClr val="231E1E"/>
                </a:solidFill>
                <a:latin typeface="Arial" charset="0"/>
                <a:ea typeface="Arial" charset="0"/>
                <a:cs typeface="Arial" charset="0"/>
              </a:rPr>
              <a:t>Table 1. </a:t>
            </a:r>
            <a:r>
              <a:rPr lang="en-US" sz="1000" dirty="0">
                <a:solidFill>
                  <a:srgbClr val="231E1E"/>
                </a:solidFill>
                <a:latin typeface="Arial" charset="0"/>
                <a:ea typeface="Arial" charset="0"/>
                <a:cs typeface="Arial" charset="0"/>
              </a:rPr>
              <a:t>The Oligonucleotides Encoding VGRGD(VGVPG)</a:t>
            </a:r>
            <a:r>
              <a:rPr lang="en-US" sz="1000" baseline="-25000" dirty="0">
                <a:solidFill>
                  <a:srgbClr val="231E1E"/>
                </a:solidFill>
                <a:latin typeface="Arial" charset="0"/>
                <a:ea typeface="Arial" charset="0"/>
                <a:cs typeface="Arial" charset="0"/>
              </a:rPr>
              <a:t>6</a:t>
            </a:r>
            <a:r>
              <a:rPr lang="en-US" sz="1000" dirty="0">
                <a:solidFill>
                  <a:srgbClr val="231E1E"/>
                </a:solidFill>
                <a:latin typeface="Arial" charset="0"/>
                <a:ea typeface="Arial" charset="0"/>
                <a:cs typeface="Arial" charset="0"/>
              </a:rPr>
              <a:t> </a:t>
            </a:r>
            <a:endParaRPr lang="en-US" sz="1000" dirty="0">
              <a:latin typeface="Arial" charset="0"/>
              <a:ea typeface="Arial" charset="0"/>
              <a:cs typeface="Arial" charset="0"/>
            </a:endParaRPr>
          </a:p>
        </p:txBody>
      </p:sp>
      <p:sp>
        <p:nvSpPr>
          <p:cNvPr id="19" name="Rectangle 18"/>
          <p:cNvSpPr/>
          <p:nvPr/>
        </p:nvSpPr>
        <p:spPr>
          <a:xfrm>
            <a:off x="280569" y="3246091"/>
            <a:ext cx="8795149" cy="461665"/>
          </a:xfrm>
          <a:prstGeom prst="rect">
            <a:avLst/>
          </a:prstGeom>
        </p:spPr>
        <p:txBody>
          <a:bodyPr wrap="square">
            <a:spAutoFit/>
          </a:bodyPr>
          <a:lstStyle/>
          <a:p>
            <a:r>
              <a:rPr lang="en-US" sz="1200" dirty="0" smtClean="0">
                <a:latin typeface="Times New Roman"/>
                <a:ea typeface="Wingdings"/>
                <a:cs typeface="Times New Roman"/>
                <a:sym typeface="Wingdings"/>
              </a:rPr>
              <a:t>Table 1 summarizes the </a:t>
            </a:r>
            <a:r>
              <a:rPr lang="en-US" sz="1200" dirty="0">
                <a:latin typeface="Times New Roman"/>
                <a:ea typeface="Wingdings"/>
                <a:cs typeface="Times New Roman"/>
                <a:sym typeface="Wingdings"/>
              </a:rPr>
              <a:t>sequences of the oligonucleotides for the VGRGD(VGVPG)</a:t>
            </a:r>
            <a:r>
              <a:rPr lang="en-US" sz="1200" baseline="-25000" dirty="0">
                <a:latin typeface="Times New Roman"/>
                <a:ea typeface="Wingdings"/>
                <a:cs typeface="Times New Roman"/>
                <a:sym typeface="Wingdings"/>
              </a:rPr>
              <a:t>6</a:t>
            </a:r>
            <a:r>
              <a:rPr lang="en-US" sz="1200" dirty="0">
                <a:latin typeface="Times New Roman"/>
                <a:ea typeface="Wingdings"/>
                <a:cs typeface="Times New Roman"/>
                <a:sym typeface="Wingdings"/>
              </a:rPr>
              <a:t> </a:t>
            </a:r>
            <a:r>
              <a:rPr lang="en-US" sz="1200" dirty="0" smtClean="0">
                <a:latin typeface="Times New Roman"/>
                <a:ea typeface="Wingdings"/>
                <a:cs typeface="Times New Roman"/>
                <a:sym typeface="Wingdings"/>
              </a:rPr>
              <a:t>genes </a:t>
            </a:r>
            <a:r>
              <a:rPr lang="en-US" sz="1200" dirty="0">
                <a:latin typeface="Times New Roman"/>
                <a:ea typeface="Wingdings"/>
                <a:cs typeface="Times New Roman"/>
                <a:sym typeface="Wingdings"/>
              </a:rPr>
              <a:t>together with the </a:t>
            </a:r>
            <a:r>
              <a:rPr lang="en-US" sz="1200" dirty="0" err="1">
                <a:latin typeface="Times New Roman"/>
                <a:ea typeface="Wingdings"/>
                <a:cs typeface="Times New Roman"/>
                <a:sym typeface="Wingdings"/>
              </a:rPr>
              <a:t>EcoRI</a:t>
            </a:r>
            <a:r>
              <a:rPr lang="en-US" sz="1200" dirty="0">
                <a:latin typeface="Times New Roman"/>
                <a:ea typeface="Wingdings"/>
                <a:cs typeface="Times New Roman"/>
                <a:sym typeface="Wingdings"/>
              </a:rPr>
              <a:t>, </a:t>
            </a:r>
            <a:r>
              <a:rPr lang="en-US" sz="1200" dirty="0" err="1">
                <a:latin typeface="Times New Roman"/>
                <a:ea typeface="Wingdings"/>
                <a:cs typeface="Times New Roman"/>
                <a:sym typeface="Wingdings"/>
              </a:rPr>
              <a:t>NdeI</a:t>
            </a:r>
            <a:r>
              <a:rPr lang="en-US" sz="1200" dirty="0">
                <a:latin typeface="Times New Roman"/>
                <a:ea typeface="Wingdings"/>
                <a:cs typeface="Times New Roman"/>
                <a:sym typeface="Wingdings"/>
              </a:rPr>
              <a:t>, </a:t>
            </a:r>
            <a:r>
              <a:rPr lang="en-US" sz="1200" dirty="0" err="1">
                <a:latin typeface="Times New Roman"/>
                <a:ea typeface="Wingdings"/>
                <a:cs typeface="Times New Roman"/>
                <a:sym typeface="Wingdings"/>
              </a:rPr>
              <a:t>PflMI</a:t>
            </a:r>
            <a:r>
              <a:rPr lang="en-US" sz="1200" dirty="0">
                <a:latin typeface="Times New Roman"/>
                <a:ea typeface="Wingdings"/>
                <a:cs typeface="Times New Roman"/>
                <a:sym typeface="Wingdings"/>
              </a:rPr>
              <a:t>, </a:t>
            </a:r>
            <a:r>
              <a:rPr lang="en-US" sz="1200" dirty="0" err="1">
                <a:latin typeface="Times New Roman"/>
                <a:ea typeface="Wingdings"/>
                <a:cs typeface="Times New Roman"/>
                <a:sym typeface="Wingdings"/>
              </a:rPr>
              <a:t>BglI</a:t>
            </a:r>
            <a:r>
              <a:rPr lang="en-US" sz="1200" dirty="0">
                <a:latin typeface="Times New Roman"/>
                <a:ea typeface="Wingdings"/>
                <a:cs typeface="Times New Roman"/>
                <a:sym typeface="Wingdings"/>
              </a:rPr>
              <a:t>, and </a:t>
            </a:r>
            <a:r>
              <a:rPr lang="en-US" sz="1200" dirty="0" err="1">
                <a:latin typeface="Times New Roman"/>
                <a:ea typeface="Wingdings"/>
                <a:cs typeface="Times New Roman"/>
                <a:sym typeface="Wingdings"/>
              </a:rPr>
              <a:t>HinDIII</a:t>
            </a:r>
            <a:r>
              <a:rPr lang="en-US" sz="1200" dirty="0">
                <a:latin typeface="Times New Roman"/>
                <a:ea typeface="Wingdings"/>
                <a:cs typeface="Times New Roman"/>
                <a:sym typeface="Wingdings"/>
              </a:rPr>
              <a:t> restriction enzyme sites (NEB</a:t>
            </a:r>
            <a:r>
              <a:rPr lang="en-US" sz="1200" dirty="0" smtClean="0">
                <a:latin typeface="Times New Roman"/>
                <a:ea typeface="Wingdings"/>
                <a:cs typeface="Times New Roman"/>
                <a:sym typeface="Wingdings"/>
              </a:rPr>
              <a:t>). </a:t>
            </a:r>
            <a:endParaRPr lang="en-US" sz="1200" dirty="0">
              <a:latin typeface="Times New Roman"/>
              <a:ea typeface="Wingdings"/>
              <a:cs typeface="Times New Roman"/>
              <a:sym typeface="Wingdings"/>
            </a:endParaRPr>
          </a:p>
        </p:txBody>
      </p:sp>
      <p:sp>
        <p:nvSpPr>
          <p:cNvPr id="20" name="Rectangle 19"/>
          <p:cNvSpPr/>
          <p:nvPr/>
        </p:nvSpPr>
        <p:spPr>
          <a:xfrm>
            <a:off x="0" y="1496310"/>
            <a:ext cx="5304657" cy="276999"/>
          </a:xfrm>
          <a:prstGeom prst="rect">
            <a:avLst/>
          </a:prstGeom>
        </p:spPr>
        <p:txBody>
          <a:bodyPr wrap="none">
            <a:spAutoFit/>
          </a:bodyPr>
          <a:lstStyle/>
          <a:p>
            <a:r>
              <a:rPr lang="en-US" sz="1200" b="1" dirty="0" smtClean="0">
                <a:solidFill>
                  <a:srgbClr val="985735"/>
                </a:solidFill>
                <a:latin typeface="Arial" charset="0"/>
                <a:ea typeface="Arial" charset="0"/>
                <a:cs typeface="Arial" charset="0"/>
              </a:rPr>
              <a:t>Monomer </a:t>
            </a:r>
            <a:r>
              <a:rPr lang="en-US" sz="1200" b="1" dirty="0">
                <a:solidFill>
                  <a:srgbClr val="985735"/>
                </a:solidFill>
                <a:latin typeface="Arial" charset="0"/>
                <a:ea typeface="Arial" charset="0"/>
                <a:cs typeface="Arial" charset="0"/>
              </a:rPr>
              <a:t>gene construction and oligomerization of VGRGD(VGVPG)</a:t>
            </a:r>
            <a:r>
              <a:rPr lang="en-US" sz="1200" b="1" baseline="-25000" dirty="0">
                <a:solidFill>
                  <a:srgbClr val="985735"/>
                </a:solidFill>
                <a:latin typeface="Arial" charset="0"/>
                <a:ea typeface="Arial" charset="0"/>
                <a:cs typeface="Arial" charset="0"/>
              </a:rPr>
              <a:t>6</a:t>
            </a:r>
            <a:r>
              <a:rPr lang="en-US" sz="1200" b="1" dirty="0">
                <a:solidFill>
                  <a:srgbClr val="985735"/>
                </a:solidFill>
                <a:latin typeface="Arial" charset="0"/>
                <a:ea typeface="Arial" charset="0"/>
                <a:cs typeface="Arial" charset="0"/>
              </a:rPr>
              <a:t> </a:t>
            </a:r>
          </a:p>
        </p:txBody>
      </p:sp>
      <p:sp>
        <p:nvSpPr>
          <p:cNvPr id="21" name="Rectangle 20"/>
          <p:cNvSpPr/>
          <p:nvPr/>
        </p:nvSpPr>
        <p:spPr>
          <a:xfrm>
            <a:off x="3495909" y="4092447"/>
            <a:ext cx="1223336"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000">
                <a:solidFill>
                  <a:srgbClr val="231E1E"/>
                </a:solidFill>
                <a:latin typeface="Arial" charset="0"/>
                <a:ea typeface="Arial" charset="0"/>
                <a:cs typeface="Arial" charset="0"/>
              </a:rPr>
              <a:t>A double-stranded DNA cassette </a:t>
            </a:r>
            <a:endParaRPr lang="en-US" sz="1000">
              <a:latin typeface="Arial" charset="0"/>
              <a:ea typeface="Arial" charset="0"/>
              <a:cs typeface="Arial" charset="0"/>
            </a:endParaRPr>
          </a:p>
        </p:txBody>
      </p:sp>
      <p:sp>
        <p:nvSpPr>
          <p:cNvPr id="22" name="Rectangle 21"/>
          <p:cNvSpPr/>
          <p:nvPr/>
        </p:nvSpPr>
        <p:spPr>
          <a:xfrm>
            <a:off x="1362120" y="4092447"/>
            <a:ext cx="1149800"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000" smtClean="0">
                <a:solidFill>
                  <a:srgbClr val="231E1E"/>
                </a:solidFill>
                <a:latin typeface="Times New Roman" charset="0"/>
                <a:ea typeface="Times New Roman" charset="0"/>
                <a:cs typeface="Times New Roman" charset="0"/>
              </a:rPr>
              <a:t>Oligonucleotides </a:t>
            </a:r>
            <a:r>
              <a:rPr lang="en-US" sz="1000" dirty="0">
                <a:solidFill>
                  <a:srgbClr val="231E1E"/>
                </a:solidFill>
                <a:latin typeface="Times New Roman" charset="0"/>
                <a:ea typeface="Times New Roman" charset="0"/>
                <a:cs typeface="Times New Roman" charset="0"/>
              </a:rPr>
              <a:t>1, 2, 3, and 4</a:t>
            </a:r>
            <a:endParaRPr lang="en-US" sz="1000" dirty="0"/>
          </a:p>
        </p:txBody>
      </p:sp>
      <p:cxnSp>
        <p:nvCxnSpPr>
          <p:cNvPr id="23" name="Straight Arrow Connector 22"/>
          <p:cNvCxnSpPr>
            <a:stCxn id="41" idx="3"/>
            <a:endCxn id="40" idx="1"/>
          </p:cNvCxnSpPr>
          <p:nvPr/>
        </p:nvCxnSpPr>
        <p:spPr>
          <a:xfrm>
            <a:off x="2511920" y="4292502"/>
            <a:ext cx="983989"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577396" y="4014638"/>
            <a:ext cx="888385" cy="246221"/>
          </a:xfrm>
          <a:prstGeom prst="rect">
            <a:avLst/>
          </a:prstGeom>
        </p:spPr>
        <p:txBody>
          <a:bodyPr wrap="none">
            <a:spAutoFit/>
          </a:bodyPr>
          <a:lstStyle/>
          <a:p>
            <a:r>
              <a:rPr lang="en-US" sz="1000" dirty="0" smtClean="0">
                <a:solidFill>
                  <a:srgbClr val="231E1E"/>
                </a:solidFill>
                <a:latin typeface="Arial" charset="0"/>
                <a:ea typeface="Arial" charset="0"/>
                <a:cs typeface="Arial" charset="0"/>
              </a:rPr>
              <a:t>95°C, </a:t>
            </a:r>
            <a:r>
              <a:rPr lang="en-US" sz="1000" dirty="0">
                <a:solidFill>
                  <a:srgbClr val="231E1E"/>
                </a:solidFill>
                <a:latin typeface="Arial" charset="0"/>
                <a:ea typeface="Arial" charset="0"/>
                <a:cs typeface="Arial" charset="0"/>
              </a:rPr>
              <a:t>5 min</a:t>
            </a:r>
            <a:r>
              <a:rPr lang="en-US" sz="1000" dirty="0">
                <a:latin typeface="Arial" charset="0"/>
                <a:ea typeface="Arial" charset="0"/>
                <a:cs typeface="Arial" charset="0"/>
                <a:sym typeface="Wingdings"/>
              </a:rPr>
              <a:t> </a:t>
            </a:r>
            <a:endParaRPr lang="en-US" sz="1000" dirty="0">
              <a:latin typeface="Arial" charset="0"/>
              <a:ea typeface="Arial" charset="0"/>
              <a:cs typeface="Arial" charset="0"/>
            </a:endParaRPr>
          </a:p>
        </p:txBody>
      </p:sp>
      <p:sp>
        <p:nvSpPr>
          <p:cNvPr id="25" name="Rectangle 24"/>
          <p:cNvSpPr/>
          <p:nvPr/>
        </p:nvSpPr>
        <p:spPr>
          <a:xfrm>
            <a:off x="2535070" y="4265749"/>
            <a:ext cx="914033" cy="246221"/>
          </a:xfrm>
          <a:prstGeom prst="rect">
            <a:avLst/>
          </a:prstGeom>
        </p:spPr>
        <p:txBody>
          <a:bodyPr wrap="none">
            <a:spAutoFit/>
          </a:bodyPr>
          <a:lstStyle/>
          <a:p>
            <a:r>
              <a:rPr lang="en-US" sz="1000">
                <a:solidFill>
                  <a:srgbClr val="231E1E"/>
                </a:solidFill>
                <a:latin typeface="Arial" charset="0"/>
                <a:ea typeface="Arial" charset="0"/>
                <a:cs typeface="Arial" charset="0"/>
              </a:rPr>
              <a:t>ligase buffer </a:t>
            </a:r>
            <a:endParaRPr lang="en-US" sz="1000">
              <a:latin typeface="Arial" charset="0"/>
              <a:ea typeface="Arial" charset="0"/>
              <a:cs typeface="Arial" charset="0"/>
            </a:endParaRPr>
          </a:p>
        </p:txBody>
      </p:sp>
      <p:sp>
        <p:nvSpPr>
          <p:cNvPr id="26" name="Rectangle 25"/>
          <p:cNvSpPr/>
          <p:nvPr/>
        </p:nvSpPr>
        <p:spPr>
          <a:xfrm>
            <a:off x="5658587" y="4088790"/>
            <a:ext cx="1000058"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000" smtClean="0">
                <a:solidFill>
                  <a:srgbClr val="231E1E"/>
                </a:solidFill>
                <a:latin typeface="Arial" charset="0"/>
                <a:ea typeface="Arial" charset="0"/>
                <a:cs typeface="Arial" charset="0"/>
              </a:rPr>
              <a:t>Cloning </a:t>
            </a:r>
            <a:r>
              <a:rPr lang="en-US" sz="1000">
                <a:solidFill>
                  <a:srgbClr val="231E1E"/>
                </a:solidFill>
                <a:latin typeface="Arial" charset="0"/>
                <a:ea typeface="Arial" charset="0"/>
                <a:cs typeface="Arial" charset="0"/>
              </a:rPr>
              <a:t>vector pUC19 </a:t>
            </a:r>
            <a:endParaRPr lang="en-US" sz="1000">
              <a:latin typeface="Arial" charset="0"/>
              <a:ea typeface="Arial" charset="0"/>
              <a:cs typeface="Arial" charset="0"/>
            </a:endParaRPr>
          </a:p>
        </p:txBody>
      </p:sp>
      <p:cxnSp>
        <p:nvCxnSpPr>
          <p:cNvPr id="27" name="Straight Arrow Connector 26"/>
          <p:cNvCxnSpPr>
            <a:stCxn id="40" idx="3"/>
            <a:endCxn id="46" idx="1"/>
          </p:cNvCxnSpPr>
          <p:nvPr/>
        </p:nvCxnSpPr>
        <p:spPr>
          <a:xfrm flipV="1">
            <a:off x="4719245" y="4288845"/>
            <a:ext cx="939342" cy="365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912051" y="4479119"/>
            <a:ext cx="994183" cy="246221"/>
          </a:xfrm>
          <a:prstGeom prst="rect">
            <a:avLst/>
          </a:prstGeom>
        </p:spPr>
        <p:txBody>
          <a:bodyPr wrap="none">
            <a:spAutoFit/>
          </a:bodyPr>
          <a:lstStyle/>
          <a:p>
            <a:r>
              <a:rPr lang="en-US" sz="1000" dirty="0" err="1" smtClean="0">
                <a:solidFill>
                  <a:srgbClr val="231E1E"/>
                </a:solidFill>
                <a:latin typeface="Arial" charset="0"/>
                <a:ea typeface="Arial" charset="0"/>
                <a:cs typeface="Arial" charset="0"/>
              </a:rPr>
              <a:t>EcoRI</a:t>
            </a:r>
            <a:r>
              <a:rPr lang="en-US" sz="1000" dirty="0" smtClean="0">
                <a:solidFill>
                  <a:srgbClr val="231E1E"/>
                </a:solidFill>
                <a:latin typeface="Arial" charset="0"/>
                <a:ea typeface="Arial" charset="0"/>
                <a:cs typeface="Arial" charset="0"/>
              </a:rPr>
              <a:t>, </a:t>
            </a:r>
            <a:r>
              <a:rPr lang="en-US" sz="1000" dirty="0" err="1" smtClean="0">
                <a:solidFill>
                  <a:srgbClr val="231E1E"/>
                </a:solidFill>
                <a:latin typeface="Arial" charset="0"/>
                <a:ea typeface="Arial" charset="0"/>
                <a:cs typeface="Arial" charset="0"/>
              </a:rPr>
              <a:t>HinDIII</a:t>
            </a:r>
            <a:endParaRPr lang="en-US" sz="1000" dirty="0">
              <a:latin typeface="Arial" charset="0"/>
              <a:ea typeface="Arial" charset="0"/>
              <a:cs typeface="Arial" charset="0"/>
            </a:endParaRPr>
          </a:p>
        </p:txBody>
      </p:sp>
      <p:sp>
        <p:nvSpPr>
          <p:cNvPr id="29" name="Rectangle 28"/>
          <p:cNvSpPr/>
          <p:nvPr/>
        </p:nvSpPr>
        <p:spPr>
          <a:xfrm>
            <a:off x="6498434" y="4546558"/>
            <a:ext cx="383438" cy="246221"/>
          </a:xfrm>
          <a:prstGeom prst="rect">
            <a:avLst/>
          </a:prstGeom>
        </p:spPr>
        <p:txBody>
          <a:bodyPr wrap="none">
            <a:spAutoFit/>
          </a:bodyPr>
          <a:lstStyle/>
          <a:p>
            <a:r>
              <a:rPr lang="en-US" sz="1000">
                <a:solidFill>
                  <a:srgbClr val="231E1E"/>
                </a:solidFill>
                <a:latin typeface="Times New Roman" charset="0"/>
                <a:ea typeface="Times New Roman" charset="0"/>
                <a:cs typeface="Times New Roman" charset="0"/>
              </a:rPr>
              <a:t>CIP</a:t>
            </a:r>
            <a:endParaRPr lang="en-US" sz="1000"/>
          </a:p>
        </p:txBody>
      </p:sp>
      <p:sp>
        <p:nvSpPr>
          <p:cNvPr id="30" name="Rectangle 29"/>
          <p:cNvSpPr/>
          <p:nvPr/>
        </p:nvSpPr>
        <p:spPr>
          <a:xfrm>
            <a:off x="6744067" y="4096984"/>
            <a:ext cx="1337226" cy="400110"/>
          </a:xfrm>
          <a:prstGeom prst="rect">
            <a:avLst/>
          </a:prstGeom>
        </p:spPr>
        <p:txBody>
          <a:bodyPr wrap="none">
            <a:spAutoFit/>
          </a:bodyPr>
          <a:lstStyle/>
          <a:p>
            <a:r>
              <a:rPr lang="en-US" sz="1000" b="1" dirty="0" smtClean="0">
                <a:solidFill>
                  <a:srgbClr val="231E1E"/>
                </a:solidFill>
                <a:latin typeface="Arial" charset="0"/>
                <a:ea typeface="Arial" charset="0"/>
                <a:cs typeface="Arial" charset="0"/>
              </a:rPr>
              <a:t>3. Digestion, </a:t>
            </a:r>
          </a:p>
          <a:p>
            <a:r>
              <a:rPr lang="en-US" sz="1000" b="1" dirty="0" err="1" smtClean="0">
                <a:solidFill>
                  <a:srgbClr val="231E1E"/>
                </a:solidFill>
                <a:latin typeface="Arial" charset="0"/>
                <a:ea typeface="Arial" charset="0"/>
                <a:cs typeface="Arial" charset="0"/>
              </a:rPr>
              <a:t>dephosphorylation</a:t>
            </a:r>
            <a:endParaRPr lang="en-US" sz="1000" b="1" dirty="0">
              <a:latin typeface="Arial" charset="0"/>
              <a:ea typeface="Arial" charset="0"/>
              <a:cs typeface="Arial" charset="0"/>
            </a:endParaRPr>
          </a:p>
        </p:txBody>
      </p:sp>
      <p:sp>
        <p:nvSpPr>
          <p:cNvPr id="31" name="Rectangle 30"/>
          <p:cNvSpPr/>
          <p:nvPr/>
        </p:nvSpPr>
        <p:spPr>
          <a:xfrm>
            <a:off x="2714606" y="3832852"/>
            <a:ext cx="696024" cy="246221"/>
          </a:xfrm>
          <a:prstGeom prst="rect">
            <a:avLst/>
          </a:prstGeom>
        </p:spPr>
        <p:txBody>
          <a:bodyPr wrap="none">
            <a:spAutoFit/>
          </a:bodyPr>
          <a:lstStyle/>
          <a:p>
            <a:r>
              <a:rPr lang="en-US" sz="1000" b="1" dirty="0" smtClean="0">
                <a:solidFill>
                  <a:srgbClr val="231E1E"/>
                </a:solidFill>
                <a:latin typeface="Arial" charset="0"/>
                <a:ea typeface="Arial" charset="0"/>
                <a:cs typeface="Arial" charset="0"/>
              </a:rPr>
              <a:t>1.Mixing</a:t>
            </a:r>
            <a:endParaRPr lang="en-US" sz="1000" b="1" dirty="0">
              <a:latin typeface="Arial" charset="0"/>
              <a:ea typeface="Arial" charset="0"/>
              <a:cs typeface="Arial" charset="0"/>
            </a:endParaRPr>
          </a:p>
        </p:txBody>
      </p:sp>
      <p:sp>
        <p:nvSpPr>
          <p:cNvPr id="32" name="Rectangle 31"/>
          <p:cNvSpPr/>
          <p:nvPr/>
        </p:nvSpPr>
        <p:spPr>
          <a:xfrm>
            <a:off x="7311165" y="4980138"/>
            <a:ext cx="808235"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000" smtClean="0">
                <a:solidFill>
                  <a:srgbClr val="231E1E"/>
                </a:solidFill>
                <a:latin typeface="Arial" charset="0"/>
                <a:ea typeface="Arial" charset="0"/>
                <a:cs typeface="Arial" charset="0"/>
              </a:rPr>
              <a:t>Linearized </a:t>
            </a:r>
          </a:p>
          <a:p>
            <a:r>
              <a:rPr lang="en-US" sz="1000" dirty="0" smtClean="0">
                <a:solidFill>
                  <a:srgbClr val="231E1E"/>
                </a:solidFill>
                <a:latin typeface="Arial" charset="0"/>
                <a:ea typeface="Arial" charset="0"/>
                <a:cs typeface="Arial" charset="0"/>
              </a:rPr>
              <a:t>pUC19 </a:t>
            </a:r>
            <a:endParaRPr lang="en-US" sz="1000" dirty="0">
              <a:latin typeface="Arial" charset="0"/>
              <a:ea typeface="Arial" charset="0"/>
              <a:cs typeface="Arial" charset="0"/>
            </a:endParaRPr>
          </a:p>
        </p:txBody>
      </p:sp>
      <p:cxnSp>
        <p:nvCxnSpPr>
          <p:cNvPr id="33" name="Straight Arrow Connector 32"/>
          <p:cNvCxnSpPr>
            <a:stCxn id="46" idx="3"/>
          </p:cNvCxnSpPr>
          <p:nvPr/>
        </p:nvCxnSpPr>
        <p:spPr>
          <a:xfrm>
            <a:off x="6658645" y="4288845"/>
            <a:ext cx="652520" cy="89134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6007710" y="4944991"/>
            <a:ext cx="1141659" cy="246221"/>
          </a:xfrm>
          <a:prstGeom prst="rect">
            <a:avLst/>
          </a:prstGeom>
        </p:spPr>
        <p:txBody>
          <a:bodyPr wrap="none">
            <a:spAutoFit/>
          </a:bodyPr>
          <a:lstStyle/>
          <a:p>
            <a:r>
              <a:rPr lang="en-US" sz="1000">
                <a:solidFill>
                  <a:srgbClr val="231E1E"/>
                </a:solidFill>
                <a:latin typeface="Arial" charset="0"/>
                <a:ea typeface="Arial" charset="0"/>
                <a:cs typeface="Arial" charset="0"/>
              </a:rPr>
              <a:t>gel extraction kit </a:t>
            </a:r>
            <a:endParaRPr lang="en-US" sz="1000">
              <a:latin typeface="Arial" charset="0"/>
              <a:ea typeface="Arial" charset="0"/>
              <a:cs typeface="Arial" charset="0"/>
            </a:endParaRPr>
          </a:p>
        </p:txBody>
      </p:sp>
      <p:sp>
        <p:nvSpPr>
          <p:cNvPr id="35" name="Rectangle 34"/>
          <p:cNvSpPr/>
          <p:nvPr/>
        </p:nvSpPr>
        <p:spPr>
          <a:xfrm>
            <a:off x="5850410" y="5185789"/>
            <a:ext cx="1445416" cy="707886"/>
          </a:xfrm>
          <a:prstGeom prst="rect">
            <a:avLst/>
          </a:prstGeom>
        </p:spPr>
        <p:txBody>
          <a:bodyPr wrap="square">
            <a:spAutoFit/>
          </a:bodyPr>
          <a:lstStyle/>
          <a:p>
            <a:r>
              <a:rPr lang="en-US" sz="1000">
                <a:solidFill>
                  <a:srgbClr val="231E1E"/>
                </a:solidFill>
                <a:latin typeface="Arial" charset="0"/>
                <a:ea typeface="Arial" charset="0"/>
                <a:cs typeface="Arial" charset="0"/>
              </a:rPr>
              <a:t>double-stranded DNA </a:t>
            </a:r>
            <a:r>
              <a:rPr lang="en-US" sz="1000" smtClean="0">
                <a:solidFill>
                  <a:srgbClr val="231E1E"/>
                </a:solidFill>
                <a:latin typeface="Arial" charset="0"/>
                <a:ea typeface="Arial" charset="0"/>
                <a:cs typeface="Arial" charset="0"/>
              </a:rPr>
              <a:t>cassette </a:t>
            </a:r>
            <a:r>
              <a:rPr lang="en-US" sz="1000" dirty="0">
                <a:solidFill>
                  <a:srgbClr val="231E1E"/>
                </a:solidFill>
                <a:latin typeface="Arial" charset="0"/>
                <a:ea typeface="Arial" charset="0"/>
                <a:cs typeface="Arial" charset="0"/>
              </a:rPr>
              <a:t>of the VGRGD(VGVPG)</a:t>
            </a:r>
            <a:r>
              <a:rPr lang="en-US" sz="1000" baseline="-25000" dirty="0">
                <a:solidFill>
                  <a:srgbClr val="231E1E"/>
                </a:solidFill>
                <a:latin typeface="Arial" charset="0"/>
                <a:ea typeface="Arial" charset="0"/>
                <a:cs typeface="Arial" charset="0"/>
              </a:rPr>
              <a:t>6</a:t>
            </a:r>
            <a:r>
              <a:rPr lang="en-US" sz="1000" dirty="0">
                <a:solidFill>
                  <a:srgbClr val="231E1E"/>
                </a:solidFill>
                <a:latin typeface="Arial" charset="0"/>
                <a:ea typeface="Arial" charset="0"/>
                <a:cs typeface="Arial" charset="0"/>
              </a:rPr>
              <a:t> gene</a:t>
            </a:r>
            <a:endParaRPr lang="en-US" sz="1000" dirty="0">
              <a:latin typeface="Arial" charset="0"/>
              <a:ea typeface="Arial" charset="0"/>
              <a:cs typeface="Arial" charset="0"/>
            </a:endParaRPr>
          </a:p>
        </p:txBody>
      </p:sp>
      <p:sp>
        <p:nvSpPr>
          <p:cNvPr id="36" name="Rectangle 35"/>
          <p:cNvSpPr/>
          <p:nvPr/>
        </p:nvSpPr>
        <p:spPr>
          <a:xfrm>
            <a:off x="5581265" y="4754807"/>
            <a:ext cx="1555234" cy="246221"/>
          </a:xfrm>
          <a:prstGeom prst="rect">
            <a:avLst/>
          </a:prstGeom>
        </p:spPr>
        <p:txBody>
          <a:bodyPr wrap="none">
            <a:spAutoFit/>
          </a:bodyPr>
          <a:lstStyle/>
          <a:p>
            <a:r>
              <a:rPr lang="en-US" sz="1000" b="1" dirty="0" smtClean="0">
                <a:solidFill>
                  <a:srgbClr val="231E1E"/>
                </a:solidFill>
                <a:latin typeface="Arial" charset="0"/>
                <a:ea typeface="Arial" charset="0"/>
                <a:cs typeface="Arial" charset="0"/>
              </a:rPr>
              <a:t>4. Purification, ligation</a:t>
            </a:r>
            <a:endParaRPr lang="en-US" sz="1000" b="1" dirty="0">
              <a:latin typeface="Arial" charset="0"/>
              <a:ea typeface="Arial" charset="0"/>
              <a:cs typeface="Arial" charset="0"/>
            </a:endParaRPr>
          </a:p>
        </p:txBody>
      </p:sp>
      <p:sp>
        <p:nvSpPr>
          <p:cNvPr id="37" name="Rectangle 36"/>
          <p:cNvSpPr/>
          <p:nvPr/>
        </p:nvSpPr>
        <p:spPr>
          <a:xfrm>
            <a:off x="4800774" y="4016679"/>
            <a:ext cx="861133" cy="246221"/>
          </a:xfrm>
          <a:prstGeom prst="rect">
            <a:avLst/>
          </a:prstGeom>
        </p:spPr>
        <p:txBody>
          <a:bodyPr wrap="none">
            <a:spAutoFit/>
          </a:bodyPr>
          <a:lstStyle/>
          <a:p>
            <a:r>
              <a:rPr lang="en-US" sz="1000" dirty="0" err="1" smtClean="0">
                <a:solidFill>
                  <a:srgbClr val="231E1E"/>
                </a:solidFill>
                <a:latin typeface="Arial" charset="0"/>
                <a:ea typeface="Arial" charset="0"/>
                <a:cs typeface="Arial" charset="0"/>
              </a:rPr>
              <a:t>r.t</a:t>
            </a:r>
            <a:r>
              <a:rPr lang="en-US" sz="1000" dirty="0" smtClean="0">
                <a:solidFill>
                  <a:srgbClr val="231E1E"/>
                </a:solidFill>
                <a:latin typeface="Arial" charset="0"/>
                <a:ea typeface="Arial" charset="0"/>
                <a:cs typeface="Arial" charset="0"/>
              </a:rPr>
              <a:t>, 1°C/min </a:t>
            </a:r>
            <a:endParaRPr lang="en-US" sz="1000" dirty="0">
              <a:latin typeface="Arial" charset="0"/>
              <a:ea typeface="Arial" charset="0"/>
              <a:cs typeface="Arial" charset="0"/>
            </a:endParaRPr>
          </a:p>
        </p:txBody>
      </p:sp>
      <p:sp>
        <p:nvSpPr>
          <p:cNvPr id="38" name="Rectangle 37"/>
          <p:cNvSpPr/>
          <p:nvPr/>
        </p:nvSpPr>
        <p:spPr>
          <a:xfrm>
            <a:off x="4846926" y="3822579"/>
            <a:ext cx="803425" cy="246221"/>
          </a:xfrm>
          <a:prstGeom prst="rect">
            <a:avLst/>
          </a:prstGeom>
        </p:spPr>
        <p:txBody>
          <a:bodyPr wrap="none">
            <a:spAutoFit/>
          </a:bodyPr>
          <a:lstStyle/>
          <a:p>
            <a:r>
              <a:rPr lang="en-US" sz="1000" b="1" dirty="0" smtClean="0">
                <a:solidFill>
                  <a:srgbClr val="231E1E"/>
                </a:solidFill>
                <a:latin typeface="Arial" charset="0"/>
                <a:ea typeface="Arial" charset="0"/>
                <a:cs typeface="Arial" charset="0"/>
              </a:rPr>
              <a:t>2. Cooling</a:t>
            </a:r>
            <a:endParaRPr lang="en-US" sz="1000" b="1" dirty="0">
              <a:latin typeface="Arial" charset="0"/>
              <a:ea typeface="Arial" charset="0"/>
              <a:cs typeface="Arial" charset="0"/>
            </a:endParaRPr>
          </a:p>
        </p:txBody>
      </p:sp>
      <p:cxnSp>
        <p:nvCxnSpPr>
          <p:cNvPr id="39" name="Straight Arrow Connector 38"/>
          <p:cNvCxnSpPr/>
          <p:nvPr/>
        </p:nvCxnSpPr>
        <p:spPr>
          <a:xfrm flipH="1">
            <a:off x="5812886" y="5180193"/>
            <a:ext cx="1498279" cy="13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4235769" y="5204246"/>
            <a:ext cx="1498279" cy="13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4401337" y="5241142"/>
            <a:ext cx="1290738" cy="246221"/>
          </a:xfrm>
          <a:prstGeom prst="rect">
            <a:avLst/>
          </a:prstGeom>
        </p:spPr>
        <p:txBody>
          <a:bodyPr wrap="none">
            <a:spAutoFit/>
          </a:bodyPr>
          <a:lstStyle/>
          <a:p>
            <a:r>
              <a:rPr lang="en-US" sz="1000" dirty="0">
                <a:solidFill>
                  <a:srgbClr val="231E1E"/>
                </a:solidFill>
                <a:latin typeface="Arial" charset="0"/>
                <a:ea typeface="Arial" charset="0"/>
                <a:cs typeface="Arial" charset="0"/>
              </a:rPr>
              <a:t>E. coli Top 10 cells </a:t>
            </a:r>
            <a:endParaRPr lang="en-US" sz="1000" dirty="0">
              <a:latin typeface="Arial" charset="0"/>
              <a:ea typeface="Arial" charset="0"/>
              <a:cs typeface="Arial" charset="0"/>
            </a:endParaRPr>
          </a:p>
        </p:txBody>
      </p:sp>
      <p:sp>
        <p:nvSpPr>
          <p:cNvPr id="42" name="Rectangle 41"/>
          <p:cNvSpPr/>
          <p:nvPr/>
        </p:nvSpPr>
        <p:spPr>
          <a:xfrm>
            <a:off x="4184660" y="4772956"/>
            <a:ext cx="1505540" cy="246221"/>
          </a:xfrm>
          <a:prstGeom prst="rect">
            <a:avLst/>
          </a:prstGeom>
        </p:spPr>
        <p:txBody>
          <a:bodyPr wrap="none">
            <a:spAutoFit/>
          </a:bodyPr>
          <a:lstStyle/>
          <a:p>
            <a:r>
              <a:rPr lang="en-US" sz="1000" b="1" smtClean="0">
                <a:solidFill>
                  <a:srgbClr val="231E1E"/>
                </a:solidFill>
                <a:latin typeface="Arial" charset="0"/>
                <a:ea typeface="Arial" charset="0"/>
                <a:cs typeface="Arial" charset="0"/>
              </a:rPr>
              <a:t>5. </a:t>
            </a:r>
            <a:r>
              <a:rPr lang="en-US" sz="1000" b="1" dirty="0" smtClean="0">
                <a:solidFill>
                  <a:srgbClr val="231E1E"/>
                </a:solidFill>
                <a:latin typeface="Arial" charset="0"/>
                <a:ea typeface="Arial" charset="0"/>
                <a:cs typeface="Arial" charset="0"/>
              </a:rPr>
              <a:t>Heat </a:t>
            </a:r>
            <a:r>
              <a:rPr lang="en-US" sz="1000" b="1" dirty="0">
                <a:solidFill>
                  <a:srgbClr val="231E1E"/>
                </a:solidFill>
                <a:latin typeface="Arial" charset="0"/>
                <a:ea typeface="Arial" charset="0"/>
                <a:cs typeface="Arial" charset="0"/>
              </a:rPr>
              <a:t>shock method</a:t>
            </a:r>
            <a:endParaRPr lang="en-US" sz="1000" b="1" dirty="0">
              <a:latin typeface="Arial" charset="0"/>
              <a:ea typeface="Arial" charset="0"/>
              <a:cs typeface="Arial" charset="0"/>
            </a:endParaRPr>
          </a:p>
        </p:txBody>
      </p:sp>
      <p:cxnSp>
        <p:nvCxnSpPr>
          <p:cNvPr id="43" name="Straight Arrow Connector 42"/>
          <p:cNvCxnSpPr/>
          <p:nvPr/>
        </p:nvCxnSpPr>
        <p:spPr>
          <a:xfrm flipH="1">
            <a:off x="2717111" y="5217653"/>
            <a:ext cx="1498279" cy="134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2703865" y="4773677"/>
            <a:ext cx="1584088" cy="246221"/>
          </a:xfrm>
          <a:prstGeom prst="rect">
            <a:avLst/>
          </a:prstGeom>
        </p:spPr>
        <p:txBody>
          <a:bodyPr wrap="none">
            <a:spAutoFit/>
          </a:bodyPr>
          <a:lstStyle/>
          <a:p>
            <a:r>
              <a:rPr lang="en-US" sz="1000" b="1" dirty="0" smtClean="0">
                <a:solidFill>
                  <a:srgbClr val="231E1E"/>
                </a:solidFill>
                <a:latin typeface="Arial" charset="0"/>
                <a:ea typeface="Arial" charset="0"/>
                <a:cs typeface="Arial" charset="0"/>
              </a:rPr>
              <a:t>6. Diagnostic digestion</a:t>
            </a:r>
            <a:endParaRPr lang="en-US" sz="1000" b="1" dirty="0">
              <a:latin typeface="Arial" charset="0"/>
              <a:ea typeface="Arial" charset="0"/>
              <a:cs typeface="Arial" charset="0"/>
            </a:endParaRPr>
          </a:p>
        </p:txBody>
      </p:sp>
      <p:sp>
        <p:nvSpPr>
          <p:cNvPr id="45" name="Rectangle 44"/>
          <p:cNvSpPr/>
          <p:nvPr/>
        </p:nvSpPr>
        <p:spPr>
          <a:xfrm>
            <a:off x="2720860" y="5215970"/>
            <a:ext cx="1603324" cy="246221"/>
          </a:xfrm>
          <a:prstGeom prst="rect">
            <a:avLst/>
          </a:prstGeom>
        </p:spPr>
        <p:txBody>
          <a:bodyPr wrap="none">
            <a:spAutoFit/>
          </a:bodyPr>
          <a:lstStyle/>
          <a:p>
            <a:r>
              <a:rPr lang="en-US" sz="1000" dirty="0" err="1">
                <a:solidFill>
                  <a:srgbClr val="231E1E"/>
                </a:solidFill>
                <a:latin typeface="Arial" charset="0"/>
                <a:ea typeface="Arial" charset="0"/>
                <a:cs typeface="Arial" charset="0"/>
              </a:rPr>
              <a:t>EcoRI</a:t>
            </a:r>
            <a:r>
              <a:rPr lang="en-US" sz="1000" dirty="0">
                <a:solidFill>
                  <a:srgbClr val="231E1E"/>
                </a:solidFill>
                <a:latin typeface="Arial" charset="0"/>
                <a:ea typeface="Arial" charset="0"/>
                <a:cs typeface="Arial" charset="0"/>
              </a:rPr>
              <a:t>, </a:t>
            </a:r>
            <a:r>
              <a:rPr lang="en-US" sz="1000" dirty="0" err="1">
                <a:solidFill>
                  <a:srgbClr val="231E1E"/>
                </a:solidFill>
                <a:latin typeface="Arial" charset="0"/>
                <a:ea typeface="Arial" charset="0"/>
                <a:cs typeface="Arial" charset="0"/>
              </a:rPr>
              <a:t>PflMI</a:t>
            </a:r>
            <a:r>
              <a:rPr lang="en-US" sz="1000" dirty="0">
                <a:solidFill>
                  <a:srgbClr val="231E1E"/>
                </a:solidFill>
                <a:latin typeface="Arial" charset="0"/>
                <a:ea typeface="Arial" charset="0"/>
                <a:cs typeface="Arial" charset="0"/>
              </a:rPr>
              <a:t>, and </a:t>
            </a:r>
            <a:r>
              <a:rPr lang="en-US" sz="1000" dirty="0" err="1">
                <a:solidFill>
                  <a:srgbClr val="231E1E"/>
                </a:solidFill>
                <a:latin typeface="Arial" charset="0"/>
                <a:ea typeface="Arial" charset="0"/>
                <a:cs typeface="Arial" charset="0"/>
              </a:rPr>
              <a:t>HinDIII</a:t>
            </a:r>
            <a:endParaRPr lang="en-US" sz="1000" dirty="0">
              <a:latin typeface="Arial" charset="0"/>
              <a:ea typeface="Arial" charset="0"/>
              <a:cs typeface="Arial" charset="0"/>
            </a:endParaRPr>
          </a:p>
        </p:txBody>
      </p:sp>
      <p:sp>
        <p:nvSpPr>
          <p:cNvPr id="46" name="Rectangle 45"/>
          <p:cNvSpPr/>
          <p:nvPr/>
        </p:nvSpPr>
        <p:spPr>
          <a:xfrm>
            <a:off x="1353265" y="5121096"/>
            <a:ext cx="1361270" cy="24622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000">
                <a:solidFill>
                  <a:srgbClr val="231E1E"/>
                </a:solidFill>
                <a:latin typeface="Arial" charset="0"/>
                <a:ea typeface="Arial" charset="0"/>
                <a:cs typeface="Arial" charset="0"/>
              </a:rPr>
              <a:t>[VGRGD(VGVPG)</a:t>
            </a:r>
            <a:r>
              <a:rPr lang="en-US" sz="1000" baseline="-25000">
                <a:solidFill>
                  <a:srgbClr val="231E1E"/>
                </a:solidFill>
                <a:latin typeface="Arial" charset="0"/>
                <a:ea typeface="Arial" charset="0"/>
                <a:cs typeface="Arial" charset="0"/>
              </a:rPr>
              <a:t>6</a:t>
            </a:r>
            <a:r>
              <a:rPr lang="en-US" sz="1000">
                <a:solidFill>
                  <a:srgbClr val="231E1E"/>
                </a:solidFill>
                <a:latin typeface="Arial" charset="0"/>
                <a:ea typeface="Arial" charset="0"/>
                <a:cs typeface="Arial" charset="0"/>
              </a:rPr>
              <a:t>]</a:t>
            </a:r>
            <a:r>
              <a:rPr lang="en-US" sz="1000" baseline="-25000">
                <a:solidFill>
                  <a:srgbClr val="231E1E"/>
                </a:solidFill>
                <a:latin typeface="Arial" charset="0"/>
                <a:ea typeface="Arial" charset="0"/>
                <a:cs typeface="Arial" charset="0"/>
              </a:rPr>
              <a:t>n</a:t>
            </a:r>
            <a:endParaRPr lang="en-US" sz="1000">
              <a:latin typeface="Arial" charset="0"/>
              <a:ea typeface="Arial" charset="0"/>
              <a:cs typeface="Arial" charset="0"/>
            </a:endParaRPr>
          </a:p>
        </p:txBody>
      </p:sp>
      <p:sp>
        <p:nvSpPr>
          <p:cNvPr id="47" name="Rectangle 46"/>
          <p:cNvSpPr/>
          <p:nvPr/>
        </p:nvSpPr>
        <p:spPr>
          <a:xfrm>
            <a:off x="1309684" y="5858031"/>
            <a:ext cx="630820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a:solidFill>
                  <a:srgbClr val="231E1E"/>
                </a:solidFill>
                <a:latin typeface="Times New Roman" charset="0"/>
                <a:ea typeface="Times New Roman" charset="0"/>
                <a:cs typeface="Times New Roman" charset="0"/>
              </a:rPr>
              <a:t>The genes for [VGRGD(VGVPG)</a:t>
            </a:r>
            <a:r>
              <a:rPr lang="en-US" sz="1200" baseline="-25000" dirty="0">
                <a:solidFill>
                  <a:srgbClr val="231E1E"/>
                </a:solidFill>
                <a:latin typeface="Times New Roman" charset="0"/>
                <a:ea typeface="Times New Roman" charset="0"/>
                <a:cs typeface="Times New Roman" charset="0"/>
              </a:rPr>
              <a:t>6</a:t>
            </a:r>
            <a:r>
              <a:rPr lang="en-US" sz="1200" dirty="0">
                <a:solidFill>
                  <a:srgbClr val="231E1E"/>
                </a:solidFill>
                <a:latin typeface="Times New Roman" charset="0"/>
                <a:ea typeface="Times New Roman" charset="0"/>
                <a:cs typeface="Times New Roman" charset="0"/>
              </a:rPr>
              <a:t>]</a:t>
            </a:r>
            <a:r>
              <a:rPr lang="en-US" sz="1200" baseline="-25000" dirty="0">
                <a:solidFill>
                  <a:srgbClr val="231E1E"/>
                </a:solidFill>
                <a:latin typeface="Times New Roman" charset="0"/>
                <a:ea typeface="Times New Roman" charset="0"/>
                <a:cs typeface="Times New Roman" charset="0"/>
              </a:rPr>
              <a:t>n</a:t>
            </a:r>
            <a:r>
              <a:rPr lang="en-US" sz="1200" dirty="0">
                <a:solidFill>
                  <a:srgbClr val="231E1E"/>
                </a:solidFill>
                <a:latin typeface="Times New Roman" charset="0"/>
                <a:ea typeface="Times New Roman" charset="0"/>
                <a:cs typeface="Times New Roman" charset="0"/>
              </a:rPr>
              <a:t>, where n 1⁄4 10, 12, 15, and 20, were prepared from a plasmid containing the VGRGD(VGVPG)</a:t>
            </a:r>
            <a:r>
              <a:rPr lang="en-US" sz="1200" baseline="-25000" dirty="0">
                <a:solidFill>
                  <a:srgbClr val="231E1E"/>
                </a:solidFill>
                <a:latin typeface="Times New Roman" charset="0"/>
                <a:ea typeface="Times New Roman" charset="0"/>
                <a:cs typeface="Times New Roman" charset="0"/>
              </a:rPr>
              <a:t>6</a:t>
            </a:r>
            <a:r>
              <a:rPr lang="en-US" sz="1200" dirty="0">
                <a:solidFill>
                  <a:srgbClr val="231E1E"/>
                </a:solidFill>
                <a:latin typeface="Times New Roman" charset="0"/>
                <a:ea typeface="Times New Roman" charset="0"/>
                <a:cs typeface="Times New Roman" charset="0"/>
              </a:rPr>
              <a:t> gene by using recursive directional ligation. </a:t>
            </a:r>
            <a:endParaRPr lang="en-US" sz="1200" dirty="0"/>
          </a:p>
        </p:txBody>
      </p:sp>
      <p:cxnSp>
        <p:nvCxnSpPr>
          <p:cNvPr id="48" name="Straight Arrow Connector 47"/>
          <p:cNvCxnSpPr/>
          <p:nvPr/>
        </p:nvCxnSpPr>
        <p:spPr>
          <a:xfrm>
            <a:off x="2033900" y="5367317"/>
            <a:ext cx="4988" cy="52635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6130295" y="1483971"/>
            <a:ext cx="3116315" cy="246221"/>
          </a:xfrm>
          <a:prstGeom prst="rect">
            <a:avLst/>
          </a:prstGeom>
        </p:spPr>
        <p:txBody>
          <a:bodyPr wrap="square">
            <a:spAutoFit/>
          </a:bodyPr>
          <a:lstStyle/>
          <a:p>
            <a:r>
              <a:rPr lang="en-US" sz="1000" dirty="0" smtClean="0">
                <a:latin typeface="Times New Roman" charset="0"/>
                <a:ea typeface="Times New Roman" charset="0"/>
                <a:cs typeface="Times New Roman" charset="0"/>
              </a:rPr>
              <a:t>&lt;&lt;W.B. Jeon </a:t>
            </a:r>
            <a:r>
              <a:rPr lang="en-US" sz="1000" i="1" dirty="0" smtClean="0">
                <a:latin typeface="Times New Roman" charset="0"/>
                <a:ea typeface="Times New Roman" charset="0"/>
                <a:cs typeface="Times New Roman" charset="0"/>
              </a:rPr>
              <a:t>et al</a:t>
            </a:r>
            <a:r>
              <a:rPr lang="en-US" sz="1000" dirty="0" smtClean="0">
                <a:latin typeface="Times New Roman" charset="0"/>
                <a:ea typeface="Times New Roman" charset="0"/>
                <a:cs typeface="Times New Roman" charset="0"/>
              </a:rPr>
              <a:t>, </a:t>
            </a:r>
            <a:r>
              <a:rPr lang="is-IS" sz="1000" dirty="0">
                <a:latin typeface="Times New Roman" charset="0"/>
                <a:ea typeface="Times New Roman" charset="0"/>
                <a:cs typeface="Times New Roman" charset="0"/>
              </a:rPr>
              <a:t>BMC Biotechnol. </a:t>
            </a:r>
            <a:r>
              <a:rPr lang="is-IS" sz="1000" dirty="0" smtClean="0">
                <a:latin typeface="Times New Roman" charset="0"/>
                <a:ea typeface="Times New Roman" charset="0"/>
                <a:cs typeface="Times New Roman" charset="0"/>
              </a:rPr>
              <a:t>12, 61</a:t>
            </a:r>
            <a:r>
              <a:rPr lang="is-IS" sz="1000" dirty="0">
                <a:latin typeface="Times New Roman" charset="0"/>
                <a:ea typeface="Times New Roman" charset="0"/>
                <a:cs typeface="Times New Roman" charset="0"/>
              </a:rPr>
              <a:t> (2012)</a:t>
            </a:r>
            <a:r>
              <a:rPr lang="is-IS" sz="1000" dirty="0" smtClean="0">
                <a:latin typeface="Times New Roman" charset="0"/>
                <a:ea typeface="Times New Roman" charset="0"/>
                <a:cs typeface="Times New Roman" charset="0"/>
              </a:rPr>
              <a:t>. </a:t>
            </a:r>
            <a:r>
              <a:rPr lang="en-US" sz="1000" dirty="0" smtClean="0">
                <a:latin typeface="Times New Roman" charset="0"/>
                <a:ea typeface="Times New Roman" charset="0"/>
                <a:cs typeface="Times New Roman" charset="0"/>
              </a:rPr>
              <a:t>&gt;&gt;</a:t>
            </a:r>
            <a:endParaRPr lang="en-US" sz="1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690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P spid="22" grpId="0" animBg="1"/>
      <p:bldP spid="24" grpId="0"/>
      <p:bldP spid="25" grpId="0"/>
      <p:bldP spid="26" grpId="0" animBg="1"/>
      <p:bldP spid="28" grpId="0"/>
      <p:bldP spid="29" grpId="0"/>
      <p:bldP spid="30" grpId="0"/>
      <p:bldP spid="31" grpId="0"/>
      <p:bldP spid="32" grpId="0" animBg="1"/>
      <p:bldP spid="34" grpId="0"/>
      <p:bldP spid="35" grpId="0"/>
      <p:bldP spid="36" grpId="0"/>
      <p:bldP spid="37" grpId="0"/>
      <p:bldP spid="38" grpId="0"/>
      <p:bldP spid="41" grpId="0"/>
      <p:bldP spid="42" grpId="0"/>
      <p:bldP spid="44" grpId="0"/>
      <p:bldP spid="45" grpId="0"/>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10</a:t>
            </a:r>
          </a:p>
        </p:txBody>
      </p:sp>
      <p:sp>
        <p:nvSpPr>
          <p:cNvPr id="23" name="Rectangle 22"/>
          <p:cNvSpPr/>
          <p:nvPr/>
        </p:nvSpPr>
        <p:spPr>
          <a:xfrm>
            <a:off x="47298" y="4542576"/>
            <a:ext cx="8897981" cy="954107"/>
          </a:xfrm>
          <a:prstGeom prst="rect">
            <a:avLst/>
          </a:prstGeom>
        </p:spPr>
        <p:txBody>
          <a:bodyPr wrap="square">
            <a:spAutoFit/>
          </a:bodyPr>
          <a:lstStyle/>
          <a:p>
            <a:r>
              <a:rPr lang="en-US" sz="1400" dirty="0" smtClean="0">
                <a:latin typeface="Arial" charset="0"/>
                <a:ea typeface="Arial" charset="0"/>
                <a:cs typeface="Arial" charset="0"/>
              </a:rPr>
              <a:t>Fig. 8. (A</a:t>
            </a:r>
            <a:r>
              <a:rPr lang="en-US" sz="1400" dirty="0">
                <a:latin typeface="Arial" charset="0"/>
                <a:ea typeface="Arial" charset="0"/>
                <a:cs typeface="Arial" charset="0"/>
              </a:rPr>
              <a:t>) Amino acid sequences </a:t>
            </a:r>
            <a:r>
              <a:rPr lang="en-US" sz="1400" dirty="0" smtClean="0">
                <a:latin typeface="Arial" charset="0"/>
                <a:ea typeface="Arial" charset="0"/>
                <a:cs typeface="Arial" charset="0"/>
              </a:rPr>
              <a:t>of [</a:t>
            </a:r>
            <a:r>
              <a:rPr lang="en-US" sz="1400" dirty="0">
                <a:latin typeface="Arial" charset="0"/>
                <a:ea typeface="Arial" charset="0"/>
                <a:cs typeface="Arial" charset="0"/>
              </a:rPr>
              <a:t>RGD-V</a:t>
            </a:r>
            <a:r>
              <a:rPr lang="en-US" sz="1400" baseline="-25000" dirty="0">
                <a:latin typeface="Arial" charset="0"/>
                <a:ea typeface="Arial" charset="0"/>
                <a:cs typeface="Arial" charset="0"/>
              </a:rPr>
              <a:t> 6 </a:t>
            </a:r>
            <a:r>
              <a:rPr lang="en-US" sz="1400" dirty="0">
                <a:latin typeface="Arial" charset="0"/>
                <a:ea typeface="Arial" charset="0"/>
                <a:cs typeface="Arial" charset="0"/>
              </a:rPr>
              <a:t>]</a:t>
            </a:r>
            <a:r>
              <a:rPr lang="en-US" sz="1400" baseline="-25000" dirty="0">
                <a:latin typeface="Arial" charset="0"/>
                <a:ea typeface="Arial" charset="0"/>
                <a:cs typeface="Arial" charset="0"/>
              </a:rPr>
              <a:t> 20 </a:t>
            </a:r>
            <a:r>
              <a:rPr lang="en-US" sz="1400" dirty="0">
                <a:latin typeface="Arial" charset="0"/>
                <a:ea typeface="Arial" charset="0"/>
                <a:cs typeface="Arial" charset="0"/>
              </a:rPr>
              <a:t>. (B) </a:t>
            </a:r>
            <a:r>
              <a:rPr lang="en-US" sz="1400" dirty="0" smtClean="0">
                <a:latin typeface="Arial" charset="0"/>
                <a:ea typeface="Arial" charset="0"/>
                <a:cs typeface="Arial" charset="0"/>
              </a:rPr>
              <a:t>SDS-PAGE (</a:t>
            </a:r>
            <a:r>
              <a:rPr lang="en-US" sz="1400" dirty="0">
                <a:latin typeface="Arial" charset="0"/>
                <a:ea typeface="Arial" charset="0"/>
                <a:cs typeface="Arial" charset="0"/>
              </a:rPr>
              <a:t>sodium dodecyl sulfate-polyacrylamide gel </a:t>
            </a:r>
            <a:r>
              <a:rPr lang="en-US" sz="1400" dirty="0" smtClean="0">
                <a:latin typeface="Arial" charset="0"/>
                <a:ea typeface="Arial" charset="0"/>
                <a:cs typeface="Arial" charset="0"/>
              </a:rPr>
              <a:t>electrophoresis) analysis </a:t>
            </a:r>
            <a:r>
              <a:rPr lang="en-US" sz="1400" dirty="0">
                <a:latin typeface="Arial" charset="0"/>
                <a:ea typeface="Arial" charset="0"/>
                <a:cs typeface="Arial" charset="0"/>
              </a:rPr>
              <a:t>of [RGD-V</a:t>
            </a:r>
            <a:r>
              <a:rPr lang="en-US" sz="1400" baseline="-25000" dirty="0">
                <a:latin typeface="Arial" charset="0"/>
                <a:ea typeface="Arial" charset="0"/>
                <a:cs typeface="Arial" charset="0"/>
              </a:rPr>
              <a:t>6</a:t>
            </a:r>
            <a:r>
              <a:rPr lang="en-US" sz="1400" dirty="0">
                <a:latin typeface="Arial" charset="0"/>
                <a:ea typeface="Arial" charset="0"/>
                <a:cs typeface="Arial" charset="0"/>
              </a:rPr>
              <a:t>]</a:t>
            </a:r>
            <a:r>
              <a:rPr lang="en-US" sz="1400" baseline="-25000" dirty="0">
                <a:latin typeface="Arial" charset="0"/>
                <a:ea typeface="Arial" charset="0"/>
                <a:cs typeface="Arial" charset="0"/>
              </a:rPr>
              <a:t>20</a:t>
            </a:r>
            <a:r>
              <a:rPr lang="en-US" sz="1400" dirty="0">
                <a:latin typeface="Arial" charset="0"/>
                <a:ea typeface="Arial" charset="0"/>
                <a:cs typeface="Arial" charset="0"/>
              </a:rPr>
              <a:t> purification by inverse transition cycling at 42°C and 4°C. (C) UV-visible spectrum of [RGD-V</a:t>
            </a:r>
            <a:r>
              <a:rPr lang="en-US" sz="1400" baseline="-25000" dirty="0">
                <a:latin typeface="Arial" charset="0"/>
                <a:ea typeface="Arial" charset="0"/>
                <a:cs typeface="Arial" charset="0"/>
              </a:rPr>
              <a:t>6</a:t>
            </a:r>
            <a:r>
              <a:rPr lang="en-US" sz="1400" dirty="0">
                <a:latin typeface="Arial" charset="0"/>
                <a:ea typeface="Arial" charset="0"/>
                <a:cs typeface="Arial" charset="0"/>
              </a:rPr>
              <a:t>]</a:t>
            </a:r>
            <a:r>
              <a:rPr lang="en-US" sz="1400" baseline="-25000" dirty="0">
                <a:latin typeface="Arial" charset="0"/>
                <a:ea typeface="Arial" charset="0"/>
                <a:cs typeface="Arial" charset="0"/>
              </a:rPr>
              <a:t>20</a:t>
            </a:r>
            <a:r>
              <a:rPr lang="en-US" sz="1400" dirty="0">
                <a:latin typeface="Arial" charset="0"/>
                <a:ea typeface="Arial" charset="0"/>
                <a:cs typeface="Arial" charset="0"/>
              </a:rPr>
              <a:t> in PBS.PS shows MWs of protein standards from top to the bottom: 200, 116, 97, 66, 45, 31, 22 and 14 </a:t>
            </a:r>
            <a:r>
              <a:rPr lang="en-US" sz="1400" dirty="0" err="1">
                <a:latin typeface="Arial" charset="0"/>
                <a:ea typeface="Arial" charset="0"/>
                <a:cs typeface="Arial" charset="0"/>
              </a:rPr>
              <a:t>kDa</a:t>
            </a:r>
            <a:r>
              <a:rPr lang="en-US" sz="1400" dirty="0">
                <a:latin typeface="Arial" charset="0"/>
                <a:ea typeface="Arial" charset="0"/>
                <a:cs typeface="Arial" charset="0"/>
              </a:rPr>
              <a:t>. CL, S and P represent cell lysate, supernatant and pellet, respectively.</a:t>
            </a:r>
          </a:p>
        </p:txBody>
      </p:sp>
      <p:sp>
        <p:nvSpPr>
          <p:cNvPr id="24" name="Rectangle 23"/>
          <p:cNvSpPr/>
          <p:nvPr/>
        </p:nvSpPr>
        <p:spPr>
          <a:xfrm>
            <a:off x="5549462" y="5466600"/>
            <a:ext cx="3647203" cy="276999"/>
          </a:xfrm>
          <a:prstGeom prst="rect">
            <a:avLst/>
          </a:prstGeom>
        </p:spPr>
        <p:txBody>
          <a:bodyPr wrap="square">
            <a:spAutoFit/>
          </a:bodyPr>
          <a:lstStyle/>
          <a:p>
            <a:r>
              <a:rPr lang="en-US" sz="1200" dirty="0" smtClean="0">
                <a:latin typeface="Times New Roman" charset="0"/>
                <a:ea typeface="Times New Roman" charset="0"/>
                <a:cs typeface="Times New Roman" charset="0"/>
              </a:rPr>
              <a:t>&lt;&lt;W.B. Jeon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a:t>
            </a:r>
            <a:r>
              <a:rPr lang="is-IS" sz="1200" dirty="0">
                <a:latin typeface="Times New Roman" charset="0"/>
                <a:ea typeface="Times New Roman" charset="0"/>
                <a:cs typeface="Times New Roman" charset="0"/>
              </a:rPr>
              <a:t>BMC Biotechnol. </a:t>
            </a:r>
            <a:r>
              <a:rPr lang="is-IS" sz="1200" dirty="0" smtClean="0">
                <a:latin typeface="Times New Roman" charset="0"/>
                <a:ea typeface="Times New Roman" charset="0"/>
                <a:cs typeface="Times New Roman" charset="0"/>
              </a:rPr>
              <a:t>12, 61</a:t>
            </a:r>
            <a:r>
              <a:rPr lang="is-IS" sz="1200" dirty="0">
                <a:latin typeface="Times New Roman" charset="0"/>
                <a:ea typeface="Times New Roman" charset="0"/>
                <a:cs typeface="Times New Roman" charset="0"/>
              </a:rPr>
              <a:t> (2012)</a:t>
            </a:r>
            <a:r>
              <a:rPr lang="is-IS" sz="120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&gt;&gt;</a:t>
            </a:r>
            <a:endParaRPr lang="en-US" sz="1200" dirty="0">
              <a:latin typeface="Times New Roman" charset="0"/>
              <a:ea typeface="Times New Roman" charset="0"/>
              <a:cs typeface="Times New Roman" charset="0"/>
            </a:endParaRPr>
          </a:p>
        </p:txBody>
      </p:sp>
      <p:grpSp>
        <p:nvGrpSpPr>
          <p:cNvPr id="25" name="Group 24"/>
          <p:cNvGrpSpPr/>
          <p:nvPr/>
        </p:nvGrpSpPr>
        <p:grpSpPr>
          <a:xfrm>
            <a:off x="1939044" y="1339894"/>
            <a:ext cx="5442411" cy="3109395"/>
            <a:chOff x="3313045" y="279417"/>
            <a:chExt cx="4399755" cy="2189499"/>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1521" t="4357" r="756" b="2536"/>
            <a:stretch/>
          </p:blipFill>
          <p:spPr>
            <a:xfrm>
              <a:off x="3313045" y="279417"/>
              <a:ext cx="4399755" cy="2189499"/>
            </a:xfrm>
            <a:prstGeom prst="rect">
              <a:avLst/>
            </a:prstGeom>
          </p:spPr>
        </p:pic>
        <p:sp>
          <p:nvSpPr>
            <p:cNvPr id="27" name="Rectangle 26"/>
            <p:cNvSpPr/>
            <p:nvPr/>
          </p:nvSpPr>
          <p:spPr>
            <a:xfrm>
              <a:off x="3313046" y="458668"/>
              <a:ext cx="1406736" cy="1878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p:cNvSpPr/>
          <p:nvPr/>
        </p:nvSpPr>
        <p:spPr>
          <a:xfrm>
            <a:off x="0" y="897850"/>
            <a:ext cx="4660250" cy="307777"/>
          </a:xfrm>
          <a:prstGeom prst="rect">
            <a:avLst/>
          </a:prstGeom>
        </p:spPr>
        <p:txBody>
          <a:bodyPr wrap="none">
            <a:spAutoFit/>
          </a:bodyPr>
          <a:lstStyle/>
          <a:p>
            <a:r>
              <a:rPr lang="en-US" sz="1400" b="1" dirty="0">
                <a:solidFill>
                  <a:srgbClr val="985735"/>
                </a:solidFill>
                <a:latin typeface="Arial" charset="0"/>
                <a:ea typeface="Arial" charset="0"/>
                <a:cs typeface="Arial" charset="0"/>
              </a:rPr>
              <a:t>Purification and </a:t>
            </a:r>
            <a:r>
              <a:rPr lang="en-US" sz="1400" b="1" dirty="0" smtClean="0">
                <a:solidFill>
                  <a:srgbClr val="985735"/>
                </a:solidFill>
                <a:latin typeface="Arial" charset="0"/>
                <a:ea typeface="Arial" charset="0"/>
                <a:cs typeface="Arial" charset="0"/>
              </a:rPr>
              <a:t>characterization of REP ([</a:t>
            </a:r>
            <a:r>
              <a:rPr lang="mr-IN" sz="1400" b="1" dirty="0" smtClean="0">
                <a:solidFill>
                  <a:srgbClr val="985735"/>
                </a:solidFill>
                <a:latin typeface="Arial" charset="0"/>
                <a:ea typeface="Arial" charset="0"/>
                <a:cs typeface="Arial" charset="0"/>
              </a:rPr>
              <a:t>RGD-V</a:t>
            </a:r>
            <a:r>
              <a:rPr lang="mr-IN" sz="1400" b="1" baseline="-25000" dirty="0" smtClean="0">
                <a:solidFill>
                  <a:srgbClr val="985735"/>
                </a:solidFill>
                <a:latin typeface="Arial" charset="0"/>
                <a:ea typeface="Arial" charset="0"/>
                <a:cs typeface="Arial" charset="0"/>
              </a:rPr>
              <a:t>6</a:t>
            </a:r>
            <a:r>
              <a:rPr lang="en-US" sz="1400" b="1" dirty="0" smtClean="0">
                <a:solidFill>
                  <a:srgbClr val="985735"/>
                </a:solidFill>
                <a:latin typeface="Arial" charset="0"/>
                <a:ea typeface="Arial" charset="0"/>
                <a:cs typeface="Arial" charset="0"/>
              </a:rPr>
              <a:t>]</a:t>
            </a:r>
            <a:r>
              <a:rPr lang="mr-IN" sz="1400" b="1" baseline="-25000" dirty="0" smtClean="0">
                <a:solidFill>
                  <a:srgbClr val="985735"/>
                </a:solidFill>
                <a:latin typeface="Arial" charset="0"/>
                <a:ea typeface="Arial" charset="0"/>
                <a:cs typeface="Arial" charset="0"/>
              </a:rPr>
              <a:t>20</a:t>
            </a:r>
            <a:r>
              <a:rPr lang="en-US" sz="1400" b="1" dirty="0" smtClean="0">
                <a:solidFill>
                  <a:srgbClr val="985735"/>
                </a:solidFill>
                <a:latin typeface="Arial" charset="0"/>
                <a:ea typeface="Arial" charset="0"/>
                <a:cs typeface="Arial" charset="0"/>
              </a:rPr>
              <a:t>)</a:t>
            </a:r>
            <a:endParaRPr lang="en-US" sz="1400" b="1" dirty="0">
              <a:solidFill>
                <a:srgbClr val="985735"/>
              </a:solidFill>
              <a:latin typeface="Arial" charset="0"/>
              <a:ea typeface="Arial" charset="0"/>
              <a:cs typeface="Arial" charset="0"/>
            </a:endParaRPr>
          </a:p>
        </p:txBody>
      </p:sp>
      <p:sp>
        <p:nvSpPr>
          <p:cNvPr id="29" name="TextBox 28"/>
          <p:cNvSpPr txBox="1"/>
          <p:nvPr/>
        </p:nvSpPr>
        <p:spPr>
          <a:xfrm>
            <a:off x="47298" y="5682043"/>
            <a:ext cx="1072730" cy="307777"/>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1400" dirty="0" smtClean="0">
                <a:latin typeface="Times New Roman" charset="0"/>
                <a:ea typeface="Times New Roman" charset="0"/>
                <a:cs typeface="Times New Roman" charset="0"/>
              </a:rPr>
              <a:t>In this study</a:t>
            </a:r>
            <a:endParaRPr lang="en-US" sz="1400" dirty="0">
              <a:latin typeface="Times New Roman" charset="0"/>
              <a:ea typeface="Times New Roman" charset="0"/>
              <a:cs typeface="Times New Roman" charset="0"/>
            </a:endParaRPr>
          </a:p>
        </p:txBody>
      </p:sp>
      <p:sp>
        <p:nvSpPr>
          <p:cNvPr id="30" name="Rectangle 29"/>
          <p:cNvSpPr/>
          <p:nvPr/>
        </p:nvSpPr>
        <p:spPr>
          <a:xfrm>
            <a:off x="337074" y="6175180"/>
            <a:ext cx="860820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smtClean="0">
                <a:latin typeface="Times New Roman" charset="0"/>
                <a:ea typeface="Times New Roman" charset="0"/>
                <a:cs typeface="Times New Roman" charset="0"/>
              </a:rPr>
              <a:t>Jeon </a:t>
            </a:r>
            <a:r>
              <a:rPr lang="en-US" sz="1400" i="1" dirty="0" smtClean="0">
                <a:latin typeface="Times New Roman" charset="0"/>
                <a:ea typeface="Times New Roman" charset="0"/>
                <a:cs typeface="Times New Roman" charset="0"/>
              </a:rPr>
              <a:t>et al.</a:t>
            </a:r>
            <a:r>
              <a:rPr lang="en-US" sz="1400" dirty="0" smtClean="0">
                <a:latin typeface="Times New Roman" charset="0"/>
                <a:ea typeface="Times New Roman" charset="0"/>
                <a:cs typeface="Times New Roman" charset="0"/>
              </a:rPr>
              <a:t> hypothesized </a:t>
            </a:r>
            <a:r>
              <a:rPr lang="en-US" sz="1400" dirty="0">
                <a:latin typeface="Times New Roman" charset="0"/>
                <a:ea typeface="Times New Roman" charset="0"/>
                <a:cs typeface="Times New Roman" charset="0"/>
              </a:rPr>
              <a:t>that infilling wounds with </a:t>
            </a:r>
            <a:r>
              <a:rPr lang="en-US" sz="1400" dirty="0" smtClean="0">
                <a:solidFill>
                  <a:srgbClr val="2E2E2E"/>
                </a:solidFill>
                <a:latin typeface="Times New Roman" charset="0"/>
                <a:ea typeface="Times New Roman" charset="0"/>
                <a:cs typeface="Times New Roman" charset="0"/>
              </a:rPr>
              <a:t>REP </a:t>
            </a:r>
            <a:r>
              <a:rPr lang="en-US" sz="1400" dirty="0" smtClean="0">
                <a:latin typeface="Times New Roman" charset="0"/>
                <a:ea typeface="Times New Roman" charset="0"/>
                <a:cs typeface="Times New Roman" charset="0"/>
              </a:rPr>
              <a:t>aggregates </a:t>
            </a:r>
            <a:r>
              <a:rPr lang="en-US" sz="1400" dirty="0">
                <a:latin typeface="Times New Roman" charset="0"/>
                <a:ea typeface="Times New Roman" charset="0"/>
                <a:cs typeface="Times New Roman" charset="0"/>
              </a:rPr>
              <a:t>would attract host cell migration from the wound margins while also enhancing the survival of engrafted ASC through cell attachment. </a:t>
            </a:r>
          </a:p>
        </p:txBody>
      </p:sp>
    </p:spTree>
    <p:extLst>
      <p:ext uri="{BB962C8B-B14F-4D97-AF65-F5344CB8AC3E}">
        <p14:creationId xmlns:p14="http://schemas.microsoft.com/office/powerpoint/2010/main" val="18127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Purpose and results</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11</a:t>
            </a:r>
            <a:endParaRPr lang="en-US" dirty="0"/>
          </a:p>
        </p:txBody>
      </p:sp>
      <p:sp>
        <p:nvSpPr>
          <p:cNvPr id="6" name="Rectangle 5"/>
          <p:cNvSpPr/>
          <p:nvPr/>
        </p:nvSpPr>
        <p:spPr>
          <a:xfrm>
            <a:off x="150129" y="804605"/>
            <a:ext cx="8795149"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b="1" dirty="0" smtClean="0">
                <a:latin typeface="Times New Roman" charset="0"/>
                <a:ea typeface="Times New Roman" charset="0"/>
                <a:cs typeface="Times New Roman" charset="0"/>
              </a:rPr>
              <a:t>[Purpose]</a:t>
            </a:r>
          </a:p>
          <a:p>
            <a:pPr algn="ctr"/>
            <a:endParaRPr lang="en-US" sz="1400" b="1" dirty="0" smtClean="0">
              <a:latin typeface="Times New Roman" charset="0"/>
              <a:ea typeface="Times New Roman" charset="0"/>
              <a:cs typeface="Times New Roman" charset="0"/>
            </a:endParaRPr>
          </a:p>
          <a:p>
            <a:pPr algn="just"/>
            <a:r>
              <a:rPr lang="en-US" sz="1400" dirty="0" smtClean="0">
                <a:solidFill>
                  <a:srgbClr val="2E2E2E"/>
                </a:solidFill>
                <a:latin typeface="Times New Roman" charset="0"/>
                <a:ea typeface="Times New Roman" charset="0"/>
                <a:cs typeface="Times New Roman" charset="0"/>
              </a:rPr>
              <a:t>To </a:t>
            </a:r>
            <a:r>
              <a:rPr lang="en-US" sz="1400" dirty="0">
                <a:solidFill>
                  <a:srgbClr val="2E2E2E"/>
                </a:solidFill>
                <a:latin typeface="Times New Roman" charset="0"/>
                <a:ea typeface="Times New Roman" charset="0"/>
                <a:cs typeface="Times New Roman" charset="0"/>
              </a:rPr>
              <a:t>investigate the potential of an RGD-containing elastin-like polypeptide (REP) with the structure </a:t>
            </a:r>
            <a:r>
              <a:rPr lang="en-US" sz="1400" dirty="0">
                <a:solidFill>
                  <a:srgbClr val="333333"/>
                </a:solidFill>
                <a:latin typeface="Times New Roman" charset="0"/>
                <a:ea typeface="Times New Roman" charset="0"/>
                <a:cs typeface="Times New Roman" charset="0"/>
              </a:rPr>
              <a:t>TGPG[VGRGD(VGVPG)</a:t>
            </a:r>
            <a:r>
              <a:rPr lang="en-US" sz="1400" baseline="-25000" dirty="0">
                <a:solidFill>
                  <a:srgbClr val="333333"/>
                </a:solidFill>
                <a:latin typeface="Times New Roman" charset="0"/>
                <a:ea typeface="Times New Roman" charset="0"/>
                <a:cs typeface="Times New Roman" charset="0"/>
              </a:rPr>
              <a:t>6</a:t>
            </a:r>
            <a:r>
              <a:rPr lang="en-US" sz="1400" dirty="0">
                <a:solidFill>
                  <a:srgbClr val="333333"/>
                </a:solidFill>
                <a:latin typeface="Times New Roman" charset="0"/>
                <a:ea typeface="Times New Roman" charset="0"/>
                <a:cs typeface="Times New Roman" charset="0"/>
              </a:rPr>
              <a:t>]</a:t>
            </a:r>
            <a:r>
              <a:rPr lang="en-US" sz="1400" baseline="-25000" dirty="0">
                <a:solidFill>
                  <a:srgbClr val="333333"/>
                </a:solidFill>
                <a:latin typeface="Times New Roman" charset="0"/>
                <a:ea typeface="Times New Roman" charset="0"/>
                <a:cs typeface="Times New Roman" charset="0"/>
              </a:rPr>
              <a:t>20</a:t>
            </a:r>
            <a:r>
              <a:rPr lang="en-US" sz="1400" dirty="0">
                <a:solidFill>
                  <a:srgbClr val="333333"/>
                </a:solidFill>
                <a:latin typeface="Times New Roman" charset="0"/>
                <a:ea typeface="Times New Roman" charset="0"/>
                <a:cs typeface="Times New Roman" charset="0"/>
              </a:rPr>
              <a:t>WPC</a:t>
            </a:r>
            <a:r>
              <a:rPr lang="en-US" sz="1400" dirty="0" smtClean="0">
                <a:solidFill>
                  <a:srgbClr val="2E2E2E"/>
                </a:solidFill>
                <a:latin typeface="Times New Roman" charset="0"/>
                <a:ea typeface="Times New Roman" charset="0"/>
                <a:cs typeface="Times New Roman" charset="0"/>
              </a:rPr>
              <a:t> </a:t>
            </a:r>
            <a:r>
              <a:rPr lang="en-US" sz="1400" dirty="0">
                <a:solidFill>
                  <a:srgbClr val="2E2E2E"/>
                </a:solidFill>
                <a:latin typeface="Times New Roman" charset="0"/>
                <a:ea typeface="Times New Roman" charset="0"/>
                <a:cs typeface="Times New Roman" charset="0"/>
              </a:rPr>
              <a:t>to engraft adipose stem cells (ASC) to full-thickness </a:t>
            </a:r>
            <a:r>
              <a:rPr lang="en-US" sz="1400" dirty="0" smtClean="0">
                <a:solidFill>
                  <a:srgbClr val="2E2E2E"/>
                </a:solidFill>
                <a:latin typeface="Times New Roman" charset="0"/>
                <a:ea typeface="Times New Roman" charset="0"/>
                <a:cs typeface="Times New Roman" charset="0"/>
              </a:rPr>
              <a:t>excisional </a:t>
            </a:r>
            <a:r>
              <a:rPr lang="en-US" sz="1400" dirty="0">
                <a:solidFill>
                  <a:srgbClr val="2E2E2E"/>
                </a:solidFill>
                <a:latin typeface="Times New Roman" charset="0"/>
                <a:ea typeface="Times New Roman" charset="0"/>
                <a:cs typeface="Times New Roman" charset="0"/>
              </a:rPr>
              <a:t>wounds in </a:t>
            </a:r>
            <a:r>
              <a:rPr lang="en-US" sz="1400" dirty="0" smtClean="0">
                <a:solidFill>
                  <a:srgbClr val="2E2E2E"/>
                </a:solidFill>
                <a:latin typeface="Times New Roman" charset="0"/>
                <a:ea typeface="Times New Roman" charset="0"/>
                <a:cs typeface="Times New Roman" charset="0"/>
              </a:rPr>
              <a:t>mice</a:t>
            </a:r>
            <a:endParaRPr lang="en-US" sz="1400" dirty="0">
              <a:solidFill>
                <a:srgbClr val="2E2E2E"/>
              </a:solidFill>
              <a:latin typeface="Times New Roman" charset="0"/>
              <a:ea typeface="Times New Roman" charset="0"/>
              <a:cs typeface="Times New Roman" charset="0"/>
            </a:endParaRPr>
          </a:p>
        </p:txBody>
      </p:sp>
      <p:sp>
        <p:nvSpPr>
          <p:cNvPr id="7" name="Rectangle 6"/>
          <p:cNvSpPr/>
          <p:nvPr/>
        </p:nvSpPr>
        <p:spPr>
          <a:xfrm>
            <a:off x="150129" y="1772970"/>
            <a:ext cx="8795149" cy="5047536"/>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b="1" dirty="0" smtClean="0">
                <a:latin typeface="Times New Roman"/>
                <a:cs typeface="Times New Roman"/>
              </a:rPr>
              <a:t>[Results]</a:t>
            </a:r>
          </a:p>
          <a:p>
            <a:endParaRPr lang="en-US" sz="1400" dirty="0" smtClean="0">
              <a:latin typeface="Times New Roman"/>
              <a:cs typeface="Times New Roman"/>
            </a:endParaRPr>
          </a:p>
          <a:p>
            <a:r>
              <a:rPr lang="en-US" sz="1400" dirty="0" smtClean="0">
                <a:latin typeface="Times New Roman"/>
                <a:cs typeface="Times New Roman"/>
              </a:rPr>
              <a:t>Fig.1</a:t>
            </a:r>
            <a:r>
              <a:rPr lang="en-US" sz="1400" dirty="0">
                <a:latin typeface="Times New Roman"/>
                <a:cs typeface="Times New Roman"/>
              </a:rPr>
              <a:t>. REP matrix binds ASC and activates adhesion signaling kinases and enhances ASC viability through the activation of </a:t>
            </a:r>
            <a:r>
              <a:rPr lang="en-US" sz="1400" dirty="0" err="1">
                <a:latin typeface="Times New Roman"/>
                <a:cs typeface="Times New Roman"/>
              </a:rPr>
              <a:t>Mek</a:t>
            </a:r>
            <a:r>
              <a:rPr lang="en-US" sz="1400" dirty="0">
                <a:latin typeface="Times New Roman"/>
                <a:cs typeface="Times New Roman"/>
              </a:rPr>
              <a:t>/</a:t>
            </a:r>
            <a:r>
              <a:rPr lang="en-US" sz="1400" dirty="0" err="1">
                <a:latin typeface="Times New Roman"/>
                <a:cs typeface="Times New Roman"/>
              </a:rPr>
              <a:t>Erk</a:t>
            </a:r>
            <a:r>
              <a:rPr lang="en-US" sz="1400" dirty="0">
                <a:latin typeface="Times New Roman"/>
                <a:cs typeface="Times New Roman"/>
              </a:rPr>
              <a:t> and PI3K/</a:t>
            </a:r>
            <a:r>
              <a:rPr lang="en-US" sz="1400" dirty="0" err="1">
                <a:latin typeface="Times New Roman"/>
                <a:cs typeface="Times New Roman"/>
              </a:rPr>
              <a:t>Akt</a:t>
            </a:r>
            <a:r>
              <a:rPr lang="en-US" sz="1400" dirty="0">
                <a:latin typeface="Times New Roman"/>
                <a:cs typeface="Times New Roman"/>
              </a:rPr>
              <a:t> signaling </a:t>
            </a:r>
            <a:r>
              <a:rPr lang="en-US" sz="1400" dirty="0" smtClean="0">
                <a:latin typeface="Times New Roman"/>
                <a:cs typeface="Times New Roman"/>
              </a:rPr>
              <a:t>pathways</a:t>
            </a:r>
            <a:endParaRPr lang="en-US" sz="1400" dirty="0">
              <a:latin typeface="Times New Roman"/>
              <a:cs typeface="Times New Roman"/>
            </a:endParaRPr>
          </a:p>
          <a:p>
            <a:pPr marL="171450" indent="-171450">
              <a:buFont typeface="Arial" charset="0"/>
              <a:buChar char="•"/>
            </a:pPr>
            <a:r>
              <a:rPr lang="en-US" sz="1400" dirty="0" smtClean="0">
                <a:latin typeface="Times New Roman"/>
                <a:cs typeface="Times New Roman"/>
              </a:rPr>
              <a:t>The </a:t>
            </a:r>
            <a:r>
              <a:rPr lang="en-US" sz="1400" dirty="0">
                <a:latin typeface="Times New Roman"/>
                <a:cs typeface="Times New Roman"/>
              </a:rPr>
              <a:t>interaction of ASC with REP upregulated phosphorylation of </a:t>
            </a:r>
            <a:r>
              <a:rPr lang="en-US" sz="1400" dirty="0" err="1">
                <a:latin typeface="Times New Roman"/>
                <a:cs typeface="Times New Roman"/>
              </a:rPr>
              <a:t>Fak</a:t>
            </a:r>
            <a:r>
              <a:rPr lang="en-US" sz="1400" dirty="0">
                <a:latin typeface="Times New Roman"/>
                <a:cs typeface="Times New Roman"/>
              </a:rPr>
              <a:t> and </a:t>
            </a:r>
            <a:r>
              <a:rPr lang="en-US" sz="1400" dirty="0" err="1">
                <a:latin typeface="Times New Roman"/>
                <a:cs typeface="Times New Roman"/>
              </a:rPr>
              <a:t>Src</a:t>
            </a:r>
            <a:r>
              <a:rPr lang="en-US" sz="1400" dirty="0">
                <a:latin typeface="Times New Roman"/>
                <a:cs typeface="Times New Roman"/>
              </a:rPr>
              <a:t> kinases </a:t>
            </a:r>
            <a:r>
              <a:rPr lang="en-US" sz="1400" dirty="0" smtClean="0">
                <a:latin typeface="Times New Roman"/>
                <a:cs typeface="Times New Roman"/>
              </a:rPr>
              <a:t>and </a:t>
            </a:r>
            <a:r>
              <a:rPr lang="en-US" sz="1400" dirty="0">
                <a:latin typeface="Times New Roman"/>
                <a:cs typeface="Times New Roman"/>
              </a:rPr>
              <a:t>significantly increased </a:t>
            </a:r>
            <a:r>
              <a:rPr lang="en-US" sz="1400" dirty="0" err="1">
                <a:latin typeface="Times New Roman"/>
                <a:cs typeface="Times New Roman"/>
              </a:rPr>
              <a:t>Erk</a:t>
            </a:r>
            <a:r>
              <a:rPr lang="en-US" sz="1400" dirty="0">
                <a:latin typeface="Times New Roman"/>
                <a:cs typeface="Times New Roman"/>
              </a:rPr>
              <a:t> and </a:t>
            </a:r>
            <a:r>
              <a:rPr lang="en-US" sz="1400" dirty="0" err="1">
                <a:latin typeface="Times New Roman"/>
                <a:cs typeface="Times New Roman"/>
              </a:rPr>
              <a:t>Akt</a:t>
            </a:r>
            <a:r>
              <a:rPr lang="en-US" sz="1400" dirty="0">
                <a:latin typeface="Times New Roman"/>
                <a:cs typeface="Times New Roman"/>
              </a:rPr>
              <a:t> signal transduction </a:t>
            </a:r>
            <a:r>
              <a:rPr lang="en-US" sz="1400" i="1" dirty="0">
                <a:latin typeface="Times New Roman"/>
                <a:cs typeface="Times New Roman"/>
              </a:rPr>
              <a:t>in </a:t>
            </a:r>
            <a:r>
              <a:rPr lang="en-US" sz="1400" i="1" dirty="0" smtClean="0">
                <a:latin typeface="Times New Roman"/>
                <a:cs typeface="Times New Roman"/>
              </a:rPr>
              <a:t>vitro</a:t>
            </a:r>
            <a:r>
              <a:rPr lang="en-US" sz="1400" dirty="0" smtClean="0">
                <a:latin typeface="Times New Roman"/>
                <a:cs typeface="Times New Roman"/>
              </a:rPr>
              <a:t>.</a:t>
            </a:r>
          </a:p>
          <a:p>
            <a:pPr marL="171450" indent="-171450">
              <a:buFont typeface="Arial" charset="0"/>
              <a:buChar char="•"/>
            </a:pPr>
            <a:r>
              <a:rPr lang="en-US" sz="1400" dirty="0">
                <a:latin typeface="Times New Roman"/>
                <a:cs typeface="Times New Roman"/>
              </a:rPr>
              <a:t>Inhibition of </a:t>
            </a:r>
            <a:r>
              <a:rPr lang="en-US" sz="1400" dirty="0" err="1">
                <a:latin typeface="Times New Roman"/>
                <a:cs typeface="Times New Roman"/>
              </a:rPr>
              <a:t>Mek</a:t>
            </a:r>
            <a:r>
              <a:rPr lang="en-US" sz="1400" dirty="0">
                <a:latin typeface="Times New Roman"/>
                <a:cs typeface="Times New Roman"/>
              </a:rPr>
              <a:t>/</a:t>
            </a:r>
            <a:r>
              <a:rPr lang="en-US" sz="1400" dirty="0" err="1">
                <a:latin typeface="Times New Roman"/>
                <a:cs typeface="Times New Roman"/>
              </a:rPr>
              <a:t>Erk</a:t>
            </a:r>
            <a:r>
              <a:rPr lang="en-US" sz="1400" dirty="0">
                <a:latin typeface="Times New Roman"/>
                <a:cs typeface="Times New Roman"/>
              </a:rPr>
              <a:t> </a:t>
            </a:r>
            <a:r>
              <a:rPr lang="en-US" sz="1400" dirty="0" smtClean="0">
                <a:latin typeface="Times New Roman"/>
                <a:cs typeface="Times New Roman"/>
              </a:rPr>
              <a:t>signaling </a:t>
            </a:r>
            <a:r>
              <a:rPr lang="en-US" sz="1400" dirty="0">
                <a:latin typeface="Times New Roman"/>
                <a:cs typeface="Times New Roman"/>
              </a:rPr>
              <a:t>by PD98059 or PI3K/</a:t>
            </a:r>
            <a:r>
              <a:rPr lang="en-US" sz="1400" dirty="0" err="1">
                <a:latin typeface="Times New Roman"/>
                <a:cs typeface="Times New Roman"/>
              </a:rPr>
              <a:t>Akt</a:t>
            </a:r>
            <a:r>
              <a:rPr lang="en-US" sz="1400" dirty="0">
                <a:latin typeface="Times New Roman"/>
                <a:cs typeface="Times New Roman"/>
              </a:rPr>
              <a:t> signaling by </a:t>
            </a:r>
            <a:r>
              <a:rPr lang="en-US" sz="1400" dirty="0" err="1">
                <a:latin typeface="Times New Roman"/>
                <a:cs typeface="Times New Roman"/>
              </a:rPr>
              <a:t>Wortmannin</a:t>
            </a:r>
            <a:r>
              <a:rPr lang="en-US" sz="1400" dirty="0">
                <a:latin typeface="Times New Roman"/>
                <a:cs typeface="Times New Roman"/>
              </a:rPr>
              <a:t> caused a marked decrease in cell adhesion and cell </a:t>
            </a:r>
            <a:r>
              <a:rPr lang="en-US" sz="1400" dirty="0" smtClean="0">
                <a:latin typeface="Times New Roman"/>
                <a:cs typeface="Times New Roman"/>
              </a:rPr>
              <a:t>viability.</a:t>
            </a:r>
            <a:endParaRPr lang="en-US" sz="1400" dirty="0">
              <a:latin typeface="Times New Roman"/>
              <a:cs typeface="Times New Roman"/>
            </a:endParaRPr>
          </a:p>
          <a:p>
            <a:endParaRPr lang="en-US" sz="1400" dirty="0">
              <a:latin typeface="Times New Roman"/>
              <a:cs typeface="Times New Roman"/>
            </a:endParaRPr>
          </a:p>
          <a:p>
            <a:r>
              <a:rPr lang="en-US" sz="1400" dirty="0" smtClean="0">
                <a:latin typeface="Times New Roman"/>
                <a:cs typeface="Times New Roman"/>
              </a:rPr>
              <a:t>Fig.2</a:t>
            </a:r>
            <a:r>
              <a:rPr lang="en-US" sz="1400" dirty="0">
                <a:latin typeface="Times New Roman"/>
                <a:cs typeface="Times New Roman"/>
              </a:rPr>
              <a:t>. Accelerating effect of REP on keratinocyte </a:t>
            </a:r>
            <a:r>
              <a:rPr lang="en-US" sz="1400" dirty="0" smtClean="0">
                <a:latin typeface="Times New Roman"/>
                <a:cs typeface="Times New Roman"/>
              </a:rPr>
              <a:t>migration </a:t>
            </a:r>
            <a:endParaRPr lang="en-US" sz="1400" dirty="0">
              <a:latin typeface="Times New Roman"/>
              <a:cs typeface="Times New Roman"/>
            </a:endParaRPr>
          </a:p>
          <a:p>
            <a:pPr marL="171450" indent="-171450">
              <a:buFont typeface="Arial" charset="0"/>
              <a:buChar char="•"/>
            </a:pPr>
            <a:r>
              <a:rPr lang="en-US" sz="1400" dirty="0" smtClean="0">
                <a:latin typeface="Times New Roman"/>
                <a:cs typeface="Times New Roman"/>
              </a:rPr>
              <a:t>The </a:t>
            </a:r>
            <a:r>
              <a:rPr lang="en-US" sz="1400" dirty="0">
                <a:latin typeface="Times New Roman"/>
                <a:cs typeface="Times New Roman"/>
              </a:rPr>
              <a:t>migration speed of keratinocyte accelerated in a REP concentration-dependent </a:t>
            </a:r>
            <a:r>
              <a:rPr lang="en-US" sz="1400" dirty="0" smtClean="0">
                <a:latin typeface="Times New Roman"/>
                <a:cs typeface="Times New Roman"/>
              </a:rPr>
              <a:t>fashion.</a:t>
            </a:r>
          </a:p>
          <a:p>
            <a:pPr marL="171450" indent="-171450">
              <a:buFont typeface="Arial" charset="0"/>
              <a:buChar char="•"/>
            </a:pPr>
            <a:r>
              <a:rPr lang="en-US" sz="1400" dirty="0" smtClean="0">
                <a:latin typeface="Times New Roman"/>
                <a:cs typeface="Times New Roman"/>
              </a:rPr>
              <a:t>The </a:t>
            </a:r>
            <a:r>
              <a:rPr lang="en-US" sz="1400" dirty="0">
                <a:latin typeface="Times New Roman"/>
                <a:cs typeface="Times New Roman"/>
              </a:rPr>
              <a:t>motility of keratinocytes </a:t>
            </a:r>
            <a:r>
              <a:rPr lang="en-US" sz="1400" dirty="0" smtClean="0">
                <a:latin typeface="Times New Roman"/>
                <a:cs typeface="Times New Roman"/>
              </a:rPr>
              <a:t>was shown </a:t>
            </a:r>
            <a:r>
              <a:rPr lang="en-US" sz="1400" dirty="0">
                <a:latin typeface="Times New Roman"/>
                <a:cs typeface="Times New Roman"/>
              </a:rPr>
              <a:t>to be </a:t>
            </a:r>
            <a:r>
              <a:rPr lang="en-US" sz="1400" dirty="0" smtClean="0">
                <a:latin typeface="Times New Roman"/>
                <a:cs typeface="Times New Roman"/>
              </a:rPr>
              <a:t>correlated </a:t>
            </a:r>
            <a:r>
              <a:rPr lang="en-US" sz="1400" dirty="0">
                <a:latin typeface="Times New Roman"/>
                <a:cs typeface="Times New Roman"/>
              </a:rPr>
              <a:t>with the dosage of RGD-functionalized </a:t>
            </a:r>
            <a:r>
              <a:rPr lang="en-US" sz="1400" dirty="0" smtClean="0">
                <a:latin typeface="Times New Roman"/>
                <a:cs typeface="Times New Roman"/>
              </a:rPr>
              <a:t>REP.</a:t>
            </a:r>
          </a:p>
          <a:p>
            <a:pPr marL="171450" indent="-171450">
              <a:buFont typeface="Arial" charset="0"/>
              <a:buChar char="•"/>
            </a:pPr>
            <a:endParaRPr lang="en-US" sz="1400" dirty="0">
              <a:latin typeface="Times New Roman"/>
              <a:cs typeface="Times New Roman"/>
            </a:endParaRPr>
          </a:p>
          <a:p>
            <a:r>
              <a:rPr lang="en-US" sz="1400" dirty="0" smtClean="0">
                <a:latin typeface="Times New Roman"/>
                <a:cs typeface="Times New Roman"/>
              </a:rPr>
              <a:t>Fig.3</a:t>
            </a:r>
            <a:r>
              <a:rPr lang="en-US" sz="1400" dirty="0">
                <a:latin typeface="Times New Roman"/>
                <a:cs typeface="Times New Roman"/>
              </a:rPr>
              <a:t>. Clearance of REP from the site of injury </a:t>
            </a:r>
          </a:p>
          <a:p>
            <a:pPr marL="171450" indent="-171450">
              <a:buFont typeface="Arial" charset="0"/>
              <a:buChar char="•"/>
            </a:pPr>
            <a:r>
              <a:rPr lang="en-US" sz="1400" dirty="0">
                <a:latin typeface="Times New Roman"/>
                <a:cs typeface="Times New Roman"/>
              </a:rPr>
              <a:t>The grafted REP remained locally and did not disperse into the intact wound </a:t>
            </a:r>
            <a:r>
              <a:rPr lang="en-US" sz="1400" dirty="0" smtClean="0">
                <a:latin typeface="Times New Roman"/>
                <a:cs typeface="Times New Roman"/>
              </a:rPr>
              <a:t>edges.</a:t>
            </a:r>
          </a:p>
          <a:p>
            <a:pPr marL="171450" indent="-171450">
              <a:buFont typeface="Arial" charset="0"/>
              <a:buChar char="•"/>
            </a:pPr>
            <a:r>
              <a:rPr lang="en-US" sz="1400" dirty="0">
                <a:latin typeface="Times New Roman"/>
                <a:cs typeface="Times New Roman"/>
              </a:rPr>
              <a:t>The majority of grafted REP was dissolved within 5 days and almost completely cleared by 9 days after surgery with a half-life of about 3 </a:t>
            </a:r>
            <a:r>
              <a:rPr lang="en-US" sz="1400" dirty="0" smtClean="0">
                <a:latin typeface="Times New Roman"/>
                <a:cs typeface="Times New Roman"/>
              </a:rPr>
              <a:t>days.</a:t>
            </a:r>
            <a:endParaRPr lang="en-US" sz="1400" dirty="0">
              <a:latin typeface="Times New Roman"/>
              <a:cs typeface="Times New Roman"/>
            </a:endParaRPr>
          </a:p>
          <a:p>
            <a:pPr marL="171450" indent="-171450">
              <a:buFont typeface="Arial" charset="0"/>
              <a:buChar char="•"/>
            </a:pPr>
            <a:r>
              <a:rPr lang="en-US" sz="1400" dirty="0" smtClean="0">
                <a:latin typeface="Times New Roman"/>
                <a:cs typeface="Times New Roman"/>
              </a:rPr>
              <a:t>The </a:t>
            </a:r>
            <a:r>
              <a:rPr lang="en-US" sz="1400" dirty="0">
                <a:latin typeface="Times New Roman"/>
                <a:cs typeface="Times New Roman"/>
              </a:rPr>
              <a:t>time span of clearance covered the inflammatory and proliferative phases, and partially overlaps with the initial stage of maturation phase of wound </a:t>
            </a:r>
            <a:r>
              <a:rPr lang="en-US" sz="1400" dirty="0" smtClean="0">
                <a:latin typeface="Times New Roman"/>
                <a:cs typeface="Times New Roman"/>
              </a:rPr>
              <a:t>healing.</a:t>
            </a:r>
          </a:p>
          <a:p>
            <a:pPr marL="171450" indent="-171450">
              <a:buFont typeface="Arial" charset="0"/>
              <a:buChar char="•"/>
            </a:pPr>
            <a:endParaRPr lang="en-US" sz="1400" dirty="0">
              <a:latin typeface="Times New Roman"/>
              <a:cs typeface="Times New Roman"/>
            </a:endParaRPr>
          </a:p>
          <a:p>
            <a:r>
              <a:rPr lang="en-US" sz="1400" dirty="0">
                <a:latin typeface="Times New Roman"/>
                <a:cs typeface="Times New Roman"/>
              </a:rPr>
              <a:t>Fig. 4. Quantitative comparison of inflammatory cells and immunological cytokines in the REP-treated mice with the sham control mice. </a:t>
            </a:r>
          </a:p>
          <a:p>
            <a:pPr marL="171450" indent="-171450">
              <a:buFont typeface="Arial" charset="0"/>
              <a:buChar char="•"/>
            </a:pPr>
            <a:r>
              <a:rPr lang="en-US" sz="1400" dirty="0">
                <a:latin typeface="Times New Roman"/>
                <a:cs typeface="Times New Roman"/>
              </a:rPr>
              <a:t>Excessive local inflammation did not occur after REP application</a:t>
            </a:r>
            <a:r>
              <a:rPr lang="en-US" sz="1400" dirty="0" smtClean="0">
                <a:latin typeface="Times New Roman"/>
                <a:cs typeface="Times New Roman"/>
              </a:rPr>
              <a:t>.</a:t>
            </a:r>
            <a:endParaRPr lang="en-US" sz="1400" dirty="0">
              <a:latin typeface="Times New Roman"/>
              <a:cs typeface="Times New Roman"/>
            </a:endParaRPr>
          </a:p>
        </p:txBody>
      </p:sp>
    </p:spTree>
    <p:extLst>
      <p:ext uri="{BB962C8B-B14F-4D97-AF65-F5344CB8AC3E}">
        <p14:creationId xmlns:p14="http://schemas.microsoft.com/office/powerpoint/2010/main" val="1662935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Results and conclusion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12</a:t>
            </a:r>
            <a:endParaRPr lang="en-US" dirty="0"/>
          </a:p>
        </p:txBody>
      </p:sp>
      <p:sp>
        <p:nvSpPr>
          <p:cNvPr id="6" name="Rectangle 5"/>
          <p:cNvSpPr/>
          <p:nvPr/>
        </p:nvSpPr>
        <p:spPr>
          <a:xfrm>
            <a:off x="181662" y="811275"/>
            <a:ext cx="8795149" cy="526297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US" sz="1400" dirty="0" smtClean="0">
                <a:latin typeface="Times New Roman"/>
                <a:cs typeface="Times New Roman"/>
              </a:rPr>
              <a:t>Fig.5</a:t>
            </a:r>
            <a:r>
              <a:rPr lang="en-US" sz="1400" dirty="0">
                <a:latin typeface="Times New Roman"/>
                <a:cs typeface="Times New Roman"/>
              </a:rPr>
              <a:t>. Effects of REP concentration on overall wound closure and dermal tissue regeneration </a:t>
            </a:r>
          </a:p>
          <a:p>
            <a:pPr marL="171450" indent="-171450">
              <a:buFont typeface="Arial" charset="0"/>
              <a:buChar char="•"/>
            </a:pPr>
            <a:r>
              <a:rPr lang="en-US" sz="1400" dirty="0">
                <a:latin typeface="Times New Roman"/>
                <a:cs typeface="Times New Roman"/>
              </a:rPr>
              <a:t>Wound closure occurred with faster kinetics following REP administration.</a:t>
            </a:r>
          </a:p>
          <a:p>
            <a:pPr marL="171450" indent="-171450">
              <a:buFont typeface="Arial" charset="0"/>
              <a:buChar char="•"/>
            </a:pPr>
            <a:r>
              <a:rPr lang="en-US" sz="1400" dirty="0">
                <a:latin typeface="Times New Roman"/>
                <a:cs typeface="Times New Roman"/>
              </a:rPr>
              <a:t>Histological analyses indicated a fast transition of granulation tissue into a collagen-rich dermal tissue in the presence of REP. </a:t>
            </a:r>
            <a:endParaRPr lang="en-US" sz="1400" dirty="0" smtClean="0">
              <a:latin typeface="Times New Roman"/>
              <a:cs typeface="Times New Roman"/>
            </a:endParaRPr>
          </a:p>
          <a:p>
            <a:pPr marL="171450" indent="-171450">
              <a:buFont typeface="Arial" charset="0"/>
              <a:buChar char="•"/>
            </a:pPr>
            <a:endParaRPr lang="en-US" sz="1400" dirty="0">
              <a:latin typeface="Times New Roman"/>
              <a:cs typeface="Times New Roman"/>
            </a:endParaRPr>
          </a:p>
          <a:p>
            <a:r>
              <a:rPr lang="en-US" sz="1400" dirty="0">
                <a:latin typeface="Times New Roman"/>
                <a:cs typeface="Times New Roman"/>
              </a:rPr>
              <a:t>Table 1. Nucleotide sequence of the primers used for </a:t>
            </a:r>
            <a:r>
              <a:rPr lang="en-US" sz="1400" dirty="0" err="1">
                <a:latin typeface="Times New Roman"/>
                <a:cs typeface="Times New Roman"/>
              </a:rPr>
              <a:t>qRT</a:t>
            </a:r>
            <a:r>
              <a:rPr lang="en-US" sz="1400" dirty="0">
                <a:latin typeface="Times New Roman"/>
                <a:cs typeface="Times New Roman"/>
              </a:rPr>
              <a:t>-PCR </a:t>
            </a:r>
          </a:p>
          <a:p>
            <a:r>
              <a:rPr lang="en-US" sz="1400" dirty="0">
                <a:latin typeface="Times New Roman"/>
                <a:cs typeface="Times New Roman"/>
              </a:rPr>
              <a:t>The sequences of primer sets used for </a:t>
            </a:r>
            <a:r>
              <a:rPr lang="en-US" sz="1400" dirty="0" err="1">
                <a:latin typeface="Times New Roman"/>
                <a:cs typeface="Times New Roman"/>
              </a:rPr>
              <a:t>qRT</a:t>
            </a:r>
            <a:r>
              <a:rPr lang="en-US" sz="1400" dirty="0">
                <a:latin typeface="Times New Roman"/>
                <a:cs typeface="Times New Roman"/>
              </a:rPr>
              <a:t>-PCR were designed using the primer express 3.0 software (Applied Biosystems) based on the mouse gene sequences available from </a:t>
            </a:r>
            <a:r>
              <a:rPr lang="en-US" sz="1400" dirty="0" err="1">
                <a:latin typeface="Times New Roman"/>
                <a:cs typeface="Times New Roman"/>
              </a:rPr>
              <a:t>GenBank</a:t>
            </a:r>
            <a:r>
              <a:rPr lang="en-US" sz="1400" dirty="0">
                <a:latin typeface="Times New Roman"/>
                <a:cs typeface="Times New Roman"/>
              </a:rPr>
              <a:t>. </a:t>
            </a:r>
          </a:p>
          <a:p>
            <a:endParaRPr lang="en-US" sz="1400" dirty="0">
              <a:latin typeface="Times New Roman"/>
              <a:cs typeface="Times New Roman"/>
            </a:endParaRPr>
          </a:p>
          <a:p>
            <a:r>
              <a:rPr lang="en-US" sz="1400" dirty="0">
                <a:latin typeface="Times New Roman"/>
                <a:cs typeface="Times New Roman"/>
              </a:rPr>
              <a:t>Fig.6. Comparison of overall wound healing between the control group and 100 </a:t>
            </a:r>
            <a:r>
              <a:rPr lang="en-US" sz="1400" dirty="0" err="1">
                <a:latin typeface="Times New Roman"/>
                <a:cs typeface="Times New Roman"/>
              </a:rPr>
              <a:t>μM</a:t>
            </a:r>
            <a:r>
              <a:rPr lang="en-US" sz="1400" dirty="0">
                <a:latin typeface="Times New Roman"/>
                <a:cs typeface="Times New Roman"/>
              </a:rPr>
              <a:t> REP group </a:t>
            </a:r>
          </a:p>
          <a:p>
            <a:pPr marL="171450" indent="-171450">
              <a:buFont typeface="Arial" charset="0"/>
              <a:buChar char="•"/>
            </a:pPr>
            <a:r>
              <a:rPr lang="en-US" sz="1400" dirty="0">
                <a:latin typeface="Times New Roman"/>
                <a:cs typeface="Times New Roman"/>
              </a:rPr>
              <a:t>Following REP treatment, skin tissue regeneration occurred through increased restoration of dermal and epidermal components, not merely by contracting wound edges. </a:t>
            </a:r>
            <a:endParaRPr lang="en-US" sz="1400" dirty="0" smtClean="0">
              <a:latin typeface="Times New Roman"/>
              <a:cs typeface="Times New Roman"/>
            </a:endParaRPr>
          </a:p>
          <a:p>
            <a:endParaRPr lang="en-US" sz="1400" dirty="0">
              <a:latin typeface="Times New Roman"/>
              <a:cs typeface="Times New Roman"/>
            </a:endParaRPr>
          </a:p>
          <a:p>
            <a:r>
              <a:rPr lang="en-US" sz="1400" dirty="0">
                <a:latin typeface="Times New Roman"/>
                <a:cs typeface="Times New Roman"/>
              </a:rPr>
              <a:t>Fig.7. Comparison of wound healing progression among the sham control, REP, ASC, and RA groups over a 2-week period. </a:t>
            </a:r>
          </a:p>
          <a:p>
            <a:pPr marL="171450" indent="-171450">
              <a:buFont typeface="Arial" charset="0"/>
              <a:buChar char="•"/>
            </a:pPr>
            <a:r>
              <a:rPr lang="en-US" sz="1400" dirty="0">
                <a:latin typeface="Times New Roman"/>
                <a:cs typeface="Times New Roman"/>
              </a:rPr>
              <a:t>The rate of wound closure increased from the REP group to the ASC group, and to the RA group.</a:t>
            </a:r>
          </a:p>
          <a:p>
            <a:pPr marL="171450" indent="-171450">
              <a:buFont typeface="Arial" charset="0"/>
              <a:buChar char="•"/>
            </a:pPr>
            <a:r>
              <a:rPr lang="en-US" sz="1400" dirty="0">
                <a:latin typeface="Times New Roman"/>
                <a:cs typeface="Times New Roman"/>
              </a:rPr>
              <a:t>Histological analysis of the H&amp;E-stained wound sections indicated that the resto- ration of epidermal and dermal tissues occurred faster in the ASC group than in the other groups at days 1 and 14 </a:t>
            </a:r>
          </a:p>
          <a:p>
            <a:pPr marL="171450" indent="-171450">
              <a:buFont typeface="Arial" charset="0"/>
              <a:buChar char="•"/>
            </a:pPr>
            <a:r>
              <a:rPr lang="en-US" sz="1400" dirty="0">
                <a:latin typeface="Times New Roman"/>
                <a:cs typeface="Times New Roman"/>
              </a:rPr>
              <a:t>Although statistical significance was not achieved, it appeared there was a trend toward a better </a:t>
            </a:r>
            <a:r>
              <a:rPr lang="en-US" sz="1400" dirty="0" err="1">
                <a:latin typeface="Times New Roman"/>
                <a:cs typeface="Times New Roman"/>
              </a:rPr>
              <a:t>reepithelialization</a:t>
            </a:r>
            <a:r>
              <a:rPr lang="en-US" sz="1400" dirty="0">
                <a:latin typeface="Times New Roman"/>
                <a:cs typeface="Times New Roman"/>
              </a:rPr>
              <a:t> in the mice treated with RA than the REP and ASC groups.</a:t>
            </a:r>
          </a:p>
          <a:p>
            <a:pPr marL="171450" indent="-171450">
              <a:buFont typeface="Arial" charset="0"/>
              <a:buChar char="•"/>
            </a:pPr>
            <a:r>
              <a:rPr lang="en-US" sz="1400" dirty="0">
                <a:latin typeface="Times New Roman"/>
                <a:cs typeface="Times New Roman"/>
              </a:rPr>
              <a:t>Western blot analysis showed that α-SMA content was highest in the RA group, meaning that this group had the highest </a:t>
            </a:r>
            <a:r>
              <a:rPr lang="en-US" sz="1400" dirty="0" err="1">
                <a:latin typeface="Times New Roman"/>
                <a:cs typeface="Times New Roman"/>
              </a:rPr>
              <a:t>myofibroblast</a:t>
            </a:r>
            <a:r>
              <a:rPr lang="en-US" sz="1400" dirty="0">
                <a:latin typeface="Times New Roman"/>
                <a:cs typeface="Times New Roman"/>
              </a:rPr>
              <a:t> population. </a:t>
            </a:r>
            <a:endParaRPr lang="en-US" sz="1400" dirty="0" smtClean="0">
              <a:latin typeface="Times New Roman"/>
              <a:cs typeface="Times New Roman"/>
            </a:endParaRPr>
          </a:p>
          <a:p>
            <a:pPr marL="171450" indent="-171450">
              <a:buFont typeface="Arial" charset="0"/>
              <a:buChar char="•"/>
            </a:pPr>
            <a:r>
              <a:rPr lang="en-US" sz="1400" dirty="0">
                <a:latin typeface="Times New Roman"/>
                <a:cs typeface="Times New Roman"/>
              </a:rPr>
              <a:t>α-SMA content in RA- treated wounds on days 3, 5, and 7 was 1.4-, 1.4-, and 1.2-fold greater, respectively, relative to α-SMA content in wounds treated with only ACS</a:t>
            </a:r>
            <a:r>
              <a:rPr lang="en-US" sz="1400" dirty="0" smtClean="0">
                <a:latin typeface="Times New Roman"/>
                <a:cs typeface="Times New Roman"/>
              </a:rPr>
              <a:t>.</a:t>
            </a:r>
            <a:endParaRPr lang="en-US" sz="1400" dirty="0">
              <a:latin typeface="Times New Roman"/>
              <a:cs typeface="Times New Roman"/>
            </a:endParaRPr>
          </a:p>
        </p:txBody>
      </p:sp>
    </p:spTree>
    <p:extLst>
      <p:ext uri="{BB962C8B-B14F-4D97-AF65-F5344CB8AC3E}">
        <p14:creationId xmlns:p14="http://schemas.microsoft.com/office/powerpoint/2010/main" val="1199680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latin typeface="Arial"/>
                <a:cs typeface="Arial"/>
              </a:rPr>
              <a:t>Results and conclusion</a:t>
            </a: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13</a:t>
            </a:r>
            <a:endParaRPr lang="en-US" dirty="0"/>
          </a:p>
        </p:txBody>
      </p:sp>
      <p:sp>
        <p:nvSpPr>
          <p:cNvPr id="6" name="Rectangle 5"/>
          <p:cNvSpPr/>
          <p:nvPr/>
        </p:nvSpPr>
        <p:spPr>
          <a:xfrm>
            <a:off x="150131" y="934851"/>
            <a:ext cx="8795149" cy="33239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smtClean="0">
                <a:latin typeface="Times New Roman"/>
                <a:cs typeface="Times New Roman"/>
              </a:rPr>
              <a:t>Fig.8</a:t>
            </a:r>
            <a:r>
              <a:rPr lang="en-US" sz="1400" dirty="0">
                <a:latin typeface="Times New Roman"/>
                <a:cs typeface="Times New Roman"/>
              </a:rPr>
              <a:t>. Effects of REP, ASC, and RA on the production of </a:t>
            </a:r>
            <a:r>
              <a:rPr lang="en-US" sz="1400" dirty="0" err="1">
                <a:latin typeface="Times New Roman"/>
                <a:cs typeface="Times New Roman"/>
              </a:rPr>
              <a:t>angiogenic</a:t>
            </a:r>
            <a:r>
              <a:rPr lang="en-US" sz="1400" dirty="0">
                <a:latin typeface="Times New Roman"/>
                <a:cs typeface="Times New Roman"/>
              </a:rPr>
              <a:t> factors and on new blood vessel </a:t>
            </a:r>
            <a:r>
              <a:rPr lang="en-US" sz="1400" dirty="0" smtClean="0">
                <a:latin typeface="Times New Roman"/>
                <a:cs typeface="Times New Roman"/>
              </a:rPr>
              <a:t>formation</a:t>
            </a:r>
            <a:endParaRPr lang="en-US" sz="1400" dirty="0">
              <a:latin typeface="Times New Roman"/>
              <a:cs typeface="Times New Roman"/>
            </a:endParaRPr>
          </a:p>
          <a:p>
            <a:pPr marL="171450" indent="-171450">
              <a:buFont typeface="Arial" charset="0"/>
              <a:buChar char="•"/>
            </a:pPr>
            <a:r>
              <a:rPr lang="en-US" sz="1400" dirty="0">
                <a:latin typeface="Times New Roman"/>
                <a:cs typeface="Times New Roman"/>
              </a:rPr>
              <a:t>Implanted REP induced higher expression of VEGF, CD31, and VWF, and also promoted new blood vessel </a:t>
            </a:r>
            <a:r>
              <a:rPr lang="en-US" sz="1400" dirty="0" smtClean="0">
                <a:latin typeface="Times New Roman"/>
                <a:cs typeface="Times New Roman"/>
              </a:rPr>
              <a:t>formation.</a:t>
            </a:r>
          </a:p>
          <a:p>
            <a:pPr marL="171450" indent="-171450">
              <a:buFont typeface="Arial" charset="0"/>
              <a:buChar char="•"/>
            </a:pPr>
            <a:r>
              <a:rPr lang="en-US" sz="1400" dirty="0" smtClean="0">
                <a:latin typeface="Times New Roman"/>
                <a:cs typeface="Times New Roman"/>
              </a:rPr>
              <a:t>The </a:t>
            </a:r>
            <a:r>
              <a:rPr lang="en-US" sz="1400" dirty="0">
                <a:latin typeface="Times New Roman"/>
                <a:cs typeface="Times New Roman"/>
              </a:rPr>
              <a:t>combination of REP and ASC resulted in a more prominent </a:t>
            </a:r>
            <a:r>
              <a:rPr lang="en-US" sz="1400" dirty="0" err="1">
                <a:latin typeface="Times New Roman"/>
                <a:cs typeface="Times New Roman"/>
              </a:rPr>
              <a:t>microvas</a:t>
            </a:r>
            <a:r>
              <a:rPr lang="en-US" sz="1400" dirty="0">
                <a:latin typeface="Times New Roman"/>
                <a:cs typeface="Times New Roman"/>
              </a:rPr>
              <a:t>- </a:t>
            </a:r>
            <a:r>
              <a:rPr lang="en-US" sz="1400" dirty="0" err="1">
                <a:latin typeface="Times New Roman"/>
                <a:cs typeface="Times New Roman"/>
              </a:rPr>
              <a:t>culature</a:t>
            </a:r>
            <a:r>
              <a:rPr lang="en-US" sz="1400" dirty="0">
                <a:latin typeface="Times New Roman"/>
                <a:cs typeface="Times New Roman"/>
              </a:rPr>
              <a:t> as compared to treatment with ASC alone </a:t>
            </a:r>
          </a:p>
          <a:p>
            <a:pPr marL="171450" indent="-171450">
              <a:buFont typeface="Arial" charset="0"/>
              <a:buChar char="•"/>
            </a:pPr>
            <a:r>
              <a:rPr lang="en-US" sz="1400" dirty="0">
                <a:latin typeface="Times New Roman"/>
                <a:cs typeface="Times New Roman"/>
              </a:rPr>
              <a:t>in a tissue </a:t>
            </a:r>
            <a:r>
              <a:rPr lang="en-US" sz="1400" dirty="0" smtClean="0">
                <a:latin typeface="Times New Roman"/>
                <a:cs typeface="Times New Roman"/>
              </a:rPr>
              <a:t>section </a:t>
            </a:r>
            <a:r>
              <a:rPr lang="en-US" sz="1400" dirty="0">
                <a:latin typeface="Times New Roman"/>
                <a:cs typeface="Times New Roman"/>
              </a:rPr>
              <a:t>of RA, a single cell in a cross section of newly formed vascular tube exhibited a clear overlap of CD31 and EGFP </a:t>
            </a:r>
            <a:r>
              <a:rPr lang="en-US" sz="1400" dirty="0" smtClean="0">
                <a:latin typeface="Times New Roman"/>
                <a:cs typeface="Times New Roman"/>
              </a:rPr>
              <a:t>probes, </a:t>
            </a:r>
            <a:r>
              <a:rPr lang="en-US" sz="1400" dirty="0">
                <a:latin typeface="Times New Roman"/>
                <a:cs typeface="Times New Roman"/>
              </a:rPr>
              <a:t>suggesting a possibility of in situ differentiation of ASC into a vascular endothelial cell type and direct engraftment into the vasculature. </a:t>
            </a:r>
          </a:p>
          <a:p>
            <a:pPr marL="171450" indent="-171450">
              <a:buFont typeface="Arial" charset="0"/>
              <a:buChar char="•"/>
            </a:pPr>
            <a:endParaRPr lang="en-US" sz="1400" dirty="0">
              <a:latin typeface="Times New Roman"/>
              <a:cs typeface="Times New Roman"/>
            </a:endParaRPr>
          </a:p>
          <a:p>
            <a:r>
              <a:rPr lang="en-US" sz="1400" dirty="0" smtClean="0">
                <a:latin typeface="Times New Roman"/>
                <a:cs typeface="Times New Roman"/>
              </a:rPr>
              <a:t>Fig.9</a:t>
            </a:r>
            <a:r>
              <a:rPr lang="en-US" sz="1400" dirty="0">
                <a:latin typeface="Times New Roman"/>
                <a:cs typeface="Times New Roman"/>
              </a:rPr>
              <a:t>. Effect of REP on the survival of transplanted ASC </a:t>
            </a:r>
            <a:endParaRPr lang="en-US" sz="1400" dirty="0" smtClean="0">
              <a:latin typeface="Times New Roman"/>
              <a:cs typeface="Times New Roman"/>
            </a:endParaRPr>
          </a:p>
          <a:p>
            <a:pPr marL="171450" indent="-171450">
              <a:buFont typeface="Arial" charset="0"/>
              <a:buChar char="•"/>
            </a:pPr>
            <a:r>
              <a:rPr lang="en-US" sz="1400" dirty="0" smtClean="0">
                <a:latin typeface="Times New Roman"/>
                <a:cs typeface="Times New Roman"/>
              </a:rPr>
              <a:t>&gt;90</a:t>
            </a:r>
            <a:r>
              <a:rPr lang="en-US" sz="1400" dirty="0">
                <a:latin typeface="Times New Roman"/>
                <a:cs typeface="Times New Roman"/>
              </a:rPr>
              <a:t>% of the implanted ASC were dead within 5 days, with a massive cell death occurring within 5 </a:t>
            </a:r>
            <a:r>
              <a:rPr lang="en-US" sz="1400" dirty="0" smtClean="0">
                <a:latin typeface="Times New Roman"/>
                <a:cs typeface="Times New Roman"/>
              </a:rPr>
              <a:t>days.</a:t>
            </a:r>
          </a:p>
          <a:p>
            <a:pPr marL="171450" indent="-171450">
              <a:buFont typeface="Arial" charset="0"/>
              <a:buChar char="•"/>
            </a:pPr>
            <a:r>
              <a:rPr lang="en-US" sz="1400" dirty="0" smtClean="0">
                <a:latin typeface="Times New Roman"/>
                <a:cs typeface="Times New Roman"/>
              </a:rPr>
              <a:t>The </a:t>
            </a:r>
            <a:r>
              <a:rPr lang="en-US" sz="1400" dirty="0">
                <a:latin typeface="Times New Roman"/>
                <a:cs typeface="Times New Roman"/>
              </a:rPr>
              <a:t>combined therapy of REP and ASC resulted in a 35% improve- </a:t>
            </a:r>
            <a:r>
              <a:rPr lang="en-US" sz="1400" dirty="0" err="1">
                <a:latin typeface="Times New Roman"/>
                <a:cs typeface="Times New Roman"/>
              </a:rPr>
              <a:t>ment</a:t>
            </a:r>
            <a:r>
              <a:rPr lang="en-US" sz="1400" dirty="0">
                <a:latin typeface="Times New Roman"/>
                <a:cs typeface="Times New Roman"/>
              </a:rPr>
              <a:t> in cell viability at 1 week after </a:t>
            </a:r>
            <a:r>
              <a:rPr lang="en-US" sz="1400" dirty="0" smtClean="0">
                <a:latin typeface="Times New Roman"/>
                <a:cs typeface="Times New Roman"/>
              </a:rPr>
              <a:t>surgery.</a:t>
            </a:r>
          </a:p>
          <a:p>
            <a:pPr marL="171450" indent="-171450">
              <a:buFont typeface="Arial" charset="0"/>
              <a:buChar char="•"/>
            </a:pPr>
            <a:endParaRPr lang="en-US" sz="1400" dirty="0">
              <a:latin typeface="Times New Roman"/>
              <a:cs typeface="Times New Roman"/>
            </a:endParaRPr>
          </a:p>
          <a:p>
            <a:r>
              <a:rPr lang="en-US" sz="1400" dirty="0" smtClean="0">
                <a:latin typeface="Times New Roman"/>
                <a:cs typeface="Times New Roman"/>
              </a:rPr>
              <a:t>Fig.10</a:t>
            </a:r>
            <a:r>
              <a:rPr lang="en-US" sz="1400" dirty="0">
                <a:latin typeface="Times New Roman"/>
                <a:cs typeface="Times New Roman"/>
              </a:rPr>
              <a:t>. Comparison of </a:t>
            </a:r>
            <a:r>
              <a:rPr lang="en-US" sz="1400" dirty="0" err="1">
                <a:latin typeface="Times New Roman"/>
                <a:cs typeface="Times New Roman"/>
              </a:rPr>
              <a:t>Erk</a:t>
            </a:r>
            <a:r>
              <a:rPr lang="en-US" sz="1400" dirty="0">
                <a:latin typeface="Times New Roman"/>
                <a:cs typeface="Times New Roman"/>
              </a:rPr>
              <a:t> and </a:t>
            </a:r>
            <a:r>
              <a:rPr lang="en-US" sz="1400" dirty="0" err="1">
                <a:latin typeface="Times New Roman"/>
                <a:cs typeface="Times New Roman"/>
              </a:rPr>
              <a:t>Akt</a:t>
            </a:r>
            <a:r>
              <a:rPr lang="en-US" sz="1400" dirty="0">
                <a:latin typeface="Times New Roman"/>
                <a:cs typeface="Times New Roman"/>
              </a:rPr>
              <a:t> phosphorylation during wound repair among the sham control, REP, ASC, and RA groups. </a:t>
            </a:r>
          </a:p>
          <a:p>
            <a:pPr marL="171450" indent="-171450">
              <a:buFont typeface="Arial" charset="0"/>
              <a:buChar char="•"/>
            </a:pPr>
            <a:r>
              <a:rPr lang="en-US" sz="1400" dirty="0" smtClean="0">
                <a:latin typeface="Times New Roman"/>
                <a:cs typeface="Times New Roman"/>
              </a:rPr>
              <a:t>The </a:t>
            </a:r>
            <a:r>
              <a:rPr lang="en-US" sz="1400" dirty="0">
                <a:latin typeface="Times New Roman"/>
                <a:cs typeface="Times New Roman"/>
              </a:rPr>
              <a:t>interaction of ASC with </a:t>
            </a:r>
            <a:r>
              <a:rPr lang="en-US" sz="1400" dirty="0" smtClean="0">
                <a:latin typeface="Times New Roman"/>
                <a:cs typeface="Times New Roman"/>
              </a:rPr>
              <a:t>REP significantly </a:t>
            </a:r>
            <a:r>
              <a:rPr lang="en-US" sz="1400" dirty="0">
                <a:latin typeface="Times New Roman"/>
                <a:cs typeface="Times New Roman"/>
              </a:rPr>
              <a:t>increased </a:t>
            </a:r>
            <a:r>
              <a:rPr lang="en-US" sz="1400" dirty="0" err="1">
                <a:latin typeface="Times New Roman"/>
                <a:cs typeface="Times New Roman"/>
              </a:rPr>
              <a:t>Erk</a:t>
            </a:r>
            <a:r>
              <a:rPr lang="en-US" sz="1400" dirty="0">
                <a:latin typeface="Times New Roman"/>
                <a:cs typeface="Times New Roman"/>
              </a:rPr>
              <a:t> and </a:t>
            </a:r>
            <a:r>
              <a:rPr lang="en-US" sz="1400" dirty="0" err="1">
                <a:latin typeface="Times New Roman"/>
                <a:cs typeface="Times New Roman"/>
              </a:rPr>
              <a:t>Akt</a:t>
            </a:r>
            <a:r>
              <a:rPr lang="en-US" sz="1400" dirty="0">
                <a:latin typeface="Times New Roman"/>
                <a:cs typeface="Times New Roman"/>
              </a:rPr>
              <a:t> signal transduction </a:t>
            </a:r>
            <a:r>
              <a:rPr lang="en-US" sz="1400" dirty="0" smtClean="0">
                <a:latin typeface="Times New Roman"/>
                <a:cs typeface="Times New Roman"/>
              </a:rPr>
              <a:t>during </a:t>
            </a:r>
            <a:r>
              <a:rPr lang="en-US" sz="1400" dirty="0">
                <a:latin typeface="Times New Roman"/>
                <a:cs typeface="Times New Roman"/>
              </a:rPr>
              <a:t>wound </a:t>
            </a:r>
            <a:r>
              <a:rPr lang="en-US" sz="1400" dirty="0" smtClean="0">
                <a:latin typeface="Times New Roman"/>
                <a:cs typeface="Times New Roman"/>
              </a:rPr>
              <a:t>healing.</a:t>
            </a:r>
            <a:endParaRPr lang="en-US" sz="1400" dirty="0">
              <a:latin typeface="Times New Roman"/>
              <a:cs typeface="Times New Roman"/>
            </a:endParaRPr>
          </a:p>
        </p:txBody>
      </p:sp>
      <p:sp>
        <p:nvSpPr>
          <p:cNvPr id="7" name="Rectangle 6"/>
          <p:cNvSpPr/>
          <p:nvPr/>
        </p:nvSpPr>
        <p:spPr>
          <a:xfrm>
            <a:off x="150129" y="4258838"/>
            <a:ext cx="8795149"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b="1" dirty="0" smtClean="0">
                <a:latin typeface="Times New Roman"/>
                <a:cs typeface="Times New Roman"/>
              </a:rPr>
              <a:t>CONCLUSION</a:t>
            </a:r>
            <a:endParaRPr lang="en-US" sz="1400" b="1" dirty="0">
              <a:latin typeface="Times New Roman"/>
              <a:cs typeface="Times New Roman"/>
            </a:endParaRPr>
          </a:p>
          <a:p>
            <a:endParaRPr lang="en-US" sz="1400" b="1" dirty="0" smtClean="0">
              <a:latin typeface="Times New Roman"/>
              <a:cs typeface="Times New Roman"/>
            </a:endParaRPr>
          </a:p>
          <a:p>
            <a:pPr algn="just"/>
            <a:r>
              <a:rPr lang="en-US" sz="1400" dirty="0">
                <a:latin typeface="Times New Roman"/>
                <a:cs typeface="Times New Roman"/>
              </a:rPr>
              <a:t>In conclusion, of the most significant among </a:t>
            </a:r>
            <a:r>
              <a:rPr lang="en-US" sz="1400" dirty="0" smtClean="0">
                <a:latin typeface="Times New Roman"/>
                <a:cs typeface="Times New Roman"/>
              </a:rPr>
              <a:t>these </a:t>
            </a:r>
            <a:r>
              <a:rPr lang="en-US" sz="1400" dirty="0">
                <a:latin typeface="Times New Roman"/>
                <a:cs typeface="Times New Roman"/>
              </a:rPr>
              <a:t>findings is the </a:t>
            </a:r>
            <a:r>
              <a:rPr lang="en-US" sz="1400" dirty="0" smtClean="0">
                <a:latin typeface="Times New Roman"/>
                <a:cs typeface="Times New Roman"/>
              </a:rPr>
              <a:t>successful </a:t>
            </a:r>
            <a:r>
              <a:rPr lang="en-US" sz="1400" dirty="0">
                <a:latin typeface="Times New Roman"/>
                <a:cs typeface="Times New Roman"/>
              </a:rPr>
              <a:t>implementation of </a:t>
            </a:r>
            <a:r>
              <a:rPr lang="en-US" sz="1400" dirty="0" err="1">
                <a:latin typeface="Times New Roman"/>
                <a:cs typeface="Times New Roman"/>
              </a:rPr>
              <a:t>thermoreversible</a:t>
            </a:r>
            <a:r>
              <a:rPr lang="en-US" sz="1400" dirty="0">
                <a:latin typeface="Times New Roman"/>
                <a:cs typeface="Times New Roman"/>
              </a:rPr>
              <a:t>, integrin-binding REP as not only an alternative matrix for replacing of damaged or lost natural ECM, but also as an effective carrier for embedding ASC and enhancing the subsequent in vivo viability of transplanted ASC. A combined therapy of REP and ASC enhances wound healing and regeneration with a clinically noticeable effect. Because the mechanisms for the influence of REP on the combined therapy are through the mobilization of endogenous cells, stimulation of local angiogenesis, and enhancement of engrafted stem cell viability, this mechanistic insight on </a:t>
            </a:r>
            <a:r>
              <a:rPr lang="en-US" sz="1400" b="1" dirty="0">
                <a:latin typeface="Times New Roman"/>
                <a:cs typeface="Times New Roman"/>
              </a:rPr>
              <a:t>the REP-mediated delivery system might identify new therapeutic targets that can promote normal tissue regeneration in impaired healing conditions such as chronic neurodegenerative diseases and diabetic ulcers.</a:t>
            </a:r>
          </a:p>
        </p:txBody>
      </p:sp>
    </p:spTree>
    <p:extLst>
      <p:ext uri="{BB962C8B-B14F-4D97-AF65-F5344CB8AC3E}">
        <p14:creationId xmlns:p14="http://schemas.microsoft.com/office/powerpoint/2010/main" val="212280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Summary</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latin typeface="Arial"/>
                <a:cs typeface="Arial"/>
              </a:rPr>
              <a:t>14</a:t>
            </a:r>
            <a:endParaRPr lang="en-US" sz="1600" dirty="0">
              <a:latin typeface="Arial"/>
              <a:cs typeface="Aria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553" y="967507"/>
            <a:ext cx="6319204" cy="3361279"/>
          </a:xfrm>
          <a:prstGeom prst="rect">
            <a:avLst/>
          </a:prstGeom>
        </p:spPr>
      </p:pic>
      <p:sp>
        <p:nvSpPr>
          <p:cNvPr id="15" name="Rectangle 14"/>
          <p:cNvSpPr/>
          <p:nvPr/>
        </p:nvSpPr>
        <p:spPr>
          <a:xfrm>
            <a:off x="150130" y="4435618"/>
            <a:ext cx="8795149" cy="2308324"/>
          </a:xfrm>
          <a:prstGeom prst="rect">
            <a:avLst/>
          </a:prstGeom>
        </p:spPr>
        <p:txBody>
          <a:bodyPr wrap="square">
            <a:spAutoFit/>
          </a:bodyPr>
          <a:lstStyle/>
          <a:p>
            <a:pPr algn="just"/>
            <a:r>
              <a:rPr lang="en-US" sz="1200" dirty="0">
                <a:solidFill>
                  <a:srgbClr val="2E2E2E"/>
                </a:solidFill>
                <a:latin typeface="Times New Roman" charset="0"/>
                <a:ea typeface="Times New Roman" charset="0"/>
                <a:cs typeface="Times New Roman" charset="0"/>
              </a:rPr>
              <a:t>One crucial issue in stem cell therapy used for tissue repair is often the lack of selective carriers to deliver stem cells to the site of injury where the native extracellular matrix is pathologically damaged or lost. Therefore, it is necessary to develop a biomaterial that is permissive to stem cells and is suitable to replace injured or missing matrix. The major aim of this study is to investigate the potential of an </a:t>
            </a:r>
            <a:r>
              <a:rPr lang="en-US" sz="1200" b="1" dirty="0">
                <a:solidFill>
                  <a:srgbClr val="2E2E2E"/>
                </a:solidFill>
                <a:latin typeface="Times New Roman" charset="0"/>
                <a:ea typeface="Times New Roman" charset="0"/>
                <a:cs typeface="Times New Roman" charset="0"/>
              </a:rPr>
              <a:t>R</a:t>
            </a:r>
            <a:r>
              <a:rPr lang="en-US" sz="1200" dirty="0">
                <a:solidFill>
                  <a:srgbClr val="2E2E2E"/>
                </a:solidFill>
                <a:latin typeface="Times New Roman" charset="0"/>
                <a:ea typeface="Times New Roman" charset="0"/>
                <a:cs typeface="Times New Roman" charset="0"/>
              </a:rPr>
              <a:t>GD-containing </a:t>
            </a:r>
            <a:r>
              <a:rPr lang="en-US" sz="1200" b="1" dirty="0">
                <a:solidFill>
                  <a:srgbClr val="2E2E2E"/>
                </a:solidFill>
                <a:latin typeface="Times New Roman" charset="0"/>
                <a:ea typeface="Times New Roman" charset="0"/>
                <a:cs typeface="Times New Roman" charset="0"/>
              </a:rPr>
              <a:t>e</a:t>
            </a:r>
            <a:r>
              <a:rPr lang="en-US" sz="1200" dirty="0">
                <a:solidFill>
                  <a:srgbClr val="2E2E2E"/>
                </a:solidFill>
                <a:latin typeface="Times New Roman" charset="0"/>
                <a:ea typeface="Times New Roman" charset="0"/>
                <a:cs typeface="Times New Roman" charset="0"/>
              </a:rPr>
              <a:t>lastin-like </a:t>
            </a:r>
            <a:r>
              <a:rPr lang="en-US" sz="1200" b="1" dirty="0">
                <a:solidFill>
                  <a:srgbClr val="2E2E2E"/>
                </a:solidFill>
                <a:latin typeface="Times New Roman" charset="0"/>
                <a:ea typeface="Times New Roman" charset="0"/>
                <a:cs typeface="Times New Roman" charset="0"/>
              </a:rPr>
              <a:t>p</a:t>
            </a:r>
            <a:r>
              <a:rPr lang="en-US" sz="1200" dirty="0">
                <a:solidFill>
                  <a:srgbClr val="2E2E2E"/>
                </a:solidFill>
                <a:latin typeface="Times New Roman" charset="0"/>
                <a:ea typeface="Times New Roman" charset="0"/>
                <a:cs typeface="Times New Roman" charset="0"/>
              </a:rPr>
              <a:t>olypeptide (REP) with the structure TGPG[VGRGD(VGVPG)</a:t>
            </a:r>
            <a:r>
              <a:rPr lang="en-US" sz="1200" baseline="-25000" dirty="0">
                <a:solidFill>
                  <a:srgbClr val="2E2E2E"/>
                </a:solidFill>
                <a:latin typeface="Times New Roman" charset="0"/>
                <a:ea typeface="Times New Roman" charset="0"/>
                <a:cs typeface="Times New Roman" charset="0"/>
              </a:rPr>
              <a:t>6</a:t>
            </a:r>
            <a:r>
              <a:rPr lang="en-US" sz="1200" dirty="0">
                <a:solidFill>
                  <a:srgbClr val="2E2E2E"/>
                </a:solidFill>
                <a:latin typeface="Times New Roman" charset="0"/>
                <a:ea typeface="Times New Roman" charset="0"/>
                <a:cs typeface="Times New Roman" charset="0"/>
              </a:rPr>
              <a:t>]</a:t>
            </a:r>
            <a:r>
              <a:rPr lang="en-US" sz="1200" baseline="-25000" dirty="0">
                <a:solidFill>
                  <a:srgbClr val="2E2E2E"/>
                </a:solidFill>
                <a:latin typeface="Times New Roman" charset="0"/>
                <a:ea typeface="Times New Roman" charset="0"/>
                <a:cs typeface="Times New Roman" charset="0"/>
              </a:rPr>
              <a:t>20</a:t>
            </a:r>
            <a:r>
              <a:rPr lang="en-US" sz="1200" dirty="0">
                <a:solidFill>
                  <a:srgbClr val="2E2E2E"/>
                </a:solidFill>
                <a:latin typeface="Times New Roman" charset="0"/>
                <a:ea typeface="Times New Roman" charset="0"/>
                <a:cs typeface="Times New Roman" charset="0"/>
              </a:rPr>
              <a:t>WPC to engraft adipose stem cells (ASC) to full-thickness excisional wounds in mice. We implanted REP into the wound defects </a:t>
            </a:r>
            <a:r>
              <a:rPr lang="en-US" sz="1200" i="1" dirty="0">
                <a:solidFill>
                  <a:srgbClr val="2E2E2E"/>
                </a:solidFill>
                <a:latin typeface="Times New Roman" charset="0"/>
                <a:ea typeface="Times New Roman" charset="0"/>
                <a:cs typeface="Times New Roman" charset="0"/>
              </a:rPr>
              <a:t>via</a:t>
            </a:r>
            <a:r>
              <a:rPr lang="en-US" sz="1200" dirty="0">
                <a:solidFill>
                  <a:srgbClr val="2E2E2E"/>
                </a:solidFill>
                <a:latin typeface="Times New Roman" charset="0"/>
                <a:ea typeface="Times New Roman" charset="0"/>
                <a:cs typeface="Times New Roman" charset="0"/>
              </a:rPr>
              <a:t> body temperature-induced </a:t>
            </a:r>
            <a:r>
              <a:rPr lang="en-US" sz="1200" i="1" dirty="0">
                <a:solidFill>
                  <a:srgbClr val="2E2E2E"/>
                </a:solidFill>
                <a:latin typeface="Times New Roman" charset="0"/>
                <a:ea typeface="Times New Roman" charset="0"/>
                <a:cs typeface="Times New Roman" charset="0"/>
              </a:rPr>
              <a:t>in situ</a:t>
            </a:r>
            <a:r>
              <a:rPr lang="en-US" sz="1200" dirty="0">
                <a:solidFill>
                  <a:srgbClr val="2E2E2E"/>
                </a:solidFill>
                <a:latin typeface="Times New Roman" charset="0"/>
                <a:ea typeface="Times New Roman" charset="0"/>
                <a:cs typeface="Times New Roman" charset="0"/>
              </a:rPr>
              <a:t> aggregation. Engrafted REP exhibited a half-life of 2.6 days in the wounds and did not elicit any pathological immune responses. REP itself significantly accelerated wound closure and </a:t>
            </a:r>
            <a:r>
              <a:rPr lang="en-US" sz="1200" dirty="0" err="1">
                <a:solidFill>
                  <a:srgbClr val="2E2E2E"/>
                </a:solidFill>
                <a:latin typeface="Times New Roman" charset="0"/>
                <a:ea typeface="Times New Roman" charset="0"/>
                <a:cs typeface="Times New Roman" charset="0"/>
              </a:rPr>
              <a:t>reepithelialization</a:t>
            </a:r>
            <a:r>
              <a:rPr lang="en-US" sz="1200" dirty="0">
                <a:solidFill>
                  <a:srgbClr val="2E2E2E"/>
                </a:solidFill>
                <a:latin typeface="Times New Roman" charset="0"/>
                <a:ea typeface="Times New Roman" charset="0"/>
                <a:cs typeface="Times New Roman" charset="0"/>
              </a:rPr>
              <a:t> and upregulated the expression of dermal tissue components. A combined administration of REP and ASC formed a hydrogel-like ASC/REP composite, which provided better neovascularization than the use of ASCs alone and increased the viability of transplanted ASC, improving overall wound healing. </a:t>
            </a:r>
            <a:r>
              <a:rPr lang="en-US" sz="1200" i="1" dirty="0">
                <a:solidFill>
                  <a:srgbClr val="2E2E2E"/>
                </a:solidFill>
                <a:latin typeface="Times New Roman" charset="0"/>
                <a:ea typeface="Times New Roman" charset="0"/>
                <a:cs typeface="Times New Roman" charset="0"/>
              </a:rPr>
              <a:t>In vitro</a:t>
            </a:r>
            <a:r>
              <a:rPr lang="en-US" sz="1200" dirty="0">
                <a:solidFill>
                  <a:srgbClr val="2E2E2E"/>
                </a:solidFill>
                <a:latin typeface="Times New Roman" charset="0"/>
                <a:ea typeface="Times New Roman" charset="0"/>
                <a:cs typeface="Times New Roman" charset="0"/>
              </a:rPr>
              <a:t> and </a:t>
            </a:r>
            <a:r>
              <a:rPr lang="en-US" sz="1200" i="1" dirty="0">
                <a:solidFill>
                  <a:srgbClr val="2E2E2E"/>
                </a:solidFill>
                <a:latin typeface="Times New Roman" charset="0"/>
                <a:ea typeface="Times New Roman" charset="0"/>
                <a:cs typeface="Times New Roman" charset="0"/>
              </a:rPr>
              <a:t>in vivo</a:t>
            </a:r>
            <a:r>
              <a:rPr lang="en-US" sz="1200" dirty="0">
                <a:solidFill>
                  <a:srgbClr val="2E2E2E"/>
                </a:solidFill>
                <a:latin typeface="Times New Roman" charset="0"/>
                <a:ea typeface="Times New Roman" charset="0"/>
                <a:cs typeface="Times New Roman" charset="0"/>
              </a:rPr>
              <a:t> mechanistic investigations suggested that REP enhances ASC survival at least in part </a:t>
            </a:r>
            <a:r>
              <a:rPr lang="en-US" sz="1200" i="1" dirty="0">
                <a:solidFill>
                  <a:srgbClr val="2E2E2E"/>
                </a:solidFill>
                <a:latin typeface="Times New Roman" charset="0"/>
                <a:ea typeface="Times New Roman" charset="0"/>
                <a:cs typeface="Times New Roman" charset="0"/>
              </a:rPr>
              <a:t>via</a:t>
            </a:r>
            <a:r>
              <a:rPr lang="en-US" sz="1200" dirty="0">
                <a:solidFill>
                  <a:srgbClr val="2E2E2E"/>
                </a:solidFill>
                <a:latin typeface="Times New Roman" charset="0"/>
                <a:ea typeface="Times New Roman" charset="0"/>
                <a:cs typeface="Times New Roman" charset="0"/>
              </a:rPr>
              <a:t> the </a:t>
            </a:r>
            <a:r>
              <a:rPr lang="en-US" sz="1200" dirty="0" err="1">
                <a:solidFill>
                  <a:srgbClr val="2E2E2E"/>
                </a:solidFill>
                <a:latin typeface="Times New Roman" charset="0"/>
                <a:ea typeface="Times New Roman" charset="0"/>
                <a:cs typeface="Times New Roman" charset="0"/>
              </a:rPr>
              <a:t>Fak</a:t>
            </a:r>
            <a:r>
              <a:rPr lang="en-US" sz="1200" dirty="0">
                <a:solidFill>
                  <a:srgbClr val="2E2E2E"/>
                </a:solidFill>
                <a:latin typeface="Times New Roman" charset="0"/>
                <a:ea typeface="Times New Roman" charset="0"/>
                <a:cs typeface="Times New Roman" charset="0"/>
              </a:rPr>
              <a:t>/</a:t>
            </a:r>
            <a:r>
              <a:rPr lang="en-US" sz="1200" dirty="0" err="1">
                <a:solidFill>
                  <a:srgbClr val="2E2E2E"/>
                </a:solidFill>
                <a:latin typeface="Times New Roman" charset="0"/>
                <a:ea typeface="Times New Roman" charset="0"/>
                <a:cs typeface="Times New Roman" charset="0"/>
              </a:rPr>
              <a:t>Src</a:t>
            </a:r>
            <a:r>
              <a:rPr lang="en-US" sz="1200" dirty="0">
                <a:solidFill>
                  <a:srgbClr val="2E2E2E"/>
                </a:solidFill>
                <a:latin typeface="Times New Roman" charset="0"/>
                <a:ea typeface="Times New Roman" charset="0"/>
                <a:cs typeface="Times New Roman" charset="0"/>
              </a:rPr>
              <a:t> adhesion-induced upregulation of </a:t>
            </a:r>
            <a:r>
              <a:rPr lang="en-US" sz="1200" dirty="0" err="1">
                <a:solidFill>
                  <a:srgbClr val="2E2E2E"/>
                </a:solidFill>
                <a:latin typeface="Times New Roman" charset="0"/>
                <a:ea typeface="Times New Roman" charset="0"/>
                <a:cs typeface="Times New Roman" charset="0"/>
              </a:rPr>
              <a:t>Mek</a:t>
            </a:r>
            <a:r>
              <a:rPr lang="en-US" sz="1200" dirty="0">
                <a:solidFill>
                  <a:srgbClr val="2E2E2E"/>
                </a:solidFill>
                <a:latin typeface="Times New Roman" charset="0"/>
                <a:ea typeface="Times New Roman" charset="0"/>
                <a:cs typeface="Times New Roman" charset="0"/>
              </a:rPr>
              <a:t>/</a:t>
            </a:r>
            <a:r>
              <a:rPr lang="en-US" sz="1200" dirty="0" err="1">
                <a:solidFill>
                  <a:srgbClr val="2E2E2E"/>
                </a:solidFill>
                <a:latin typeface="Times New Roman" charset="0"/>
                <a:ea typeface="Times New Roman" charset="0"/>
                <a:cs typeface="Times New Roman" charset="0"/>
              </a:rPr>
              <a:t>Erk</a:t>
            </a:r>
            <a:r>
              <a:rPr lang="en-US" sz="1200" dirty="0">
                <a:solidFill>
                  <a:srgbClr val="2E2E2E"/>
                </a:solidFill>
                <a:latin typeface="Times New Roman" charset="0"/>
                <a:ea typeface="Times New Roman" charset="0"/>
                <a:cs typeface="Times New Roman" charset="0"/>
              </a:rPr>
              <a:t> and PI3K/</a:t>
            </a:r>
            <a:r>
              <a:rPr lang="en-US" sz="1200" dirty="0" err="1">
                <a:solidFill>
                  <a:srgbClr val="2E2E2E"/>
                </a:solidFill>
                <a:latin typeface="Times New Roman" charset="0"/>
                <a:ea typeface="Times New Roman" charset="0"/>
                <a:cs typeface="Times New Roman" charset="0"/>
              </a:rPr>
              <a:t>Akt</a:t>
            </a:r>
            <a:r>
              <a:rPr lang="en-US" sz="1200" dirty="0">
                <a:solidFill>
                  <a:srgbClr val="2E2E2E"/>
                </a:solidFill>
                <a:latin typeface="Times New Roman" charset="0"/>
                <a:ea typeface="Times New Roman" charset="0"/>
                <a:cs typeface="Times New Roman" charset="0"/>
              </a:rPr>
              <a:t> survival pathways. We conclude that REP is a promising therapeutic agent for the improvement of stem cell-based therapy for enhanced tissue regeneration and repair.</a:t>
            </a:r>
            <a:endParaRPr lang="en-US" sz="1200" dirty="0">
              <a:latin typeface="Times New Roman" charset="0"/>
              <a:ea typeface="Times New Roman" charset="0"/>
              <a:cs typeface="Times New Roman" charset="0"/>
            </a:endParaRPr>
          </a:p>
        </p:txBody>
      </p:sp>
      <p:sp>
        <p:nvSpPr>
          <p:cNvPr id="21" name="TextBox 20"/>
          <p:cNvSpPr txBox="1"/>
          <p:nvPr/>
        </p:nvSpPr>
        <p:spPr>
          <a:xfrm>
            <a:off x="1147589" y="860675"/>
            <a:ext cx="2988319" cy="415498"/>
          </a:xfrm>
          <a:prstGeom prst="rect">
            <a:avLst/>
          </a:prstGeom>
          <a:solidFill>
            <a:schemeClr val="bg1"/>
          </a:solidFill>
        </p:spPr>
        <p:txBody>
          <a:bodyPr wrap="none" rtlCol="0">
            <a:spAutoFit/>
          </a:bodyPr>
          <a:lstStyle/>
          <a:p>
            <a:r>
              <a:rPr lang="en-US" sz="1050" i="1" dirty="0" smtClean="0">
                <a:latin typeface="Arial" charset="0"/>
                <a:ea typeface="Arial" charset="0"/>
                <a:cs typeface="Arial" charset="0"/>
              </a:rPr>
              <a:t>In situ </a:t>
            </a:r>
            <a:r>
              <a:rPr lang="en-US" sz="1050" dirty="0" smtClean="0">
                <a:latin typeface="Arial" charset="0"/>
                <a:ea typeface="Arial" charset="0"/>
                <a:cs typeface="Arial" charset="0"/>
              </a:rPr>
              <a:t>gelling of REP matrix/adipose stem cells</a:t>
            </a:r>
          </a:p>
          <a:p>
            <a:r>
              <a:rPr lang="en-US" sz="1050" dirty="0" smtClean="0">
                <a:latin typeface="Arial" charset="0"/>
                <a:ea typeface="Arial" charset="0"/>
                <a:cs typeface="Arial" charset="0"/>
              </a:rPr>
              <a:t>composite within excisional wound space</a:t>
            </a:r>
            <a:endParaRPr lang="en-US" sz="1050" dirty="0">
              <a:latin typeface="Arial" charset="0"/>
              <a:ea typeface="Arial" charset="0"/>
              <a:cs typeface="Arial" charset="0"/>
            </a:endParaRPr>
          </a:p>
        </p:txBody>
      </p:sp>
      <p:sp>
        <p:nvSpPr>
          <p:cNvPr id="22" name="TextBox 21"/>
          <p:cNvSpPr txBox="1"/>
          <p:nvPr/>
        </p:nvSpPr>
        <p:spPr>
          <a:xfrm>
            <a:off x="3041044" y="2092371"/>
            <a:ext cx="1237839" cy="415498"/>
          </a:xfrm>
          <a:prstGeom prst="rect">
            <a:avLst/>
          </a:prstGeom>
          <a:solidFill>
            <a:schemeClr val="bg1"/>
          </a:solidFill>
        </p:spPr>
        <p:txBody>
          <a:bodyPr wrap="none" rtlCol="0">
            <a:spAutoFit/>
          </a:bodyPr>
          <a:lstStyle/>
          <a:p>
            <a:r>
              <a:rPr lang="en-US" sz="1050" dirty="0" smtClean="0">
                <a:latin typeface="Arial" charset="0"/>
                <a:ea typeface="Arial" charset="0"/>
                <a:cs typeface="Arial" charset="0"/>
              </a:rPr>
              <a:t>Recruitment of</a:t>
            </a:r>
          </a:p>
          <a:p>
            <a:r>
              <a:rPr lang="en-US" sz="1050" dirty="0" smtClean="0">
                <a:latin typeface="Arial" charset="0"/>
                <a:ea typeface="Arial" charset="0"/>
                <a:cs typeface="Arial" charset="0"/>
              </a:rPr>
              <a:t>endogenous cells</a:t>
            </a:r>
            <a:endParaRPr lang="en-US" sz="1050" dirty="0">
              <a:latin typeface="Arial" charset="0"/>
              <a:ea typeface="Arial" charset="0"/>
              <a:cs typeface="Arial" charset="0"/>
            </a:endParaRPr>
          </a:p>
        </p:txBody>
      </p:sp>
      <p:sp>
        <p:nvSpPr>
          <p:cNvPr id="23" name="TextBox 22"/>
          <p:cNvSpPr txBox="1"/>
          <p:nvPr/>
        </p:nvSpPr>
        <p:spPr>
          <a:xfrm>
            <a:off x="3003628" y="2927041"/>
            <a:ext cx="1497526" cy="415498"/>
          </a:xfrm>
          <a:prstGeom prst="rect">
            <a:avLst/>
          </a:prstGeom>
          <a:solidFill>
            <a:schemeClr val="bg1"/>
          </a:solidFill>
        </p:spPr>
        <p:txBody>
          <a:bodyPr wrap="none" rtlCol="0">
            <a:spAutoFit/>
          </a:bodyPr>
          <a:lstStyle/>
          <a:p>
            <a:r>
              <a:rPr lang="en-US" sz="1050" dirty="0" smtClean="0">
                <a:latin typeface="Arial" charset="0"/>
                <a:ea typeface="Arial" charset="0"/>
                <a:cs typeface="Arial" charset="0"/>
              </a:rPr>
              <a:t>Survival of</a:t>
            </a:r>
          </a:p>
          <a:p>
            <a:r>
              <a:rPr lang="en-US" sz="1050" dirty="0" err="1" smtClean="0">
                <a:latin typeface="Arial" charset="0"/>
                <a:ea typeface="Arial" charset="0"/>
                <a:cs typeface="Arial" charset="0"/>
              </a:rPr>
              <a:t>tranplanted</a:t>
            </a:r>
            <a:r>
              <a:rPr lang="en-US" sz="1050" dirty="0" smtClean="0">
                <a:latin typeface="Arial" charset="0"/>
                <a:ea typeface="Arial" charset="0"/>
                <a:cs typeface="Arial" charset="0"/>
              </a:rPr>
              <a:t> stem cells</a:t>
            </a:r>
            <a:endParaRPr lang="en-US" sz="1050" dirty="0">
              <a:latin typeface="Arial" charset="0"/>
              <a:ea typeface="Arial" charset="0"/>
              <a:cs typeface="Arial" charset="0"/>
            </a:endParaRPr>
          </a:p>
        </p:txBody>
      </p:sp>
      <p:sp>
        <p:nvSpPr>
          <p:cNvPr id="26" name="TextBox 25"/>
          <p:cNvSpPr txBox="1"/>
          <p:nvPr/>
        </p:nvSpPr>
        <p:spPr>
          <a:xfrm>
            <a:off x="4406382" y="924446"/>
            <a:ext cx="1370888" cy="415498"/>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Biosynthesis of</a:t>
            </a:r>
          </a:p>
          <a:p>
            <a:pPr algn="ctr"/>
            <a:r>
              <a:rPr lang="en-US" sz="1050" dirty="0" smtClean="0">
                <a:latin typeface="Arial" charset="0"/>
                <a:ea typeface="Arial" charset="0"/>
                <a:cs typeface="Arial" charset="0"/>
              </a:rPr>
              <a:t>dermal components</a:t>
            </a:r>
            <a:endParaRPr lang="en-US" sz="1050" dirty="0">
              <a:latin typeface="Arial" charset="0"/>
              <a:ea typeface="Arial" charset="0"/>
              <a:cs typeface="Arial" charset="0"/>
            </a:endParaRPr>
          </a:p>
        </p:txBody>
      </p:sp>
      <p:sp>
        <p:nvSpPr>
          <p:cNvPr id="27" name="TextBox 26"/>
          <p:cNvSpPr txBox="1"/>
          <p:nvPr/>
        </p:nvSpPr>
        <p:spPr>
          <a:xfrm>
            <a:off x="4472847" y="2020388"/>
            <a:ext cx="1148071" cy="253916"/>
          </a:xfrm>
          <a:prstGeom prst="rect">
            <a:avLst/>
          </a:prstGeom>
          <a:solidFill>
            <a:schemeClr val="bg1"/>
          </a:solidFill>
        </p:spPr>
        <p:txBody>
          <a:bodyPr wrap="none" rtlCol="0">
            <a:spAutoFit/>
          </a:bodyPr>
          <a:lstStyle/>
          <a:p>
            <a:pPr algn="ctr"/>
            <a:r>
              <a:rPr lang="en-US" sz="1050" smtClean="0">
                <a:latin typeface="Arial" charset="0"/>
                <a:ea typeface="Arial" charset="0"/>
                <a:cs typeface="Arial" charset="0"/>
              </a:rPr>
              <a:t>Reepithelization</a:t>
            </a:r>
            <a:endParaRPr lang="en-US" sz="1050" dirty="0">
              <a:latin typeface="Arial" charset="0"/>
              <a:ea typeface="Arial" charset="0"/>
              <a:cs typeface="Arial" charset="0"/>
            </a:endParaRPr>
          </a:p>
        </p:txBody>
      </p:sp>
      <p:sp>
        <p:nvSpPr>
          <p:cNvPr id="28" name="TextBox 27"/>
          <p:cNvSpPr txBox="1"/>
          <p:nvPr/>
        </p:nvSpPr>
        <p:spPr>
          <a:xfrm>
            <a:off x="4548190" y="2954748"/>
            <a:ext cx="997389" cy="253916"/>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Angiogenesis</a:t>
            </a:r>
            <a:endParaRPr lang="en-US" sz="1050" dirty="0">
              <a:latin typeface="Arial" charset="0"/>
              <a:ea typeface="Arial" charset="0"/>
              <a:cs typeface="Arial" charset="0"/>
            </a:endParaRPr>
          </a:p>
        </p:txBody>
      </p:sp>
      <p:sp>
        <p:nvSpPr>
          <p:cNvPr id="29" name="TextBox 28"/>
          <p:cNvSpPr txBox="1"/>
          <p:nvPr/>
        </p:nvSpPr>
        <p:spPr>
          <a:xfrm>
            <a:off x="6128119" y="1132195"/>
            <a:ext cx="1765227" cy="415498"/>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Enhanced efficacy of stem</a:t>
            </a:r>
          </a:p>
          <a:p>
            <a:r>
              <a:rPr lang="en-US" sz="1050" dirty="0" smtClean="0">
                <a:latin typeface="Arial" charset="0"/>
                <a:ea typeface="Arial" charset="0"/>
                <a:cs typeface="Arial" charset="0"/>
              </a:rPr>
              <a:t>cell-assisted wound repair</a:t>
            </a:r>
            <a:endParaRPr lang="en-US" sz="1050" dirty="0">
              <a:latin typeface="Arial" charset="0"/>
              <a:ea typeface="Arial" charset="0"/>
              <a:cs typeface="Arial" charset="0"/>
            </a:endParaRPr>
          </a:p>
        </p:txBody>
      </p:sp>
    </p:spTree>
    <p:extLst>
      <p:ext uri="{BB962C8B-B14F-4D97-AF65-F5344CB8AC3E}">
        <p14:creationId xmlns:p14="http://schemas.microsoft.com/office/powerpoint/2010/main" val="813920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a:t>
            </a:r>
            <a:r>
              <a:rPr lang="en-US" sz="2400" dirty="0">
                <a:latin typeface="Arial"/>
                <a:cs typeface="Arial"/>
              </a:rPr>
              <a:t>Suppl. Fig. </a:t>
            </a:r>
            <a:r>
              <a:rPr lang="en-US" sz="2400" dirty="0" smtClean="0">
                <a:latin typeface="Arial"/>
                <a:cs typeface="Arial"/>
              </a:rPr>
              <a:t>1</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15</a:t>
            </a:r>
            <a:endParaRPr lang="en-US" dirty="0"/>
          </a:p>
        </p:txBody>
      </p:sp>
      <p:sp>
        <p:nvSpPr>
          <p:cNvPr id="9" name="TextBox 8"/>
          <p:cNvSpPr txBox="1"/>
          <p:nvPr/>
        </p:nvSpPr>
        <p:spPr>
          <a:xfrm>
            <a:off x="150129" y="1065941"/>
            <a:ext cx="2955677"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a:latin typeface="Times New Roman"/>
                <a:cs typeface="Times New Roman"/>
              </a:rPr>
              <a:t>[Purpose]</a:t>
            </a:r>
          </a:p>
          <a:p>
            <a:r>
              <a:rPr lang="en-US" sz="1400" dirty="0" smtClean="0">
                <a:latin typeface="Times New Roman" charset="0"/>
                <a:ea typeface="Times New Roman" charset="0"/>
                <a:cs typeface="Times New Roman" charset="0"/>
              </a:rPr>
              <a:t>To investigate phase </a:t>
            </a:r>
            <a:r>
              <a:rPr lang="en-US" sz="1400" dirty="0">
                <a:latin typeface="Times New Roman" charset="0"/>
                <a:ea typeface="Times New Roman" charset="0"/>
                <a:cs typeface="Times New Roman" charset="0"/>
              </a:rPr>
              <a:t>transition of REP </a:t>
            </a:r>
            <a:endParaRPr lang="en-US" sz="1400" dirty="0" smtClean="0">
              <a:latin typeface="Times New Roman" charset="0"/>
              <a:ea typeface="Times New Roman" charset="0"/>
              <a:cs typeface="Times New Roman" charset="0"/>
            </a:endParaRPr>
          </a:p>
        </p:txBody>
      </p:sp>
      <p:sp>
        <p:nvSpPr>
          <p:cNvPr id="11" name="TextBox 10"/>
          <p:cNvSpPr txBox="1"/>
          <p:nvPr/>
        </p:nvSpPr>
        <p:spPr>
          <a:xfrm>
            <a:off x="150130" y="732607"/>
            <a:ext cx="1494063" cy="307777"/>
          </a:xfrm>
          <a:prstGeom prst="rect">
            <a:avLst/>
          </a:prstGeom>
          <a:noFill/>
        </p:spPr>
        <p:txBody>
          <a:bodyPr wrap="none" rtlCol="0">
            <a:spAutoFit/>
          </a:bodyPr>
          <a:lstStyle/>
          <a:p>
            <a:r>
              <a:rPr lang="en-US" sz="1400" b="1" dirty="0" smtClean="0">
                <a:latin typeface="Times New Roman"/>
                <a:cs typeface="Times New Roman"/>
              </a:rPr>
              <a:t>Suppl. Fig. 1 A-B</a:t>
            </a:r>
            <a:endParaRPr lang="en-US" sz="1400" b="1" dirty="0">
              <a:latin typeface="Times New Roman"/>
              <a:cs typeface="Times New Roman"/>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49280"/>
          <a:stretch/>
        </p:blipFill>
        <p:spPr>
          <a:xfrm>
            <a:off x="22793" y="1937777"/>
            <a:ext cx="4861268" cy="2392393"/>
          </a:xfrm>
          <a:prstGeom prst="rect">
            <a:avLst/>
          </a:prstGeom>
        </p:spPr>
      </p:pic>
      <p:sp>
        <p:nvSpPr>
          <p:cNvPr id="14" name="Rectangle 13"/>
          <p:cNvSpPr/>
          <p:nvPr/>
        </p:nvSpPr>
        <p:spPr>
          <a:xfrm>
            <a:off x="150129" y="4638652"/>
            <a:ext cx="8737641" cy="954107"/>
          </a:xfrm>
          <a:prstGeom prst="rect">
            <a:avLst/>
          </a:prstGeom>
        </p:spPr>
        <p:txBody>
          <a:bodyPr wrap="square">
            <a:spAutoFit/>
          </a:bodyPr>
          <a:lstStyle/>
          <a:p>
            <a:r>
              <a:rPr lang="en-US" sz="1400" b="1" dirty="0">
                <a:solidFill>
                  <a:srgbClr val="000000"/>
                </a:solidFill>
                <a:latin typeface="Arial" charset="0"/>
                <a:ea typeface="Arial" charset="0"/>
                <a:cs typeface="Arial" charset="0"/>
              </a:rPr>
              <a:t>Suppl. Fig. 1. Phase transition of </a:t>
            </a:r>
            <a:r>
              <a:rPr lang="en-US" sz="1400" b="1" dirty="0" smtClean="0">
                <a:solidFill>
                  <a:srgbClr val="000000"/>
                </a:solidFill>
                <a:latin typeface="Arial" charset="0"/>
                <a:ea typeface="Arial" charset="0"/>
                <a:cs typeface="Arial" charset="0"/>
              </a:rPr>
              <a:t>REP.</a:t>
            </a:r>
            <a:r>
              <a:rPr lang="en-US" sz="1400" dirty="0" smtClean="0">
                <a:solidFill>
                  <a:srgbClr val="000000"/>
                </a:solidFill>
                <a:latin typeface="Arial" charset="0"/>
                <a:ea typeface="Arial" charset="0"/>
                <a:cs typeface="Arial" charset="0"/>
              </a:rPr>
              <a:t> </a:t>
            </a:r>
            <a:r>
              <a:rPr lang="en-US" sz="1400" dirty="0">
                <a:solidFill>
                  <a:srgbClr val="000000"/>
                </a:solidFill>
                <a:latin typeface="Arial" charset="0"/>
                <a:ea typeface="Arial" charset="0"/>
                <a:cs typeface="Arial" charset="0"/>
              </a:rPr>
              <a:t>(A) Inverse temperature transition of REP in the absence of DTT. REP concentrations were 20, 50, and 100 µM in PBS. (B) Images of REP aggregation into </a:t>
            </a:r>
            <a:r>
              <a:rPr lang="en-US" sz="1400" dirty="0" err="1">
                <a:solidFill>
                  <a:srgbClr val="000000"/>
                </a:solidFill>
                <a:latin typeface="Arial" charset="0"/>
                <a:ea typeface="Arial" charset="0"/>
                <a:cs typeface="Arial" charset="0"/>
              </a:rPr>
              <a:t>coacervates</a:t>
            </a:r>
            <a:r>
              <a:rPr lang="en-US" sz="1400" dirty="0">
                <a:solidFill>
                  <a:srgbClr val="000000"/>
                </a:solidFill>
                <a:latin typeface="Arial" charset="0"/>
                <a:ea typeface="Arial" charset="0"/>
                <a:cs typeface="Arial" charset="0"/>
              </a:rPr>
              <a:t> at 37 °C. (C) Inverse temperature transition of 25 </a:t>
            </a:r>
            <a:r>
              <a:rPr lang="en-US" sz="1400" dirty="0" err="1">
                <a:solidFill>
                  <a:srgbClr val="000000"/>
                </a:solidFill>
                <a:latin typeface="Arial" charset="0"/>
                <a:ea typeface="Arial" charset="0"/>
                <a:cs typeface="Arial" charset="0"/>
              </a:rPr>
              <a:t>mM</a:t>
            </a:r>
            <a:r>
              <a:rPr lang="en-US" sz="1400" dirty="0">
                <a:solidFill>
                  <a:srgbClr val="000000"/>
                </a:solidFill>
                <a:latin typeface="Arial" charset="0"/>
                <a:ea typeface="Arial" charset="0"/>
                <a:cs typeface="Arial" charset="0"/>
              </a:rPr>
              <a:t> Fam-REP in the absence of DTT. In (A) and (C), the heating rate was 1 °C/min. (D) UV-visible spectrum of Fam-REP.  </a:t>
            </a:r>
            <a:endParaRPr lang="en-US" sz="1400" dirty="0">
              <a:latin typeface="Arial" charset="0"/>
              <a:ea typeface="Arial" charset="0"/>
              <a:cs typeface="Arial" charset="0"/>
            </a:endParaRPr>
          </a:p>
        </p:txBody>
      </p:sp>
      <p:sp>
        <p:nvSpPr>
          <p:cNvPr id="15" name="Rectangle 14"/>
          <p:cNvSpPr/>
          <p:nvPr/>
        </p:nvSpPr>
        <p:spPr>
          <a:xfrm>
            <a:off x="245602" y="5901240"/>
            <a:ext cx="8699677"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latin typeface="Arial" charset="0"/>
                <a:ea typeface="Arial" charset="0"/>
                <a:cs typeface="Arial" charset="0"/>
              </a:rPr>
              <a:t>Tt values were determined to be 29.7, 25.9, and </a:t>
            </a:r>
            <a:r>
              <a:rPr lang="en-US" sz="1400" dirty="0" smtClean="0">
                <a:latin typeface="Arial" charset="0"/>
                <a:ea typeface="Arial" charset="0"/>
                <a:cs typeface="Arial" charset="0"/>
              </a:rPr>
              <a:t>25.3°C </a:t>
            </a:r>
            <a:r>
              <a:rPr lang="en-US" sz="1400" dirty="0">
                <a:latin typeface="Arial" charset="0"/>
                <a:ea typeface="Arial" charset="0"/>
                <a:cs typeface="Arial" charset="0"/>
              </a:rPr>
              <a:t>for 20, 50, and 100 </a:t>
            </a:r>
            <a:r>
              <a:rPr lang="en-US" sz="1400" dirty="0" err="1">
                <a:latin typeface="Arial" charset="0"/>
                <a:ea typeface="Arial" charset="0"/>
                <a:cs typeface="Arial" charset="0"/>
              </a:rPr>
              <a:t>μM</a:t>
            </a:r>
            <a:r>
              <a:rPr lang="en-US" sz="1400" dirty="0">
                <a:latin typeface="Arial" charset="0"/>
                <a:ea typeface="Arial" charset="0"/>
                <a:cs typeface="Arial" charset="0"/>
              </a:rPr>
              <a:t> REP, respectively. Because these Tt values were lower than the body temperature of mice, the REP solutions spontaneously self-assembled into gel-like aggregates after topical loading into the wound space. </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2527" t="50404" r="-4849" b="-1124"/>
          <a:stretch/>
        </p:blipFill>
        <p:spPr>
          <a:xfrm>
            <a:off x="4395268" y="1963334"/>
            <a:ext cx="5001374" cy="2514073"/>
          </a:xfrm>
          <a:prstGeom prst="rect">
            <a:avLst/>
          </a:prstGeom>
        </p:spPr>
      </p:pic>
    </p:spTree>
    <p:extLst>
      <p:ext uri="{BB962C8B-B14F-4D97-AF65-F5344CB8AC3E}">
        <p14:creationId xmlns:p14="http://schemas.microsoft.com/office/powerpoint/2010/main" val="140101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a:t>
            </a:r>
            <a:r>
              <a:rPr lang="en-US" sz="2400" dirty="0">
                <a:latin typeface="Arial"/>
                <a:cs typeface="Arial"/>
              </a:rPr>
              <a:t>Suppl. Fig. 2 </a:t>
            </a: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16</a:t>
            </a:r>
            <a:endParaRPr lang="en-US" dirty="0"/>
          </a:p>
        </p:txBody>
      </p:sp>
      <p:sp>
        <p:nvSpPr>
          <p:cNvPr id="11" name="TextBox 10"/>
          <p:cNvSpPr txBox="1"/>
          <p:nvPr/>
        </p:nvSpPr>
        <p:spPr>
          <a:xfrm>
            <a:off x="90479" y="1114226"/>
            <a:ext cx="3168869"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latin typeface="Arial" charset="0"/>
                <a:ea typeface="Arial" charset="0"/>
                <a:cs typeface="Arial" charset="0"/>
              </a:rPr>
              <a:t>[Purpose]</a:t>
            </a:r>
          </a:p>
          <a:p>
            <a:r>
              <a:rPr lang="en-US" sz="1400" dirty="0" smtClean="0">
                <a:latin typeface="Arial" charset="0"/>
                <a:ea typeface="Arial" charset="0"/>
                <a:cs typeface="Arial" charset="0"/>
              </a:rPr>
              <a:t>Isolation and characterization </a:t>
            </a:r>
            <a:r>
              <a:rPr lang="en-US" sz="1400" dirty="0">
                <a:latin typeface="Arial" charset="0"/>
                <a:ea typeface="Arial" charset="0"/>
                <a:cs typeface="Arial" charset="0"/>
              </a:rPr>
              <a:t>of ASC </a:t>
            </a:r>
          </a:p>
        </p:txBody>
      </p:sp>
      <p:sp>
        <p:nvSpPr>
          <p:cNvPr id="12" name="TextBox 11"/>
          <p:cNvSpPr txBox="1"/>
          <p:nvPr/>
        </p:nvSpPr>
        <p:spPr>
          <a:xfrm>
            <a:off x="65434" y="732607"/>
            <a:ext cx="1609480" cy="307777"/>
          </a:xfrm>
          <a:prstGeom prst="rect">
            <a:avLst/>
          </a:prstGeom>
          <a:noFill/>
        </p:spPr>
        <p:txBody>
          <a:bodyPr wrap="none" rtlCol="0">
            <a:spAutoFit/>
          </a:bodyPr>
          <a:lstStyle/>
          <a:p>
            <a:r>
              <a:rPr lang="en-US" sz="1400" b="1" dirty="0" smtClean="0">
                <a:latin typeface="Arial" charset="0"/>
                <a:ea typeface="Arial" charset="0"/>
                <a:cs typeface="Arial" charset="0"/>
              </a:rPr>
              <a:t>Suppl. Fig. 2 A-B</a:t>
            </a:r>
            <a:endParaRPr lang="en-US" sz="1400" b="1" dirty="0">
              <a:latin typeface="Arial" charset="0"/>
              <a:ea typeface="Arial" charset="0"/>
              <a:cs typeface="Arial"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174" y="1814204"/>
            <a:ext cx="7150039" cy="3240337"/>
          </a:xfrm>
          <a:prstGeom prst="rect">
            <a:avLst/>
          </a:prstGeom>
        </p:spPr>
      </p:pic>
      <p:sp>
        <p:nvSpPr>
          <p:cNvPr id="14" name="Rectangle 13"/>
          <p:cNvSpPr/>
          <p:nvPr/>
        </p:nvSpPr>
        <p:spPr>
          <a:xfrm>
            <a:off x="150130" y="4960055"/>
            <a:ext cx="8891726" cy="954107"/>
          </a:xfrm>
          <a:prstGeom prst="rect">
            <a:avLst/>
          </a:prstGeom>
        </p:spPr>
        <p:txBody>
          <a:bodyPr wrap="square">
            <a:spAutoFit/>
          </a:bodyPr>
          <a:lstStyle/>
          <a:p>
            <a:r>
              <a:rPr lang="en-US" sz="1400" b="1" dirty="0">
                <a:solidFill>
                  <a:srgbClr val="000000"/>
                </a:solidFill>
                <a:latin typeface="Arial" charset="0"/>
                <a:ea typeface="Arial" charset="0"/>
                <a:cs typeface="Arial" charset="0"/>
              </a:rPr>
              <a:t>Suppl. Fig. 2. Fluorescence-activated cell sorting analysis of ASC.</a:t>
            </a:r>
            <a:r>
              <a:rPr lang="en-US" sz="1400" dirty="0">
                <a:latin typeface="Arial" charset="0"/>
                <a:ea typeface="Arial" charset="0"/>
                <a:cs typeface="Arial" charset="0"/>
              </a:rPr>
              <a:t> Approximately 5 × 10</a:t>
            </a:r>
            <a:r>
              <a:rPr lang="en-US" sz="1400" baseline="30000" dirty="0">
                <a:latin typeface="Arial" charset="0"/>
                <a:ea typeface="Arial" charset="0"/>
                <a:cs typeface="Arial" charset="0"/>
              </a:rPr>
              <a:t>5</a:t>
            </a:r>
            <a:r>
              <a:rPr lang="en-US" sz="1400" dirty="0">
                <a:latin typeface="Arial" charset="0"/>
                <a:ea typeface="Arial" charset="0"/>
                <a:cs typeface="Arial" charset="0"/>
              </a:rPr>
              <a:t> cells were washed twice with PBS, and then incubated with </a:t>
            </a:r>
            <a:r>
              <a:rPr lang="en-US" sz="1400" dirty="0" err="1">
                <a:latin typeface="Arial" charset="0"/>
                <a:ea typeface="Arial" charset="0"/>
                <a:cs typeface="Arial" charset="0"/>
              </a:rPr>
              <a:t>phycoerythrin</a:t>
            </a:r>
            <a:r>
              <a:rPr lang="en-US" sz="1400" dirty="0">
                <a:latin typeface="Arial" charset="0"/>
                <a:ea typeface="Arial" charset="0"/>
                <a:cs typeface="Arial" charset="0"/>
              </a:rPr>
              <a:t>-conjugated rat anti-mouse CD31, CD34, CD45, CD13, CD29, CD44, and CD90 antibodies. PE rat IgG1, k isotype was used as controls. All antibodies were from BD science. </a:t>
            </a:r>
          </a:p>
        </p:txBody>
      </p:sp>
      <p:sp>
        <p:nvSpPr>
          <p:cNvPr id="15" name="Rectangle 14"/>
          <p:cNvSpPr/>
          <p:nvPr/>
        </p:nvSpPr>
        <p:spPr>
          <a:xfrm>
            <a:off x="540386" y="6034171"/>
            <a:ext cx="8217949"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solidFill>
                  <a:srgbClr val="000000"/>
                </a:solidFill>
                <a:latin typeface="Arial" charset="0"/>
                <a:ea typeface="Arial" charset="0"/>
                <a:cs typeface="Arial" charset="0"/>
              </a:rPr>
              <a:t>ASC were positive for the cluster of differentiation (CD) markers CD13, CD29, CD44, and CD90, but negative for endothelial cell marker CD31, hematopoietic cell marker CD34, and pan-leukocyte marker CD45.</a:t>
            </a:r>
            <a:r>
              <a:rPr lang="en-US" sz="1400" dirty="0">
                <a:latin typeface="Arial" charset="0"/>
                <a:ea typeface="Arial" charset="0"/>
                <a:cs typeface="Arial" charset="0"/>
              </a:rPr>
              <a:t> </a:t>
            </a:r>
          </a:p>
        </p:txBody>
      </p:sp>
      <p:sp>
        <p:nvSpPr>
          <p:cNvPr id="2" name="Rectangle 1"/>
          <p:cNvSpPr/>
          <p:nvPr/>
        </p:nvSpPr>
        <p:spPr>
          <a:xfrm>
            <a:off x="3352290" y="1237336"/>
            <a:ext cx="5695787" cy="276999"/>
          </a:xfrm>
          <a:prstGeom prst="rect">
            <a:avLst/>
          </a:prstGeom>
        </p:spPr>
        <p:txBody>
          <a:bodyPr wrap="square">
            <a:spAutoFit/>
          </a:bodyPr>
          <a:lstStyle/>
          <a:p>
            <a:r>
              <a:rPr lang="en-US" sz="1200" b="1">
                <a:latin typeface="Arial" charset="0"/>
                <a:ea typeface="Arial" charset="0"/>
                <a:cs typeface="Arial" charset="0"/>
              </a:rPr>
              <a:t>Strain C57BL/6 Mouse Adipose-Derived Mesenchymal Stem Cells </a:t>
            </a:r>
            <a:r>
              <a:rPr lang="en-US" sz="1200" b="1">
                <a:latin typeface="Arial" charset="0"/>
                <a:ea typeface="Arial" charset="0"/>
                <a:cs typeface="Arial" charset="0"/>
              </a:rPr>
              <a:t>with </a:t>
            </a:r>
            <a:r>
              <a:rPr lang="en-US" sz="1200" b="1" smtClean="0">
                <a:latin typeface="Arial" charset="0"/>
                <a:ea typeface="Arial" charset="0"/>
                <a:cs typeface="Arial" charset="0"/>
              </a:rPr>
              <a:t>GFP</a:t>
            </a:r>
            <a:endParaRPr lang="en-US" sz="1200">
              <a:latin typeface="Arial" charset="0"/>
              <a:ea typeface="Arial" charset="0"/>
              <a:cs typeface="Arial" charset="0"/>
            </a:endParaRPr>
          </a:p>
        </p:txBody>
      </p:sp>
    </p:spTree>
    <p:extLst>
      <p:ext uri="{BB962C8B-B14F-4D97-AF65-F5344CB8AC3E}">
        <p14:creationId xmlns:p14="http://schemas.microsoft.com/office/powerpoint/2010/main" val="83873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a:t>
            </a:r>
            <a:r>
              <a:rPr lang="nb-NO" sz="2400" dirty="0">
                <a:latin typeface="Arial"/>
                <a:cs typeface="Arial"/>
              </a:rPr>
              <a:t>Fig. 1 </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17</a:t>
            </a:r>
            <a:endParaRPr lang="en-US" dirty="0"/>
          </a:p>
        </p:txBody>
      </p:sp>
      <p:sp>
        <p:nvSpPr>
          <p:cNvPr id="5" name="TextBox 4"/>
          <p:cNvSpPr txBox="1"/>
          <p:nvPr/>
        </p:nvSpPr>
        <p:spPr>
          <a:xfrm>
            <a:off x="1312018" y="818151"/>
            <a:ext cx="5572753"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latin typeface="Arial" charset="0"/>
                <a:ea typeface="Arial" charset="0"/>
                <a:cs typeface="Arial" charset="0"/>
              </a:rPr>
              <a:t>[Purpose]</a:t>
            </a:r>
          </a:p>
          <a:p>
            <a:r>
              <a:rPr lang="en-US" sz="1400" dirty="0" smtClean="0">
                <a:latin typeface="Arial" charset="0"/>
                <a:ea typeface="Arial" charset="0"/>
                <a:cs typeface="Arial" charset="0"/>
              </a:rPr>
              <a:t>To </a:t>
            </a:r>
            <a:r>
              <a:rPr lang="en-US" sz="1400" dirty="0">
                <a:latin typeface="Arial" charset="0"/>
                <a:ea typeface="Arial" charset="0"/>
                <a:cs typeface="Arial" charset="0"/>
              </a:rPr>
              <a:t>investigate REP activates adhesion and survival signaling in ASC </a:t>
            </a:r>
            <a:endParaRPr lang="en-US" sz="1400" dirty="0" smtClean="0">
              <a:latin typeface="Arial" charset="0"/>
              <a:ea typeface="Arial" charset="0"/>
              <a:cs typeface="Arial" charset="0"/>
            </a:endParaRPr>
          </a:p>
        </p:txBody>
      </p:sp>
      <p:sp>
        <p:nvSpPr>
          <p:cNvPr id="6" name="TextBox 5"/>
          <p:cNvSpPr txBox="1"/>
          <p:nvPr/>
        </p:nvSpPr>
        <p:spPr>
          <a:xfrm>
            <a:off x="150130" y="783332"/>
            <a:ext cx="992323" cy="307777"/>
          </a:xfrm>
          <a:prstGeom prst="rect">
            <a:avLst/>
          </a:prstGeom>
          <a:noFill/>
        </p:spPr>
        <p:txBody>
          <a:bodyPr wrap="none" rtlCol="0">
            <a:spAutoFit/>
          </a:bodyPr>
          <a:lstStyle/>
          <a:p>
            <a:r>
              <a:rPr lang="en-US" sz="1400" b="1" dirty="0" smtClean="0">
                <a:latin typeface="Arial" charset="0"/>
                <a:ea typeface="Arial" charset="0"/>
                <a:cs typeface="Arial" charset="0"/>
              </a:rPr>
              <a:t>Fig. 1 A-L</a:t>
            </a:r>
            <a:endParaRPr lang="en-US" sz="1400" b="1" dirty="0">
              <a:latin typeface="Arial" charset="0"/>
              <a:ea typeface="Arial" charset="0"/>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23" y="1537089"/>
            <a:ext cx="5998422" cy="3398209"/>
          </a:xfrm>
          <a:prstGeom prst="rect">
            <a:avLst/>
          </a:prstGeom>
        </p:spPr>
      </p:pic>
      <p:sp>
        <p:nvSpPr>
          <p:cNvPr id="8" name="Rectangle 7"/>
          <p:cNvSpPr/>
          <p:nvPr/>
        </p:nvSpPr>
        <p:spPr>
          <a:xfrm>
            <a:off x="25663" y="4970790"/>
            <a:ext cx="9118337" cy="1015663"/>
          </a:xfrm>
          <a:prstGeom prst="rect">
            <a:avLst/>
          </a:prstGeom>
        </p:spPr>
        <p:txBody>
          <a:bodyPr wrap="square">
            <a:spAutoFit/>
          </a:bodyPr>
          <a:lstStyle/>
          <a:p>
            <a:pPr fontAlgn="base"/>
            <a:r>
              <a:rPr lang="en-US" sz="1000" dirty="0">
                <a:latin typeface="Arial" charset="0"/>
              </a:rPr>
              <a:t>Fig. 1. REP matrix binds ASC and activates adhesion signaling kinases and enhances ASC viability through the activation of </a:t>
            </a:r>
            <a:r>
              <a:rPr lang="en-US" sz="1000" dirty="0" err="1">
                <a:latin typeface="Arial" charset="0"/>
              </a:rPr>
              <a:t>Mek</a:t>
            </a:r>
            <a:r>
              <a:rPr lang="en-US" sz="1000" dirty="0">
                <a:latin typeface="Arial" charset="0"/>
              </a:rPr>
              <a:t>/</a:t>
            </a:r>
            <a:r>
              <a:rPr lang="en-US" sz="1000" dirty="0" err="1">
                <a:latin typeface="Arial" charset="0"/>
              </a:rPr>
              <a:t>Erk</a:t>
            </a:r>
            <a:r>
              <a:rPr lang="en-US" sz="1000" dirty="0">
                <a:latin typeface="Arial" charset="0"/>
              </a:rPr>
              <a:t> and PI3K/</a:t>
            </a:r>
            <a:r>
              <a:rPr lang="en-US" sz="1000" dirty="0" err="1">
                <a:latin typeface="Arial" charset="0"/>
              </a:rPr>
              <a:t>Akt</a:t>
            </a:r>
            <a:r>
              <a:rPr lang="en-US" sz="1000" dirty="0">
                <a:latin typeface="Arial" charset="0"/>
              </a:rPr>
              <a:t> signaling pathways. (A) Representative micrographs of the crystal violet-stained cells attached to the uncoated control and REP-coated plates. Images were taken after 0.5 h, 1 h, and 3 h adhesion time. (B) Quantitative comparison of cell adhesion between REP and the control. (C) Western blot photograph of </a:t>
            </a:r>
            <a:r>
              <a:rPr lang="en-US" sz="1000" dirty="0" err="1">
                <a:latin typeface="Arial" charset="0"/>
              </a:rPr>
              <a:t>Fak</a:t>
            </a:r>
            <a:r>
              <a:rPr lang="en-US" sz="1000" dirty="0">
                <a:latin typeface="Arial" charset="0"/>
              </a:rPr>
              <a:t> phosphorylation. (D) p-</a:t>
            </a:r>
            <a:r>
              <a:rPr lang="en-US" sz="1000" dirty="0" err="1">
                <a:latin typeface="Arial" charset="0"/>
              </a:rPr>
              <a:t>Fak</a:t>
            </a:r>
            <a:r>
              <a:rPr lang="en-US" sz="1000" dirty="0">
                <a:latin typeface="Arial" charset="0"/>
              </a:rPr>
              <a:t>/</a:t>
            </a:r>
            <a:r>
              <a:rPr lang="en-US" sz="1000" dirty="0" err="1">
                <a:latin typeface="Arial" charset="0"/>
              </a:rPr>
              <a:t>Fak</a:t>
            </a:r>
            <a:r>
              <a:rPr lang="en-US" sz="1000" dirty="0">
                <a:latin typeface="Arial" charset="0"/>
              </a:rPr>
              <a:t> ratio. (E) Western blot image of </a:t>
            </a:r>
            <a:r>
              <a:rPr lang="en-US" sz="1000" dirty="0" err="1">
                <a:latin typeface="Arial" charset="0"/>
              </a:rPr>
              <a:t>Src</a:t>
            </a:r>
            <a:r>
              <a:rPr lang="en-US" sz="1000" dirty="0">
                <a:latin typeface="Arial" charset="0"/>
              </a:rPr>
              <a:t> phosphorylation. (F) p-</a:t>
            </a:r>
            <a:r>
              <a:rPr lang="en-US" sz="1000" dirty="0" err="1">
                <a:latin typeface="Arial" charset="0"/>
              </a:rPr>
              <a:t>Src</a:t>
            </a:r>
            <a:r>
              <a:rPr lang="en-US" sz="1000" dirty="0">
                <a:latin typeface="Arial" charset="0"/>
              </a:rPr>
              <a:t>/</a:t>
            </a:r>
            <a:r>
              <a:rPr lang="en-US" sz="1000" dirty="0" err="1">
                <a:latin typeface="Arial" charset="0"/>
              </a:rPr>
              <a:t>Src</a:t>
            </a:r>
            <a:r>
              <a:rPr lang="en-US" sz="1000" dirty="0">
                <a:latin typeface="Arial" charset="0"/>
              </a:rPr>
              <a:t> ratio. (G) Western blot image of </a:t>
            </a:r>
            <a:r>
              <a:rPr lang="en-US" sz="1000" dirty="0" err="1">
                <a:latin typeface="Arial" charset="0"/>
              </a:rPr>
              <a:t>Erk</a:t>
            </a:r>
            <a:r>
              <a:rPr lang="en-US" sz="1000" dirty="0">
                <a:latin typeface="Arial" charset="0"/>
              </a:rPr>
              <a:t> phosphorylation. (H) p-</a:t>
            </a:r>
            <a:r>
              <a:rPr lang="en-US" sz="1000" dirty="0" err="1">
                <a:latin typeface="Arial" charset="0"/>
              </a:rPr>
              <a:t>Erk</a:t>
            </a:r>
            <a:r>
              <a:rPr lang="en-US" sz="1000" dirty="0">
                <a:latin typeface="Arial" charset="0"/>
              </a:rPr>
              <a:t>/</a:t>
            </a:r>
            <a:r>
              <a:rPr lang="en-US" sz="1000" dirty="0" err="1">
                <a:latin typeface="Arial" charset="0"/>
              </a:rPr>
              <a:t>Erk</a:t>
            </a:r>
            <a:r>
              <a:rPr lang="en-US" sz="1000" dirty="0">
                <a:latin typeface="Arial" charset="0"/>
              </a:rPr>
              <a:t> ratio. (I) Western blot photograph of </a:t>
            </a:r>
            <a:r>
              <a:rPr lang="en-US" sz="1000" dirty="0" err="1">
                <a:latin typeface="Arial" charset="0"/>
              </a:rPr>
              <a:t>Akt</a:t>
            </a:r>
            <a:r>
              <a:rPr lang="en-US" sz="1000" dirty="0">
                <a:latin typeface="Arial" charset="0"/>
              </a:rPr>
              <a:t> phosphorylation. (J) p-</a:t>
            </a:r>
            <a:r>
              <a:rPr lang="en-US" sz="1000" dirty="0" err="1">
                <a:latin typeface="Arial" charset="0"/>
              </a:rPr>
              <a:t>Akt</a:t>
            </a:r>
            <a:r>
              <a:rPr lang="en-US" sz="1000" dirty="0">
                <a:latin typeface="Arial" charset="0"/>
              </a:rPr>
              <a:t>/</a:t>
            </a:r>
            <a:r>
              <a:rPr lang="en-US" sz="1000" dirty="0" err="1">
                <a:latin typeface="Arial" charset="0"/>
              </a:rPr>
              <a:t>Akt</a:t>
            </a:r>
            <a:r>
              <a:rPr lang="en-US" sz="1000" dirty="0">
                <a:latin typeface="Arial" charset="0"/>
              </a:rPr>
              <a:t> ratio. (K) Inhibition of ASC adhesion to REP by PD98059 or </a:t>
            </a:r>
            <a:r>
              <a:rPr lang="en-US" sz="1000" dirty="0" err="1">
                <a:latin typeface="Arial" charset="0"/>
              </a:rPr>
              <a:t>Wortmannin</a:t>
            </a:r>
            <a:r>
              <a:rPr lang="en-US" sz="1000" dirty="0">
                <a:latin typeface="Arial" charset="0"/>
              </a:rPr>
              <a:t>. (L) Inhibition of ASC viability by PD98059 or </a:t>
            </a:r>
            <a:r>
              <a:rPr lang="en-US" sz="1000" dirty="0" err="1">
                <a:latin typeface="Arial" charset="0"/>
              </a:rPr>
              <a:t>Wortmannin</a:t>
            </a:r>
            <a:r>
              <a:rPr lang="en-US" sz="1000" dirty="0">
                <a:latin typeface="Arial" charset="0"/>
              </a:rPr>
              <a:t>.</a:t>
            </a:r>
            <a:endParaRPr lang="en-US" sz="1000" b="0" i="0" dirty="0">
              <a:effectLst/>
              <a:latin typeface="Arial" charset="0"/>
            </a:endParaRPr>
          </a:p>
        </p:txBody>
      </p:sp>
      <p:sp>
        <p:nvSpPr>
          <p:cNvPr id="9" name="Rectangle 8"/>
          <p:cNvSpPr/>
          <p:nvPr/>
        </p:nvSpPr>
        <p:spPr>
          <a:xfrm>
            <a:off x="7084587" y="1000472"/>
            <a:ext cx="1857022"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smtClean="0">
                <a:solidFill>
                  <a:srgbClr val="2E2E2E"/>
                </a:solidFill>
                <a:latin typeface="Times New Roman" charset="0"/>
                <a:ea typeface="Times New Roman" charset="0"/>
                <a:cs typeface="Times New Roman" charset="0"/>
              </a:rPr>
              <a:t>Note:</a:t>
            </a:r>
          </a:p>
          <a:p>
            <a:pPr marL="171450" indent="-171450">
              <a:buFont typeface="Arial" charset="0"/>
              <a:buChar char="•"/>
            </a:pPr>
            <a:r>
              <a:rPr lang="en-US" sz="1200" dirty="0" smtClean="0">
                <a:solidFill>
                  <a:srgbClr val="2E2E2E"/>
                </a:solidFill>
                <a:latin typeface="Times New Roman" charset="0"/>
                <a:ea typeface="Times New Roman" charset="0"/>
                <a:cs typeface="Times New Roman" charset="0"/>
              </a:rPr>
              <a:t>Both </a:t>
            </a:r>
            <a:r>
              <a:rPr lang="en-US" sz="1200" dirty="0" err="1">
                <a:solidFill>
                  <a:srgbClr val="2E2E2E"/>
                </a:solidFill>
                <a:latin typeface="Times New Roman" charset="0"/>
                <a:ea typeface="Times New Roman" charset="0"/>
                <a:cs typeface="Times New Roman" charset="0"/>
              </a:rPr>
              <a:t>Fak</a:t>
            </a:r>
            <a:r>
              <a:rPr lang="en-US" sz="1200" dirty="0">
                <a:solidFill>
                  <a:srgbClr val="2E2E2E"/>
                </a:solidFill>
                <a:latin typeface="Times New Roman" charset="0"/>
                <a:ea typeface="Times New Roman" charset="0"/>
                <a:cs typeface="Times New Roman" charset="0"/>
              </a:rPr>
              <a:t> and </a:t>
            </a:r>
            <a:r>
              <a:rPr lang="en-US" sz="1200" dirty="0" err="1">
                <a:solidFill>
                  <a:srgbClr val="2E2E2E"/>
                </a:solidFill>
                <a:latin typeface="Times New Roman" charset="0"/>
                <a:ea typeface="Times New Roman" charset="0"/>
                <a:cs typeface="Times New Roman" charset="0"/>
              </a:rPr>
              <a:t>Src</a:t>
            </a:r>
            <a:r>
              <a:rPr lang="en-US" sz="1200" dirty="0">
                <a:solidFill>
                  <a:srgbClr val="2E2E2E"/>
                </a:solidFill>
                <a:latin typeface="Times New Roman" charset="0"/>
                <a:ea typeface="Times New Roman" charset="0"/>
                <a:cs typeface="Times New Roman" charset="0"/>
              </a:rPr>
              <a:t> signaling kinases are known to be activated when cells attach to the RGD motif of native ECM </a:t>
            </a:r>
            <a:r>
              <a:rPr lang="en-US" sz="1200" dirty="0" smtClean="0">
                <a:solidFill>
                  <a:srgbClr val="2E2E2E"/>
                </a:solidFill>
                <a:latin typeface="Times New Roman" charset="0"/>
                <a:ea typeface="Times New Roman" charset="0"/>
                <a:cs typeface="Times New Roman" charset="0"/>
              </a:rPr>
              <a:t>proteins.</a:t>
            </a:r>
          </a:p>
          <a:p>
            <a:pPr marL="171450" indent="-171450">
              <a:buFont typeface="Arial" charset="0"/>
              <a:buChar char="•"/>
            </a:pPr>
            <a:r>
              <a:rPr lang="en-US" sz="1200" dirty="0" err="1">
                <a:latin typeface="Times New Roman" charset="0"/>
                <a:ea typeface="Times New Roman" charset="0"/>
                <a:cs typeface="Times New Roman" charset="0"/>
              </a:rPr>
              <a:t>Erk</a:t>
            </a:r>
            <a:r>
              <a:rPr lang="en-US" sz="1200" dirty="0">
                <a:latin typeface="Times New Roman" charset="0"/>
                <a:ea typeface="Times New Roman" charset="0"/>
                <a:cs typeface="Times New Roman" charset="0"/>
              </a:rPr>
              <a:t> and </a:t>
            </a:r>
            <a:r>
              <a:rPr lang="en-US" sz="1200" dirty="0" err="1">
                <a:latin typeface="Times New Roman" charset="0"/>
                <a:ea typeface="Times New Roman" charset="0"/>
                <a:cs typeface="Times New Roman" charset="0"/>
              </a:rPr>
              <a:t>Akt</a:t>
            </a:r>
            <a:r>
              <a:rPr lang="en-US" sz="1200" dirty="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signaling </a:t>
            </a:r>
            <a:r>
              <a:rPr lang="en-US" sz="1200" dirty="0">
                <a:latin typeface="Times New Roman" charset="0"/>
                <a:ea typeface="Times New Roman" charset="0"/>
                <a:cs typeface="Times New Roman" charset="0"/>
              </a:rPr>
              <a:t>molecules are major survival kinases mediating proliferation and survival pathways in various types of cells including </a:t>
            </a:r>
            <a:r>
              <a:rPr lang="en-US" sz="1200" dirty="0" smtClean="0">
                <a:latin typeface="Times New Roman" charset="0"/>
                <a:ea typeface="Times New Roman" charset="0"/>
                <a:cs typeface="Times New Roman" charset="0"/>
              </a:rPr>
              <a:t>ASC.</a:t>
            </a:r>
          </a:p>
          <a:p>
            <a:pPr marL="171450" indent="-171450">
              <a:buFont typeface="Arial" charset="0"/>
              <a:buChar char="•"/>
            </a:pPr>
            <a:r>
              <a:rPr lang="en-US" sz="1200" dirty="0">
                <a:latin typeface="Times New Roman" charset="0"/>
                <a:ea typeface="Times New Roman" charset="0"/>
                <a:cs typeface="Times New Roman" charset="0"/>
              </a:rPr>
              <a:t>PD98059 and </a:t>
            </a:r>
            <a:r>
              <a:rPr lang="en-US" sz="1200" dirty="0" err="1" smtClean="0">
                <a:latin typeface="Times New Roman" charset="0"/>
                <a:ea typeface="Times New Roman" charset="0"/>
                <a:cs typeface="Times New Roman" charset="0"/>
              </a:rPr>
              <a:t>Wortmannin</a:t>
            </a:r>
            <a:r>
              <a:rPr lang="en-US" sz="1200" dirty="0" smtClean="0">
                <a:latin typeface="Times New Roman" charset="0"/>
                <a:ea typeface="Times New Roman" charset="0"/>
                <a:cs typeface="Times New Roman" charset="0"/>
              </a:rPr>
              <a:t> are </a:t>
            </a:r>
            <a:r>
              <a:rPr lang="en-US" sz="1200" dirty="0">
                <a:latin typeface="Times New Roman" charset="0"/>
                <a:ea typeface="Times New Roman" charset="0"/>
                <a:cs typeface="Times New Roman" charset="0"/>
              </a:rPr>
              <a:t>highly specific in vitro inhibitors of </a:t>
            </a:r>
            <a:r>
              <a:rPr lang="en-US" sz="1200" dirty="0" err="1">
                <a:latin typeface="Times New Roman" charset="0"/>
                <a:ea typeface="Times New Roman" charset="0"/>
                <a:cs typeface="Times New Roman" charset="0"/>
              </a:rPr>
              <a:t>Mek</a:t>
            </a:r>
            <a:r>
              <a:rPr lang="en-US" sz="1200" dirty="0">
                <a:latin typeface="Times New Roman" charset="0"/>
                <a:ea typeface="Times New Roman" charset="0"/>
                <a:cs typeface="Times New Roman" charset="0"/>
              </a:rPr>
              <a:t> (</a:t>
            </a:r>
            <a:r>
              <a:rPr lang="en-US" sz="1200" dirty="0" err="1">
                <a:latin typeface="Times New Roman" charset="0"/>
                <a:ea typeface="Times New Roman" charset="0"/>
                <a:cs typeface="Times New Roman" charset="0"/>
              </a:rPr>
              <a:t>Erk</a:t>
            </a:r>
            <a:r>
              <a:rPr lang="en-US" sz="1200" dirty="0">
                <a:latin typeface="Times New Roman" charset="0"/>
                <a:ea typeface="Times New Roman" charset="0"/>
                <a:cs typeface="Times New Roman" charset="0"/>
              </a:rPr>
              <a:t> kinase) and PI3K (</a:t>
            </a:r>
            <a:r>
              <a:rPr lang="en-US" sz="1200" dirty="0" err="1">
                <a:latin typeface="Times New Roman" charset="0"/>
                <a:ea typeface="Times New Roman" charset="0"/>
                <a:cs typeface="Times New Roman" charset="0"/>
              </a:rPr>
              <a:t>Akt</a:t>
            </a:r>
            <a:r>
              <a:rPr lang="en-US" sz="1200" dirty="0">
                <a:latin typeface="Times New Roman" charset="0"/>
                <a:ea typeface="Times New Roman" charset="0"/>
                <a:cs typeface="Times New Roman" charset="0"/>
              </a:rPr>
              <a:t> kinase), respectively.</a:t>
            </a:r>
          </a:p>
        </p:txBody>
      </p:sp>
      <p:sp>
        <p:nvSpPr>
          <p:cNvPr id="11" name="Rectangle 10"/>
          <p:cNvSpPr/>
          <p:nvPr/>
        </p:nvSpPr>
        <p:spPr>
          <a:xfrm>
            <a:off x="150129" y="5986453"/>
            <a:ext cx="879148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The interaction of ASC with REP upregulated phosphorylation of </a:t>
            </a:r>
            <a:r>
              <a:rPr lang="en-US" sz="1200" dirty="0" err="1">
                <a:latin typeface="Times New Roman"/>
                <a:cs typeface="Times New Roman"/>
              </a:rPr>
              <a:t>Fak</a:t>
            </a:r>
            <a:r>
              <a:rPr lang="en-US" sz="1200" dirty="0">
                <a:latin typeface="Times New Roman"/>
                <a:cs typeface="Times New Roman"/>
              </a:rPr>
              <a:t> and </a:t>
            </a:r>
            <a:r>
              <a:rPr lang="en-US" sz="1200" dirty="0" err="1">
                <a:latin typeface="Times New Roman"/>
                <a:cs typeface="Times New Roman"/>
              </a:rPr>
              <a:t>Src</a:t>
            </a:r>
            <a:r>
              <a:rPr lang="en-US" sz="1200" dirty="0">
                <a:latin typeface="Times New Roman"/>
                <a:cs typeface="Times New Roman"/>
              </a:rPr>
              <a:t> kinases and significantly increased </a:t>
            </a:r>
            <a:r>
              <a:rPr lang="en-US" sz="1200" dirty="0" err="1">
                <a:latin typeface="Times New Roman"/>
                <a:cs typeface="Times New Roman"/>
              </a:rPr>
              <a:t>Erk</a:t>
            </a:r>
            <a:r>
              <a:rPr lang="en-US" sz="1200" dirty="0">
                <a:latin typeface="Times New Roman"/>
                <a:cs typeface="Times New Roman"/>
              </a:rPr>
              <a:t> and </a:t>
            </a:r>
            <a:r>
              <a:rPr lang="en-US" sz="1200" dirty="0" err="1">
                <a:latin typeface="Times New Roman"/>
                <a:cs typeface="Times New Roman"/>
              </a:rPr>
              <a:t>Akt</a:t>
            </a:r>
            <a:r>
              <a:rPr lang="en-US" sz="1200" dirty="0">
                <a:latin typeface="Times New Roman"/>
                <a:cs typeface="Times New Roman"/>
              </a:rPr>
              <a:t> signal transduction </a:t>
            </a:r>
            <a:r>
              <a:rPr lang="en-US" sz="1200" i="1" dirty="0">
                <a:latin typeface="Times New Roman"/>
                <a:cs typeface="Times New Roman"/>
              </a:rPr>
              <a:t>in vitro</a:t>
            </a:r>
            <a:r>
              <a:rPr lang="en-US" sz="1200" dirty="0">
                <a:latin typeface="Times New Roman"/>
                <a:cs typeface="Times New Roman"/>
              </a:rPr>
              <a:t>.</a:t>
            </a:r>
          </a:p>
          <a:p>
            <a:pPr marL="171450" indent="-171450">
              <a:buFont typeface="Arial" charset="0"/>
              <a:buChar char="•"/>
            </a:pPr>
            <a:r>
              <a:rPr lang="en-US" sz="1200" dirty="0">
                <a:latin typeface="Times New Roman"/>
                <a:cs typeface="Times New Roman"/>
              </a:rPr>
              <a:t>Inhibition of </a:t>
            </a:r>
            <a:r>
              <a:rPr lang="en-US" sz="1200" dirty="0" err="1">
                <a:latin typeface="Times New Roman"/>
                <a:cs typeface="Times New Roman"/>
              </a:rPr>
              <a:t>Mek</a:t>
            </a:r>
            <a:r>
              <a:rPr lang="en-US" sz="1200" dirty="0">
                <a:latin typeface="Times New Roman"/>
                <a:cs typeface="Times New Roman"/>
              </a:rPr>
              <a:t>/</a:t>
            </a:r>
            <a:r>
              <a:rPr lang="en-US" sz="1200" dirty="0" err="1">
                <a:latin typeface="Times New Roman"/>
                <a:cs typeface="Times New Roman"/>
              </a:rPr>
              <a:t>Erk</a:t>
            </a:r>
            <a:r>
              <a:rPr lang="en-US" sz="1200" dirty="0">
                <a:latin typeface="Times New Roman"/>
                <a:cs typeface="Times New Roman"/>
              </a:rPr>
              <a:t> signaling by PD98059 or PI3K/</a:t>
            </a:r>
            <a:r>
              <a:rPr lang="en-US" sz="1200" dirty="0" err="1">
                <a:latin typeface="Times New Roman"/>
                <a:cs typeface="Times New Roman"/>
              </a:rPr>
              <a:t>Akt</a:t>
            </a:r>
            <a:r>
              <a:rPr lang="en-US" sz="1200" dirty="0">
                <a:latin typeface="Times New Roman"/>
                <a:cs typeface="Times New Roman"/>
              </a:rPr>
              <a:t> signaling by </a:t>
            </a:r>
            <a:r>
              <a:rPr lang="en-US" sz="1200" dirty="0" err="1">
                <a:latin typeface="Times New Roman"/>
                <a:cs typeface="Times New Roman"/>
              </a:rPr>
              <a:t>Wortmannin</a:t>
            </a:r>
            <a:r>
              <a:rPr lang="en-US" sz="1200" dirty="0">
                <a:latin typeface="Times New Roman"/>
                <a:cs typeface="Times New Roman"/>
              </a:rPr>
              <a:t> caused a marked decrease in cell adhesion and cell viability.</a:t>
            </a:r>
          </a:p>
        </p:txBody>
      </p:sp>
    </p:spTree>
    <p:extLst>
      <p:ext uri="{BB962C8B-B14F-4D97-AF65-F5344CB8AC3E}">
        <p14:creationId xmlns:p14="http://schemas.microsoft.com/office/powerpoint/2010/main" val="162705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1</a:t>
            </a:r>
          </a:p>
        </p:txBody>
      </p:sp>
      <p:sp>
        <p:nvSpPr>
          <p:cNvPr id="7" name="Rectangle 6"/>
          <p:cNvSpPr/>
          <p:nvPr/>
        </p:nvSpPr>
        <p:spPr>
          <a:xfrm>
            <a:off x="4838006" y="1414124"/>
            <a:ext cx="4540470" cy="276999"/>
          </a:xfrm>
          <a:prstGeom prst="rect">
            <a:avLst/>
          </a:prstGeom>
        </p:spPr>
        <p:txBody>
          <a:bodyPr wrap="square">
            <a:spAutoFit/>
          </a:bodyPr>
          <a:lstStyle/>
          <a:p>
            <a:r>
              <a:rPr lang="en-US" sz="1200" smtClean="0">
                <a:latin typeface="Times New Roman" charset="0"/>
                <a:ea typeface="Times New Roman" charset="0"/>
                <a:cs typeface="Times New Roman" charset="0"/>
              </a:rPr>
              <a:t>&lt;&lt;A.C. </a:t>
            </a:r>
            <a:r>
              <a:rPr lang="en-US" sz="1200" dirty="0" err="1" smtClean="0">
                <a:latin typeface="Times New Roman" charset="0"/>
                <a:ea typeface="Times New Roman" charset="0"/>
                <a:cs typeface="Times New Roman" charset="0"/>
              </a:rPr>
              <a:t>Boquest</a:t>
            </a:r>
            <a:r>
              <a:rPr lang="en-US" sz="1200" dirty="0" smtClean="0">
                <a:latin typeface="Times New Roman" charset="0"/>
                <a:ea typeface="Times New Roman" charset="0"/>
                <a:cs typeface="Times New Roman" charset="0"/>
              </a:rPr>
              <a:t>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a:t>
            </a:r>
            <a:r>
              <a:rPr lang="is-IS" sz="1200" i="1" dirty="0">
                <a:latin typeface="Times New Roman" charset="0"/>
                <a:ea typeface="Times New Roman" charset="0"/>
                <a:cs typeface="Times New Roman" charset="0"/>
              </a:rPr>
              <a:t>Methods Mol. Biol</a:t>
            </a:r>
            <a:r>
              <a:rPr lang="is-IS" sz="1200" i="1" dirty="0" smtClean="0">
                <a:latin typeface="Times New Roman" charset="0"/>
                <a:ea typeface="Times New Roman" charset="0"/>
                <a:cs typeface="Times New Roman" charset="0"/>
              </a:rPr>
              <a:t>., </a:t>
            </a:r>
            <a:r>
              <a:rPr lang="is-IS" sz="1200" dirty="0" smtClean="0">
                <a:latin typeface="Times New Roman" charset="0"/>
                <a:ea typeface="Times New Roman" charset="0"/>
                <a:cs typeface="Times New Roman" charset="0"/>
              </a:rPr>
              <a:t>325, 35–46 </a:t>
            </a:r>
            <a:r>
              <a:rPr lang="is-IS" sz="1200" dirty="0">
                <a:latin typeface="Times New Roman" charset="0"/>
                <a:ea typeface="Times New Roman" charset="0"/>
                <a:cs typeface="Times New Roman" charset="0"/>
              </a:rPr>
              <a:t>(2006</a:t>
            </a:r>
            <a:r>
              <a:rPr lang="is-IS" sz="120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&gt;&gt;</a:t>
            </a:r>
            <a:endParaRPr lang="en-US" sz="1200" dirty="0">
              <a:latin typeface="Times New Roman" charset="0"/>
              <a:ea typeface="Times New Roman" charset="0"/>
              <a:cs typeface="Times New Roman" charset="0"/>
            </a:endParaRPr>
          </a:p>
        </p:txBody>
      </p:sp>
      <p:sp>
        <p:nvSpPr>
          <p:cNvPr id="8" name="Rectangle 7"/>
          <p:cNvSpPr/>
          <p:nvPr/>
        </p:nvSpPr>
        <p:spPr>
          <a:xfrm>
            <a:off x="305371" y="830486"/>
            <a:ext cx="8566739"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a:latin typeface="Arial" charset="0"/>
                <a:ea typeface="Arial" charset="0"/>
                <a:cs typeface="Arial" charset="0"/>
              </a:rPr>
              <a:t>Adipose stem cells (ASC) are multipotent stromal cells or </a:t>
            </a:r>
            <a:r>
              <a:rPr lang="en-US" sz="1400" dirty="0" smtClean="0">
                <a:latin typeface="Arial" charset="0"/>
                <a:ea typeface="Arial" charset="0"/>
                <a:cs typeface="Arial" charset="0"/>
              </a:rPr>
              <a:t>mesenchymal </a:t>
            </a:r>
            <a:r>
              <a:rPr lang="en-US" sz="1400" dirty="0">
                <a:latin typeface="Arial" charset="0"/>
                <a:ea typeface="Arial" charset="0"/>
                <a:cs typeface="Arial" charset="0"/>
              </a:rPr>
              <a:t>stem </a:t>
            </a:r>
            <a:r>
              <a:rPr lang="en-US" sz="1400" dirty="0" smtClean="0">
                <a:latin typeface="Arial" charset="0"/>
                <a:ea typeface="Arial" charset="0"/>
                <a:cs typeface="Arial" charset="0"/>
              </a:rPr>
              <a:t>cells (MSC), </a:t>
            </a:r>
            <a:r>
              <a:rPr lang="en-US" sz="1400" dirty="0">
                <a:latin typeface="Arial" charset="0"/>
                <a:ea typeface="Arial" charset="0"/>
                <a:cs typeface="Arial" charset="0"/>
              </a:rPr>
              <a:t>which are easily available in the stromal vascular </a:t>
            </a:r>
            <a:r>
              <a:rPr lang="en-US" sz="1400" dirty="0" smtClean="0">
                <a:latin typeface="Arial" charset="0"/>
                <a:ea typeface="Arial" charset="0"/>
                <a:cs typeface="Arial" charset="0"/>
              </a:rPr>
              <a:t>fraction from </a:t>
            </a:r>
            <a:r>
              <a:rPr lang="en-US" sz="1400" dirty="0" err="1" smtClean="0">
                <a:latin typeface="Arial" charset="0"/>
                <a:ea typeface="Arial" charset="0"/>
                <a:cs typeface="Arial" charset="0"/>
              </a:rPr>
              <a:t>lipoaspirate</a:t>
            </a:r>
            <a:r>
              <a:rPr lang="en-US" sz="1400" dirty="0" smtClean="0">
                <a:latin typeface="Arial" charset="0"/>
                <a:ea typeface="Arial" charset="0"/>
                <a:cs typeface="Arial" charset="0"/>
              </a:rPr>
              <a:t>. </a:t>
            </a:r>
            <a:endParaRPr lang="en-US" sz="1400" dirty="0">
              <a:latin typeface="Arial" charset="0"/>
              <a:ea typeface="Arial" charset="0"/>
              <a:cs typeface="Arial" charset="0"/>
            </a:endParaRPr>
          </a:p>
        </p:txBody>
      </p:sp>
      <p:sp>
        <p:nvSpPr>
          <p:cNvPr id="13" name="Rectangle 12"/>
          <p:cNvSpPr/>
          <p:nvPr/>
        </p:nvSpPr>
        <p:spPr>
          <a:xfrm>
            <a:off x="0" y="5415313"/>
            <a:ext cx="4730927" cy="307777"/>
          </a:xfrm>
          <a:prstGeom prst="rect">
            <a:avLst/>
          </a:prstGeom>
        </p:spPr>
        <p:txBody>
          <a:bodyPr wrap="square">
            <a:spAutoFit/>
          </a:bodyPr>
          <a:lstStyle/>
          <a:p>
            <a:r>
              <a:rPr lang="en-US" sz="1400" dirty="0" smtClean="0">
                <a:latin typeface="Times New Roman" charset="0"/>
                <a:ea typeface="Times New Roman" charset="0"/>
                <a:cs typeface="Times New Roman" charset="0"/>
              </a:rPr>
              <a:t>&lt;&lt; Goldenberg </a:t>
            </a:r>
            <a:r>
              <a:rPr lang="en-US" sz="1400" i="1" dirty="0" smtClean="0">
                <a:latin typeface="Times New Roman" charset="0"/>
                <a:ea typeface="Times New Roman" charset="0"/>
                <a:cs typeface="Times New Roman" charset="0"/>
              </a:rPr>
              <a:t>et al</a:t>
            </a:r>
            <a:r>
              <a:rPr lang="en-US" sz="1400" dirty="0" smtClean="0">
                <a:latin typeface="Times New Roman" charset="0"/>
                <a:ea typeface="Times New Roman" charset="0"/>
                <a:cs typeface="Times New Roman" charset="0"/>
              </a:rPr>
              <a:t>, </a:t>
            </a:r>
            <a:r>
              <a:rPr lang="en-US" sz="1400" i="1" dirty="0">
                <a:latin typeface="Times New Roman" charset="0"/>
                <a:ea typeface="Times New Roman" charset="0"/>
                <a:cs typeface="Times New Roman" charset="0"/>
              </a:rPr>
              <a:t>Academic Press: </a:t>
            </a:r>
            <a:r>
              <a:rPr lang="en-US" sz="1400" i="1" dirty="0" smtClean="0">
                <a:latin typeface="Times New Roman" charset="0"/>
                <a:ea typeface="Times New Roman" charset="0"/>
                <a:cs typeface="Times New Roman" charset="0"/>
              </a:rPr>
              <a:t>Boston</a:t>
            </a:r>
            <a:r>
              <a:rPr lang="en-US" sz="1400" dirty="0" smtClean="0">
                <a:latin typeface="Times New Roman" charset="0"/>
                <a:ea typeface="Times New Roman" charset="0"/>
                <a:cs typeface="Times New Roman" charset="0"/>
              </a:rPr>
              <a:t>, 39-63 </a:t>
            </a:r>
            <a:r>
              <a:rPr lang="en-US" sz="1400" dirty="0">
                <a:latin typeface="Times New Roman" charset="0"/>
                <a:ea typeface="Times New Roman" charset="0"/>
                <a:cs typeface="Times New Roman" charset="0"/>
              </a:rPr>
              <a:t>(</a:t>
            </a:r>
            <a:r>
              <a:rPr lang="en-US" sz="1400" dirty="0" smtClean="0">
                <a:latin typeface="Times New Roman" charset="0"/>
                <a:ea typeface="Times New Roman" charset="0"/>
                <a:cs typeface="Times New Roman" charset="0"/>
              </a:rPr>
              <a:t>2017) &gt;&gt;</a:t>
            </a:r>
            <a:endParaRPr lang="en-US" sz="1400" dirty="0">
              <a:latin typeface="Times New Roman" charset="0"/>
              <a:ea typeface="Times New Roman" charset="0"/>
              <a:cs typeface="Times New Roman"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32" y="1533085"/>
            <a:ext cx="2911145" cy="3467921"/>
          </a:xfrm>
          <a:prstGeom prst="rect">
            <a:avLst/>
          </a:prstGeom>
        </p:spPr>
      </p:pic>
      <p:sp>
        <p:nvSpPr>
          <p:cNvPr id="15" name="Rectangle 14"/>
          <p:cNvSpPr/>
          <p:nvPr/>
        </p:nvSpPr>
        <p:spPr>
          <a:xfrm>
            <a:off x="150130" y="4981838"/>
            <a:ext cx="3617829" cy="523220"/>
          </a:xfrm>
          <a:prstGeom prst="rect">
            <a:avLst/>
          </a:prstGeom>
        </p:spPr>
        <p:txBody>
          <a:bodyPr wrap="square">
            <a:spAutoFit/>
          </a:bodyPr>
          <a:lstStyle/>
          <a:p>
            <a:r>
              <a:rPr lang="en-US" sz="1400" dirty="0" smtClean="0">
                <a:latin typeface="Arial" charset="0"/>
                <a:ea typeface="Arial" charset="0"/>
                <a:cs typeface="Arial" charset="0"/>
              </a:rPr>
              <a:t>Fig. 1. </a:t>
            </a:r>
            <a:r>
              <a:rPr lang="en-US" sz="1400" dirty="0">
                <a:latin typeface="Arial" charset="0"/>
                <a:ea typeface="Arial" charset="0"/>
                <a:cs typeface="Arial" charset="0"/>
              </a:rPr>
              <a:t>Illustration of different </a:t>
            </a:r>
            <a:r>
              <a:rPr lang="en-US" sz="1400" dirty="0" smtClean="0">
                <a:latin typeface="Arial" charset="0"/>
                <a:ea typeface="Arial" charset="0"/>
                <a:cs typeface="Arial" charset="0"/>
              </a:rPr>
              <a:t>MSC </a:t>
            </a:r>
            <a:r>
              <a:rPr lang="en-US" sz="1400" dirty="0">
                <a:latin typeface="Arial" charset="0"/>
                <a:ea typeface="Arial" charset="0"/>
                <a:cs typeface="Arial" charset="0"/>
              </a:rPr>
              <a:t>sources obtained from adult tissues.</a:t>
            </a:r>
          </a:p>
        </p:txBody>
      </p:sp>
      <p:sp>
        <p:nvSpPr>
          <p:cNvPr id="22" name="Rectangle 21"/>
          <p:cNvSpPr/>
          <p:nvPr/>
        </p:nvSpPr>
        <p:spPr>
          <a:xfrm>
            <a:off x="5118802" y="4800768"/>
            <a:ext cx="4025198" cy="523220"/>
          </a:xfrm>
          <a:prstGeom prst="rect">
            <a:avLst/>
          </a:prstGeom>
        </p:spPr>
        <p:txBody>
          <a:bodyPr wrap="square">
            <a:spAutoFit/>
          </a:bodyPr>
          <a:lstStyle/>
          <a:p>
            <a:r>
              <a:rPr lang="en-US" sz="1400" dirty="0" smtClean="0">
                <a:latin typeface="Arial" charset="0"/>
                <a:ea typeface="Arial" charset="0"/>
                <a:cs typeface="Arial" charset="0"/>
              </a:rPr>
              <a:t>Fig. 2. </a:t>
            </a:r>
            <a:r>
              <a:rPr lang="en-US" sz="1400" dirty="0">
                <a:latin typeface="Arial" charset="0"/>
                <a:ea typeface="Arial" charset="0"/>
                <a:cs typeface="Arial" charset="0"/>
              </a:rPr>
              <a:t>Illustration stromal vascular fraction (SVF) as source of ASC. </a:t>
            </a:r>
          </a:p>
        </p:txBody>
      </p:sp>
      <p:sp>
        <p:nvSpPr>
          <p:cNvPr id="25" name="Rectangle 24"/>
          <p:cNvSpPr/>
          <p:nvPr/>
        </p:nvSpPr>
        <p:spPr>
          <a:xfrm>
            <a:off x="4730927" y="5261699"/>
            <a:ext cx="4436415" cy="307777"/>
          </a:xfrm>
          <a:prstGeom prst="rect">
            <a:avLst/>
          </a:prstGeom>
        </p:spPr>
        <p:txBody>
          <a:bodyPr wrap="square">
            <a:spAutoFit/>
          </a:bodyPr>
          <a:lstStyle/>
          <a:p>
            <a:r>
              <a:rPr lang="en-US" sz="1400" dirty="0" smtClean="0">
                <a:latin typeface="Times New Roman" charset="0"/>
                <a:ea typeface="Times New Roman" charset="0"/>
                <a:cs typeface="Times New Roman" charset="0"/>
              </a:rPr>
              <a:t>&lt;&lt; C. </a:t>
            </a:r>
            <a:r>
              <a:rPr lang="en-US" sz="1400" dirty="0" err="1" smtClean="0">
                <a:latin typeface="Times New Roman" charset="0"/>
                <a:ea typeface="Times New Roman" charset="0"/>
                <a:cs typeface="Times New Roman" charset="0"/>
              </a:rPr>
              <a:t>Seretis</a:t>
            </a:r>
            <a:r>
              <a:rPr lang="en-US" sz="1400" dirty="0" smtClean="0">
                <a:latin typeface="Times New Roman" charset="0"/>
                <a:ea typeface="Times New Roman" charset="0"/>
                <a:cs typeface="Times New Roman" charset="0"/>
              </a:rPr>
              <a:t> </a:t>
            </a:r>
            <a:r>
              <a:rPr lang="en-US" sz="1400" i="1" dirty="0" smtClean="0">
                <a:latin typeface="Times New Roman" charset="0"/>
                <a:ea typeface="Times New Roman" charset="0"/>
                <a:cs typeface="Times New Roman" charset="0"/>
              </a:rPr>
              <a:t>et al</a:t>
            </a:r>
            <a:r>
              <a:rPr lang="en-US" sz="1400" dirty="0" smtClean="0">
                <a:latin typeface="Times New Roman" charset="0"/>
                <a:ea typeface="Times New Roman" charset="0"/>
                <a:cs typeface="Times New Roman" charset="0"/>
              </a:rPr>
              <a:t>, </a:t>
            </a:r>
            <a:r>
              <a:rPr lang="en-US" sz="1400" i="1" dirty="0" err="1" smtClean="0">
                <a:latin typeface="Times New Roman" charset="0"/>
                <a:ea typeface="Times New Roman" charset="0"/>
                <a:cs typeface="Times New Roman" charset="0"/>
              </a:rPr>
              <a:t>Obes</a:t>
            </a:r>
            <a:r>
              <a:rPr lang="en-US" sz="1400" i="1" dirty="0" smtClean="0">
                <a:latin typeface="Times New Roman" charset="0"/>
                <a:ea typeface="Times New Roman" charset="0"/>
                <a:cs typeface="Times New Roman" charset="0"/>
              </a:rPr>
              <a:t>. Surg.</a:t>
            </a:r>
            <a:r>
              <a:rPr lang="en-US" sz="1400" dirty="0" smtClean="0">
                <a:latin typeface="Times New Roman" charset="0"/>
                <a:ea typeface="Times New Roman" charset="0"/>
                <a:cs typeface="Times New Roman" charset="0"/>
              </a:rPr>
              <a:t>, 10, 1950–1955 </a:t>
            </a:r>
            <a:r>
              <a:rPr lang="en-US" sz="1400" dirty="0">
                <a:latin typeface="Times New Roman" charset="0"/>
                <a:ea typeface="Times New Roman" charset="0"/>
                <a:cs typeface="Times New Roman" charset="0"/>
              </a:rPr>
              <a:t>(2015</a:t>
            </a:r>
            <a:r>
              <a:rPr lang="en-US" sz="1400" dirty="0" smtClean="0">
                <a:latin typeface="Times New Roman" charset="0"/>
                <a:ea typeface="Times New Roman" charset="0"/>
                <a:cs typeface="Times New Roman" charset="0"/>
              </a:rPr>
              <a:t>). &gt;&gt;</a:t>
            </a:r>
            <a:endParaRPr lang="en-US" sz="1400" dirty="0">
              <a:latin typeface="Times New Roman" charset="0"/>
              <a:ea typeface="Times New Roman" charset="0"/>
              <a:cs typeface="Times New Roman" charset="0"/>
            </a:endParaRPr>
          </a:p>
        </p:txBody>
      </p:sp>
      <p:sp>
        <p:nvSpPr>
          <p:cNvPr id="26" name="Rectangle 25"/>
          <p:cNvSpPr/>
          <p:nvPr/>
        </p:nvSpPr>
        <p:spPr>
          <a:xfrm>
            <a:off x="150130" y="5772518"/>
            <a:ext cx="4259957"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a:latin typeface="Arial" charset="0"/>
                <a:ea typeface="Arial" charset="0"/>
                <a:cs typeface="Arial" charset="0"/>
              </a:rPr>
              <a:t>Under specified conditions, ASC differentiate into various cell types of the endodermal, mesodermal, and ectodermal </a:t>
            </a:r>
            <a:r>
              <a:rPr lang="en-US" sz="1400" dirty="0" smtClean="0">
                <a:latin typeface="Arial" charset="0"/>
                <a:ea typeface="Arial" charset="0"/>
                <a:cs typeface="Arial" charset="0"/>
              </a:rPr>
              <a:t>lineages.</a:t>
            </a:r>
            <a:endParaRPr lang="en-US" sz="1400" dirty="0">
              <a:latin typeface="Arial" charset="0"/>
              <a:ea typeface="Arial" charset="0"/>
              <a:cs typeface="Arial" charset="0"/>
            </a:endParaRPr>
          </a:p>
        </p:txBody>
      </p:sp>
      <p:sp>
        <p:nvSpPr>
          <p:cNvPr id="27" name="Rectangle 26"/>
          <p:cNvSpPr/>
          <p:nvPr/>
        </p:nvSpPr>
        <p:spPr>
          <a:xfrm>
            <a:off x="1056290" y="6600959"/>
            <a:ext cx="3491414" cy="276999"/>
          </a:xfrm>
          <a:prstGeom prst="rect">
            <a:avLst/>
          </a:prstGeom>
        </p:spPr>
        <p:txBody>
          <a:bodyPr wrap="square">
            <a:spAutoFit/>
          </a:bodyPr>
          <a:lstStyle/>
          <a:p>
            <a:r>
              <a:rPr lang="en-US" sz="1200" dirty="0" smtClean="0">
                <a:latin typeface="Times New Roman" charset="0"/>
                <a:ea typeface="Times New Roman" charset="0"/>
                <a:cs typeface="Times New Roman" charset="0"/>
              </a:rPr>
              <a:t>&lt;&lt;P.A. </a:t>
            </a:r>
            <a:r>
              <a:rPr lang="en-US" sz="1200" dirty="0" err="1" smtClean="0">
                <a:latin typeface="Times New Roman" charset="0"/>
                <a:ea typeface="Times New Roman" charset="0"/>
                <a:cs typeface="Times New Roman" charset="0"/>
              </a:rPr>
              <a:t>Zuk</a:t>
            </a:r>
            <a:r>
              <a:rPr lang="en-US" sz="1200" dirty="0" smtClean="0">
                <a:latin typeface="Times New Roman" charset="0"/>
                <a:ea typeface="Times New Roman" charset="0"/>
                <a:cs typeface="Times New Roman" charset="0"/>
              </a:rPr>
              <a:t>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a:t>
            </a:r>
            <a:r>
              <a:rPr lang="is-IS" sz="1200" i="1" dirty="0" smtClean="0">
                <a:latin typeface="Times New Roman" charset="0"/>
                <a:ea typeface="Times New Roman" charset="0"/>
                <a:cs typeface="Times New Roman" charset="0"/>
              </a:rPr>
              <a:t>Tissue Eng., </a:t>
            </a:r>
            <a:r>
              <a:rPr lang="is-IS" sz="1200" dirty="0">
                <a:latin typeface="Times New Roman" charset="0"/>
                <a:ea typeface="Times New Roman" charset="0"/>
                <a:cs typeface="Times New Roman" charset="0"/>
              </a:rPr>
              <a:t>7</a:t>
            </a:r>
            <a:r>
              <a:rPr lang="is-IS" sz="1200" dirty="0" smtClean="0">
                <a:latin typeface="Times New Roman" charset="0"/>
                <a:ea typeface="Times New Roman" charset="0"/>
                <a:cs typeface="Times New Roman" charset="0"/>
              </a:rPr>
              <a:t>, 211-228 </a:t>
            </a:r>
            <a:r>
              <a:rPr lang="is-IS" sz="1200" dirty="0">
                <a:latin typeface="Times New Roman" charset="0"/>
                <a:ea typeface="Times New Roman" charset="0"/>
                <a:cs typeface="Times New Roman" charset="0"/>
              </a:rPr>
              <a:t>(2006</a:t>
            </a:r>
            <a:r>
              <a:rPr lang="is-IS" sz="120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&gt;&gt;</a:t>
            </a:r>
            <a:endParaRPr lang="en-US" sz="1200" dirty="0">
              <a:latin typeface="Times New Roman" charset="0"/>
              <a:ea typeface="Times New Roman" charset="0"/>
              <a:cs typeface="Times New Roman" charset="0"/>
            </a:endParaRPr>
          </a:p>
        </p:txBody>
      </p:sp>
      <p:sp>
        <p:nvSpPr>
          <p:cNvPr id="28" name="Rectangle 27"/>
          <p:cNvSpPr/>
          <p:nvPr/>
        </p:nvSpPr>
        <p:spPr>
          <a:xfrm>
            <a:off x="4855779" y="5600591"/>
            <a:ext cx="4210450" cy="116955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1400" dirty="0">
                <a:latin typeface="Arial" charset="0"/>
                <a:ea typeface="Arial" charset="0"/>
                <a:cs typeface="Arial" charset="0"/>
              </a:rPr>
              <a:t>The lineage-specific differentiation potential and the ability to suppress host immune responses make ASC an excellent autologous and allogeneic stem cell choice for a wide variety of clinical </a:t>
            </a:r>
            <a:r>
              <a:rPr lang="en-US" sz="1400" dirty="0" smtClean="0">
                <a:latin typeface="Arial" charset="0"/>
                <a:ea typeface="Arial" charset="0"/>
                <a:cs typeface="Arial" charset="0"/>
              </a:rPr>
              <a:t>therapies.</a:t>
            </a:r>
            <a:endParaRPr lang="en-US" sz="1400" dirty="0">
              <a:latin typeface="Arial" charset="0"/>
              <a:ea typeface="Arial" charset="0"/>
              <a:cs typeface="Arial"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551" y="1799806"/>
            <a:ext cx="4589728" cy="2968851"/>
          </a:xfrm>
          <a:prstGeom prst="rect">
            <a:avLst/>
          </a:prstGeom>
        </p:spPr>
      </p:pic>
    </p:spTree>
    <p:extLst>
      <p:ext uri="{BB962C8B-B14F-4D97-AF65-F5344CB8AC3E}">
        <p14:creationId xmlns:p14="http://schemas.microsoft.com/office/powerpoint/2010/main" val="365822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2" grpId="0"/>
      <p:bldP spid="25" grpId="0"/>
      <p:bldP spid="26" grpId="0" animBg="1"/>
      <p:bldP spid="27"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Fig.2</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18</a:t>
            </a:r>
            <a:endParaRPr lang="en-US" dirty="0"/>
          </a:p>
        </p:txBody>
      </p:sp>
      <p:sp>
        <p:nvSpPr>
          <p:cNvPr id="15" name="TextBox 14"/>
          <p:cNvSpPr txBox="1"/>
          <p:nvPr/>
        </p:nvSpPr>
        <p:spPr>
          <a:xfrm>
            <a:off x="1040872" y="854763"/>
            <a:ext cx="5301035"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latin typeface="Arial" charset="0"/>
                <a:ea typeface="Arial" charset="0"/>
                <a:cs typeface="Arial" charset="0"/>
              </a:rPr>
              <a:t>[Purpose]</a:t>
            </a:r>
          </a:p>
          <a:p>
            <a:r>
              <a:rPr lang="en-US" sz="1400" dirty="0" smtClean="0">
                <a:latin typeface="Arial" charset="0"/>
                <a:ea typeface="Arial" charset="0"/>
                <a:cs typeface="Arial" charset="0"/>
              </a:rPr>
              <a:t>To </a:t>
            </a:r>
            <a:r>
              <a:rPr lang="en-US" sz="1400" dirty="0">
                <a:latin typeface="Arial" charset="0"/>
                <a:ea typeface="Arial" charset="0"/>
                <a:cs typeface="Arial" charset="0"/>
              </a:rPr>
              <a:t>investigate </a:t>
            </a:r>
            <a:r>
              <a:rPr lang="en-US" sz="1400" dirty="0" smtClean="0">
                <a:latin typeface="Arial" charset="0"/>
                <a:ea typeface="Arial" charset="0"/>
                <a:cs typeface="Arial" charset="0"/>
              </a:rPr>
              <a:t>the effect of REP on keratinocyte migration </a:t>
            </a:r>
            <a:r>
              <a:rPr lang="en-US" sz="1400" i="1" dirty="0" smtClean="0">
                <a:latin typeface="Arial" charset="0"/>
                <a:ea typeface="Arial" charset="0"/>
                <a:cs typeface="Arial" charset="0"/>
              </a:rPr>
              <a:t>in vitro</a:t>
            </a:r>
          </a:p>
        </p:txBody>
      </p:sp>
      <p:sp>
        <p:nvSpPr>
          <p:cNvPr id="16" name="TextBox 15"/>
          <p:cNvSpPr txBox="1"/>
          <p:nvPr/>
        </p:nvSpPr>
        <p:spPr>
          <a:xfrm>
            <a:off x="27710" y="962485"/>
            <a:ext cx="1013162" cy="307777"/>
          </a:xfrm>
          <a:prstGeom prst="rect">
            <a:avLst/>
          </a:prstGeom>
          <a:noFill/>
        </p:spPr>
        <p:txBody>
          <a:bodyPr wrap="none" rtlCol="0">
            <a:spAutoFit/>
          </a:bodyPr>
          <a:lstStyle/>
          <a:p>
            <a:r>
              <a:rPr lang="en-US" sz="1400" b="1" dirty="0" smtClean="0">
                <a:latin typeface="Arial" charset="0"/>
                <a:ea typeface="Arial" charset="0"/>
                <a:cs typeface="Arial" charset="0"/>
              </a:rPr>
              <a:t>Fig. 2 A-B</a:t>
            </a:r>
            <a:endParaRPr lang="en-US" sz="1400" b="1" dirty="0">
              <a:latin typeface="Arial" charset="0"/>
              <a:ea typeface="Arial" charset="0"/>
              <a:cs typeface="Arial" charset="0"/>
            </a:endParaRPr>
          </a:p>
        </p:txBody>
      </p:sp>
      <p:sp>
        <p:nvSpPr>
          <p:cNvPr id="17" name="Rectangle 16"/>
          <p:cNvSpPr/>
          <p:nvPr/>
        </p:nvSpPr>
        <p:spPr>
          <a:xfrm>
            <a:off x="27710" y="5129351"/>
            <a:ext cx="8917569" cy="738664"/>
          </a:xfrm>
          <a:prstGeom prst="rect">
            <a:avLst/>
          </a:prstGeom>
        </p:spPr>
        <p:txBody>
          <a:bodyPr wrap="square">
            <a:spAutoFit/>
          </a:bodyPr>
          <a:lstStyle/>
          <a:p>
            <a:pPr fontAlgn="base"/>
            <a:r>
              <a:rPr lang="en-US" sz="1400" dirty="0">
                <a:latin typeface="Arial" charset="0"/>
              </a:rPr>
              <a:t>Fig. 2. Accelerating effect of REP on keratinocyte migration. (A) Representative image of keratinocyte migration on polystyrene surface or the surfaces coated with 0.5, 1, and 5 </a:t>
            </a:r>
            <a:r>
              <a:rPr lang="en-US" sz="1400" dirty="0" err="1">
                <a:latin typeface="Arial" charset="0"/>
              </a:rPr>
              <a:t>μM</a:t>
            </a:r>
            <a:r>
              <a:rPr lang="en-US" sz="1400" dirty="0">
                <a:latin typeface="Arial" charset="0"/>
              </a:rPr>
              <a:t> REP during a 72-h culture period. (B) Quantitative relationship between REP concentration and SWRI. *</a:t>
            </a:r>
            <a:r>
              <a:rPr lang="en-US" sz="1400" i="1" dirty="0">
                <a:latin typeface="Arial" charset="0"/>
              </a:rPr>
              <a:t>p</a:t>
            </a:r>
            <a:r>
              <a:rPr lang="en-US" sz="1400" dirty="0">
                <a:latin typeface="Arial" charset="0"/>
              </a:rPr>
              <a:t> &lt; 0.05.</a:t>
            </a:r>
            <a:endParaRPr lang="en-US" sz="1400" b="0" i="0" dirty="0">
              <a:effectLst/>
              <a:latin typeface="Arial"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74" y="1802082"/>
            <a:ext cx="6930239" cy="3010890"/>
          </a:xfrm>
          <a:prstGeom prst="rect">
            <a:avLst/>
          </a:prstGeom>
        </p:spPr>
      </p:pic>
      <p:sp>
        <p:nvSpPr>
          <p:cNvPr id="19" name="Rectangle 18"/>
          <p:cNvSpPr/>
          <p:nvPr/>
        </p:nvSpPr>
        <p:spPr>
          <a:xfrm>
            <a:off x="552436" y="5994484"/>
            <a:ext cx="7990535"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400" dirty="0">
                <a:latin typeface="Arial" charset="0"/>
                <a:ea typeface="Arial" charset="0"/>
                <a:cs typeface="Arial" charset="0"/>
              </a:rPr>
              <a:t>The migration speed of keratinocyte accelerated in a REP concentration-dependent fashion.</a:t>
            </a:r>
          </a:p>
          <a:p>
            <a:pPr marL="171450" indent="-171450">
              <a:buFont typeface="Arial" charset="0"/>
              <a:buChar char="•"/>
            </a:pPr>
            <a:r>
              <a:rPr lang="en-US" sz="1400" dirty="0">
                <a:latin typeface="Arial" charset="0"/>
                <a:ea typeface="Arial" charset="0"/>
                <a:cs typeface="Arial" charset="0"/>
              </a:rPr>
              <a:t>The motility of keratinocytes was shown to be correlated with the dosage of RGD-functionalized REP.</a:t>
            </a:r>
          </a:p>
        </p:txBody>
      </p:sp>
    </p:spTree>
    <p:extLst>
      <p:ext uri="{BB962C8B-B14F-4D97-AF65-F5344CB8AC3E}">
        <p14:creationId xmlns:p14="http://schemas.microsoft.com/office/powerpoint/2010/main" val="9259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Fig.3</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19</a:t>
            </a:r>
            <a:endParaRPr lang="en-US" dirty="0"/>
          </a:p>
        </p:txBody>
      </p:sp>
      <p:sp>
        <p:nvSpPr>
          <p:cNvPr id="11" name="TextBox 10"/>
          <p:cNvSpPr txBox="1"/>
          <p:nvPr/>
        </p:nvSpPr>
        <p:spPr>
          <a:xfrm>
            <a:off x="1277628" y="840328"/>
            <a:ext cx="6403331"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latin typeface="Arial" charset="0"/>
                <a:ea typeface="Arial" charset="0"/>
                <a:cs typeface="Arial" charset="0"/>
              </a:rPr>
              <a:t>[Purpose]</a:t>
            </a:r>
          </a:p>
          <a:p>
            <a:r>
              <a:rPr lang="en-US" sz="1400" dirty="0" smtClean="0">
                <a:latin typeface="Arial" charset="0"/>
                <a:ea typeface="Arial" charset="0"/>
                <a:cs typeface="Arial" charset="0"/>
              </a:rPr>
              <a:t>To </a:t>
            </a:r>
            <a:r>
              <a:rPr lang="en-US" sz="1400" dirty="0">
                <a:latin typeface="Arial" charset="0"/>
                <a:ea typeface="Arial" charset="0"/>
                <a:cs typeface="Arial" charset="0"/>
              </a:rPr>
              <a:t>investigate biodegradability of </a:t>
            </a:r>
            <a:r>
              <a:rPr lang="en-US" sz="1400" dirty="0" smtClean="0">
                <a:latin typeface="Arial" charset="0"/>
                <a:ea typeface="Arial" charset="0"/>
                <a:cs typeface="Arial" charset="0"/>
              </a:rPr>
              <a:t>REP</a:t>
            </a:r>
            <a:r>
              <a:rPr lang="en-US" sz="1400" i="1" dirty="0" smtClean="0">
                <a:latin typeface="Arial" charset="0"/>
                <a:ea typeface="Arial" charset="0"/>
                <a:cs typeface="Arial" charset="0"/>
              </a:rPr>
              <a:t> </a:t>
            </a:r>
            <a:r>
              <a:rPr lang="en-US" sz="1400" dirty="0" smtClean="0">
                <a:latin typeface="Arial" charset="0"/>
                <a:ea typeface="Arial" charset="0"/>
                <a:cs typeface="Arial" charset="0"/>
              </a:rPr>
              <a:t>from </a:t>
            </a:r>
            <a:r>
              <a:rPr lang="en-US" sz="1400" dirty="0">
                <a:latin typeface="Arial" charset="0"/>
                <a:ea typeface="Arial" charset="0"/>
                <a:cs typeface="Arial" charset="0"/>
              </a:rPr>
              <a:t>the site of </a:t>
            </a:r>
            <a:r>
              <a:rPr lang="en-US" sz="1400" dirty="0">
                <a:latin typeface="Arial" charset="0"/>
                <a:ea typeface="Arial" charset="0"/>
                <a:cs typeface="Arial" charset="0"/>
              </a:rPr>
              <a:t>injury in C57BL/6J </a:t>
            </a:r>
            <a:r>
              <a:rPr lang="en-US" sz="1400" dirty="0" smtClean="0">
                <a:latin typeface="Arial" charset="0"/>
                <a:ea typeface="Arial" charset="0"/>
                <a:cs typeface="Arial" charset="0"/>
              </a:rPr>
              <a:t>mice</a:t>
            </a:r>
            <a:endParaRPr lang="en-US" sz="1400" dirty="0">
              <a:latin typeface="Arial" charset="0"/>
              <a:ea typeface="Arial" charset="0"/>
              <a:cs typeface="Arial" charset="0"/>
            </a:endParaRPr>
          </a:p>
        </p:txBody>
      </p:sp>
      <p:sp>
        <p:nvSpPr>
          <p:cNvPr id="16" name="TextBox 15"/>
          <p:cNvSpPr txBox="1"/>
          <p:nvPr/>
        </p:nvSpPr>
        <p:spPr>
          <a:xfrm>
            <a:off x="150130" y="840328"/>
            <a:ext cx="1013162" cy="307777"/>
          </a:xfrm>
          <a:prstGeom prst="rect">
            <a:avLst/>
          </a:prstGeom>
          <a:noFill/>
        </p:spPr>
        <p:txBody>
          <a:bodyPr wrap="none" rtlCol="0">
            <a:spAutoFit/>
          </a:bodyPr>
          <a:lstStyle/>
          <a:p>
            <a:r>
              <a:rPr lang="en-US" sz="1400" b="1" dirty="0" smtClean="0">
                <a:latin typeface="Arial" charset="0"/>
                <a:ea typeface="Arial" charset="0"/>
                <a:cs typeface="Arial" charset="0"/>
              </a:rPr>
              <a:t>Fig. 3 A-C</a:t>
            </a:r>
            <a:endParaRPr lang="en-US" sz="1400" b="1" dirty="0">
              <a:latin typeface="Arial" charset="0"/>
              <a:ea typeface="Arial" charset="0"/>
              <a:cs typeface="Arial"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078" y="1496826"/>
            <a:ext cx="5753251" cy="3361450"/>
          </a:xfrm>
          <a:prstGeom prst="rect">
            <a:avLst/>
          </a:prstGeom>
        </p:spPr>
      </p:pic>
      <p:sp>
        <p:nvSpPr>
          <p:cNvPr id="18" name="Rectangle 17"/>
          <p:cNvSpPr/>
          <p:nvPr/>
        </p:nvSpPr>
        <p:spPr>
          <a:xfrm>
            <a:off x="222715" y="4944873"/>
            <a:ext cx="8746802" cy="707886"/>
          </a:xfrm>
          <a:prstGeom prst="rect">
            <a:avLst/>
          </a:prstGeom>
        </p:spPr>
        <p:txBody>
          <a:bodyPr wrap="square">
            <a:spAutoFit/>
          </a:bodyPr>
          <a:lstStyle/>
          <a:p>
            <a:pPr fontAlgn="base"/>
            <a:r>
              <a:rPr lang="en-US" sz="1000" dirty="0">
                <a:latin typeface="Arial" charset="0"/>
              </a:rPr>
              <a:t>Fig. 3. Clearance of REP from the site of injury. </a:t>
            </a:r>
            <a:r>
              <a:rPr lang="en-US" sz="1000" dirty="0" smtClean="0">
                <a:latin typeface="Arial" charset="0"/>
              </a:rPr>
              <a:t>(</a:t>
            </a:r>
            <a:r>
              <a:rPr lang="en-US" sz="1000" dirty="0">
                <a:latin typeface="Arial" charset="0"/>
              </a:rPr>
              <a:t>A) Fluorescence micrographs of tissue sections taken at days 1, 3, 5, 7, and 9 </a:t>
            </a:r>
            <a:r>
              <a:rPr lang="en-US" sz="1000" dirty="0" err="1">
                <a:latin typeface="Arial" charset="0"/>
              </a:rPr>
              <a:t>postwounding</a:t>
            </a:r>
            <a:r>
              <a:rPr lang="en-US" sz="1000" dirty="0">
                <a:latin typeface="Arial" charset="0"/>
              </a:rPr>
              <a:t>. (B) Decrease of the fluorescence intensity of Fam-REP during a 9-days healing period. (C) Schematic representation of the time courses of REP degradation and ASC apoptosis and the temporal progression of the wound healing phases. </a:t>
            </a:r>
            <a:r>
              <a:rPr lang="en-US" sz="1000" dirty="0" err="1">
                <a:latin typeface="Arial" charset="0"/>
              </a:rPr>
              <a:t>Pontamine</a:t>
            </a:r>
            <a:r>
              <a:rPr lang="en-US" sz="1000" dirty="0">
                <a:latin typeface="Arial" charset="0"/>
              </a:rPr>
              <a:t> Sky Blue 5BX was used to quench </a:t>
            </a:r>
            <a:r>
              <a:rPr lang="en-US" sz="1000" dirty="0" err="1">
                <a:latin typeface="Arial" charset="0"/>
              </a:rPr>
              <a:t>autofluorescence</a:t>
            </a:r>
            <a:r>
              <a:rPr lang="en-US" sz="1000" dirty="0">
                <a:latin typeface="Arial" charset="0"/>
              </a:rPr>
              <a:t> before mounting. WB = wound bed, GT = granulation tissue, RE = regenerated epidermis, RD = regenerated dermis. Green = Fam-REP. Blue = DAPI.</a:t>
            </a:r>
            <a:endParaRPr lang="en-US" sz="1000" b="0" i="0" dirty="0">
              <a:effectLst/>
              <a:latin typeface="Arial" charset="0"/>
            </a:endParaRPr>
          </a:p>
        </p:txBody>
      </p:sp>
      <p:sp>
        <p:nvSpPr>
          <p:cNvPr id="19" name="Rectangle 18"/>
          <p:cNvSpPr/>
          <p:nvPr/>
        </p:nvSpPr>
        <p:spPr>
          <a:xfrm>
            <a:off x="174368" y="5714314"/>
            <a:ext cx="8795149"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The grafted REP remained locally and did not disperse into the intact wound edges.</a:t>
            </a:r>
          </a:p>
          <a:p>
            <a:pPr marL="171450" indent="-171450">
              <a:buFont typeface="Arial" charset="0"/>
              <a:buChar char="•"/>
            </a:pPr>
            <a:r>
              <a:rPr lang="en-US" sz="1200" dirty="0">
                <a:latin typeface="Times New Roman"/>
                <a:cs typeface="Times New Roman"/>
              </a:rPr>
              <a:t>The majority of grafted REP was dissolved within 5 days and almost completely cleared by 9 days after surgery with a half-life of about 3 days.</a:t>
            </a:r>
          </a:p>
          <a:p>
            <a:pPr marL="171450" indent="-171450">
              <a:buFont typeface="Arial" charset="0"/>
              <a:buChar char="•"/>
            </a:pPr>
            <a:r>
              <a:rPr lang="en-US" sz="1200" dirty="0">
                <a:latin typeface="Times New Roman"/>
                <a:cs typeface="Times New Roman"/>
              </a:rPr>
              <a:t>The time span of clearance covered the inflammatory and proliferative phases, and partially overlaps with the initial stage of maturation phase of wound healing.</a:t>
            </a:r>
          </a:p>
        </p:txBody>
      </p:sp>
    </p:spTree>
    <p:extLst>
      <p:ext uri="{BB962C8B-B14F-4D97-AF65-F5344CB8AC3E}">
        <p14:creationId xmlns:p14="http://schemas.microsoft.com/office/powerpoint/2010/main" val="213738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Fig. 4</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20</a:t>
            </a:r>
          </a:p>
        </p:txBody>
      </p:sp>
      <p:sp>
        <p:nvSpPr>
          <p:cNvPr id="5" name="TextBox 4"/>
          <p:cNvSpPr txBox="1"/>
          <p:nvPr/>
        </p:nvSpPr>
        <p:spPr>
          <a:xfrm>
            <a:off x="1172910" y="779811"/>
            <a:ext cx="4600874"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latin typeface="Arial" charset="0"/>
                <a:ea typeface="Arial" charset="0"/>
                <a:cs typeface="Arial" charset="0"/>
              </a:rPr>
              <a:t>[Purpose]</a:t>
            </a:r>
          </a:p>
          <a:p>
            <a:r>
              <a:rPr lang="en-US" sz="1400" dirty="0" smtClean="0">
                <a:latin typeface="Arial" charset="0"/>
                <a:ea typeface="Arial" charset="0"/>
                <a:cs typeface="Arial" charset="0"/>
              </a:rPr>
              <a:t>To </a:t>
            </a:r>
            <a:r>
              <a:rPr lang="en-US" sz="1400" dirty="0">
                <a:latin typeface="Arial" charset="0"/>
                <a:ea typeface="Arial" charset="0"/>
                <a:cs typeface="Arial" charset="0"/>
              </a:rPr>
              <a:t>investigate </a:t>
            </a:r>
            <a:r>
              <a:rPr lang="en-US" sz="1400" dirty="0" smtClean="0">
                <a:latin typeface="Arial" charset="0"/>
                <a:ea typeface="Arial" charset="0"/>
                <a:cs typeface="Arial" charset="0"/>
              </a:rPr>
              <a:t>biocompatibility </a:t>
            </a:r>
            <a:r>
              <a:rPr lang="en-US" sz="1400" dirty="0">
                <a:latin typeface="Arial" charset="0"/>
                <a:ea typeface="Arial" charset="0"/>
                <a:cs typeface="Arial" charset="0"/>
              </a:rPr>
              <a:t>of </a:t>
            </a:r>
            <a:r>
              <a:rPr lang="en-US" sz="1400" dirty="0">
                <a:latin typeface="Arial" charset="0"/>
                <a:ea typeface="Arial" charset="0"/>
                <a:cs typeface="Arial" charset="0"/>
              </a:rPr>
              <a:t>REP in C57BL/6J </a:t>
            </a:r>
            <a:r>
              <a:rPr lang="en-US" sz="1400" dirty="0" smtClean="0">
                <a:latin typeface="Arial" charset="0"/>
                <a:ea typeface="Arial" charset="0"/>
                <a:cs typeface="Arial" charset="0"/>
              </a:rPr>
              <a:t>mice</a:t>
            </a:r>
            <a:endParaRPr lang="en-US" sz="1400" dirty="0">
              <a:latin typeface="Arial" charset="0"/>
              <a:ea typeface="Arial" charset="0"/>
              <a:cs typeface="Arial" charset="0"/>
            </a:endParaRPr>
          </a:p>
        </p:txBody>
      </p:sp>
      <p:sp>
        <p:nvSpPr>
          <p:cNvPr id="6" name="TextBox 5"/>
          <p:cNvSpPr txBox="1"/>
          <p:nvPr/>
        </p:nvSpPr>
        <p:spPr>
          <a:xfrm>
            <a:off x="150130" y="850872"/>
            <a:ext cx="1022780" cy="307777"/>
          </a:xfrm>
          <a:prstGeom prst="rect">
            <a:avLst/>
          </a:prstGeom>
          <a:noFill/>
        </p:spPr>
        <p:txBody>
          <a:bodyPr wrap="none" rtlCol="0">
            <a:spAutoFit/>
          </a:bodyPr>
          <a:lstStyle/>
          <a:p>
            <a:r>
              <a:rPr lang="en-US" sz="1400" b="1" dirty="0" smtClean="0">
                <a:latin typeface="Arial" charset="0"/>
                <a:ea typeface="Arial" charset="0"/>
                <a:cs typeface="Arial" charset="0"/>
              </a:rPr>
              <a:t>Fig. </a:t>
            </a:r>
            <a:r>
              <a:rPr lang="en-US" sz="1400" b="1" dirty="0">
                <a:latin typeface="Arial" charset="0"/>
                <a:ea typeface="Arial" charset="0"/>
                <a:cs typeface="Arial" charset="0"/>
              </a:rPr>
              <a:t>4</a:t>
            </a:r>
            <a:r>
              <a:rPr lang="en-US" sz="1400" b="1" dirty="0" smtClean="0">
                <a:latin typeface="Arial" charset="0"/>
                <a:ea typeface="Arial" charset="0"/>
                <a:cs typeface="Arial" charset="0"/>
              </a:rPr>
              <a:t> A-G</a:t>
            </a:r>
            <a:endParaRPr lang="en-US" sz="1400" b="1" dirty="0">
              <a:latin typeface="Arial" charset="0"/>
              <a:ea typeface="Arial" charset="0"/>
              <a:cs typeface="Arial"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 t="-1" r="-405" b="-932"/>
          <a:stretch/>
        </p:blipFill>
        <p:spPr>
          <a:xfrm>
            <a:off x="372001" y="1506628"/>
            <a:ext cx="8573278" cy="4064021"/>
          </a:xfrm>
          <a:prstGeom prst="rect">
            <a:avLst/>
          </a:prstGeom>
        </p:spPr>
      </p:pic>
      <p:sp>
        <p:nvSpPr>
          <p:cNvPr id="8" name="Rectangle 7"/>
          <p:cNvSpPr/>
          <p:nvPr/>
        </p:nvSpPr>
        <p:spPr>
          <a:xfrm>
            <a:off x="150130" y="5630055"/>
            <a:ext cx="8993870" cy="861774"/>
          </a:xfrm>
          <a:prstGeom prst="rect">
            <a:avLst/>
          </a:prstGeom>
        </p:spPr>
        <p:txBody>
          <a:bodyPr wrap="square">
            <a:spAutoFit/>
          </a:bodyPr>
          <a:lstStyle/>
          <a:p>
            <a:pPr fontAlgn="base"/>
            <a:r>
              <a:rPr lang="en-US" sz="1000" dirty="0">
                <a:latin typeface="Arial" charset="0"/>
              </a:rPr>
              <a:t>Fig. 4. Quantitative comparison of inflammatory cells and immunological cytokines in the REP-treated mice with the sham control mice. </a:t>
            </a:r>
            <a:r>
              <a:rPr lang="en-US" sz="1000" dirty="0" smtClean="0">
                <a:latin typeface="Arial" charset="0"/>
              </a:rPr>
              <a:t>(</a:t>
            </a:r>
            <a:r>
              <a:rPr lang="en-US" sz="1000" dirty="0">
                <a:latin typeface="Arial" charset="0"/>
              </a:rPr>
              <a:t>A) </a:t>
            </a:r>
            <a:r>
              <a:rPr lang="en-US" sz="1000" dirty="0" err="1">
                <a:latin typeface="Arial" charset="0"/>
              </a:rPr>
              <a:t>Immunohistostaining</a:t>
            </a:r>
            <a:r>
              <a:rPr lang="en-US" sz="1000" dirty="0">
                <a:latin typeface="Arial" charset="0"/>
              </a:rPr>
              <a:t> photograph of myeloperoxidase-positive neutrophils (MPN). (B) Number of MPN measured at day 1, 3, and 5 </a:t>
            </a:r>
            <a:r>
              <a:rPr lang="en-US" sz="1000" dirty="0" err="1">
                <a:latin typeface="Arial" charset="0"/>
              </a:rPr>
              <a:t>postwounding</a:t>
            </a:r>
            <a:r>
              <a:rPr lang="en-US" sz="1000" dirty="0">
                <a:latin typeface="Arial" charset="0"/>
              </a:rPr>
              <a:t>. (C) </a:t>
            </a:r>
            <a:r>
              <a:rPr lang="en-US" sz="1000" dirty="0" err="1">
                <a:latin typeface="Arial" charset="0"/>
              </a:rPr>
              <a:t>Immunohistostaining</a:t>
            </a:r>
            <a:r>
              <a:rPr lang="en-US" sz="1000" dirty="0">
                <a:latin typeface="Arial" charset="0"/>
              </a:rPr>
              <a:t> image F4/80-positive macrophages. (D) Number of macrophages measured at day 3, 5, and 7 after surgery. Brown spots correspond to neutrophils and macrophages. (E), (F), and (G) show the relative concentration of TNF-α, IL-1β, and IL-12 in the sera collected 1, 3, 5, 7, and 9 days post surgery. Tissue sections and sera were obtained from the sham control and 100 </a:t>
            </a:r>
            <a:r>
              <a:rPr lang="en-US" sz="1000" dirty="0" err="1">
                <a:latin typeface="Arial" charset="0"/>
              </a:rPr>
              <a:t>μM</a:t>
            </a:r>
            <a:r>
              <a:rPr lang="en-US" sz="1000" dirty="0">
                <a:latin typeface="Arial" charset="0"/>
              </a:rPr>
              <a:t> REP-treated mice.</a:t>
            </a:r>
            <a:endParaRPr lang="en-US" sz="1000" b="0" i="0" dirty="0">
              <a:effectLst/>
              <a:latin typeface="Arial" charset="0"/>
            </a:endParaRPr>
          </a:p>
        </p:txBody>
      </p:sp>
      <p:sp>
        <p:nvSpPr>
          <p:cNvPr id="9" name="Rectangle 8"/>
          <p:cNvSpPr/>
          <p:nvPr/>
        </p:nvSpPr>
        <p:spPr>
          <a:xfrm>
            <a:off x="2144110" y="6551235"/>
            <a:ext cx="4990760"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a:latin typeface="Arial" charset="0"/>
                <a:ea typeface="Arial" charset="0"/>
                <a:cs typeface="Arial" charset="0"/>
              </a:rPr>
              <a:t>Excessive local inflammation did not occur after REP application.</a:t>
            </a:r>
            <a:endParaRPr lang="en-US" sz="1200" dirty="0">
              <a:latin typeface="Arial" charset="0"/>
              <a:ea typeface="Arial" charset="0"/>
              <a:cs typeface="Arial" charset="0"/>
            </a:endParaRPr>
          </a:p>
        </p:txBody>
      </p:sp>
    </p:spTree>
    <p:extLst>
      <p:ext uri="{BB962C8B-B14F-4D97-AF65-F5344CB8AC3E}">
        <p14:creationId xmlns:p14="http://schemas.microsoft.com/office/powerpoint/2010/main" val="6081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Fig.5</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21</a:t>
            </a:r>
          </a:p>
        </p:txBody>
      </p:sp>
      <p:sp>
        <p:nvSpPr>
          <p:cNvPr id="11" name="TextBox 10"/>
          <p:cNvSpPr txBox="1"/>
          <p:nvPr/>
        </p:nvSpPr>
        <p:spPr>
          <a:xfrm>
            <a:off x="1273651" y="882219"/>
            <a:ext cx="7870349"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latin typeface="Arial" charset="0"/>
                <a:ea typeface="Arial" charset="0"/>
                <a:cs typeface="Arial" charset="0"/>
              </a:rPr>
              <a:t>[Purpose] To </a:t>
            </a:r>
            <a:r>
              <a:rPr lang="en-US" sz="1400" dirty="0">
                <a:latin typeface="Arial" charset="0"/>
                <a:ea typeface="Arial" charset="0"/>
                <a:cs typeface="Arial" charset="0"/>
              </a:rPr>
              <a:t>investigate </a:t>
            </a:r>
            <a:r>
              <a:rPr lang="en-US" sz="1400" dirty="0" smtClean="0">
                <a:latin typeface="Arial" charset="0"/>
                <a:ea typeface="Arial" charset="0"/>
                <a:cs typeface="Arial" charset="0"/>
              </a:rPr>
              <a:t>the effects </a:t>
            </a:r>
            <a:r>
              <a:rPr lang="en-US" sz="1400" dirty="0">
                <a:latin typeface="Arial" charset="0"/>
                <a:ea typeface="Arial" charset="0"/>
                <a:cs typeface="Arial" charset="0"/>
              </a:rPr>
              <a:t>of REP concentration on overall wound closure and dermal tissue </a:t>
            </a:r>
            <a:r>
              <a:rPr lang="en-US" sz="1400" dirty="0">
                <a:latin typeface="Arial" charset="0"/>
                <a:ea typeface="Arial" charset="0"/>
                <a:cs typeface="Arial" charset="0"/>
              </a:rPr>
              <a:t>regeneration in C57BL/6J </a:t>
            </a:r>
            <a:r>
              <a:rPr lang="en-US" sz="1400" dirty="0" smtClean="0">
                <a:latin typeface="Arial" charset="0"/>
                <a:ea typeface="Arial" charset="0"/>
                <a:cs typeface="Arial" charset="0"/>
              </a:rPr>
              <a:t>mice</a:t>
            </a:r>
            <a:endParaRPr lang="en-US" sz="1400" dirty="0">
              <a:latin typeface="Arial" charset="0"/>
              <a:ea typeface="Arial" charset="0"/>
              <a:cs typeface="Arial" charset="0"/>
            </a:endParaRPr>
          </a:p>
        </p:txBody>
      </p:sp>
      <p:sp>
        <p:nvSpPr>
          <p:cNvPr id="12" name="TextBox 11"/>
          <p:cNvSpPr txBox="1"/>
          <p:nvPr/>
        </p:nvSpPr>
        <p:spPr>
          <a:xfrm>
            <a:off x="150130" y="882219"/>
            <a:ext cx="1013162" cy="307777"/>
          </a:xfrm>
          <a:prstGeom prst="rect">
            <a:avLst/>
          </a:prstGeom>
          <a:noFill/>
        </p:spPr>
        <p:txBody>
          <a:bodyPr wrap="none" rtlCol="0">
            <a:spAutoFit/>
          </a:bodyPr>
          <a:lstStyle/>
          <a:p>
            <a:r>
              <a:rPr lang="en-US" sz="1400" b="1" dirty="0" smtClean="0">
                <a:latin typeface="Arial" charset="0"/>
                <a:ea typeface="Arial" charset="0"/>
                <a:cs typeface="Arial" charset="0"/>
              </a:rPr>
              <a:t>Fig. 5 A-C</a:t>
            </a:r>
            <a:endParaRPr lang="en-US" sz="1400" b="1" dirty="0">
              <a:latin typeface="Arial" charset="0"/>
              <a:ea typeface="Arial" charset="0"/>
              <a:cs typeface="Arial"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96" y="1915797"/>
            <a:ext cx="8351239" cy="2403955"/>
          </a:xfrm>
          <a:prstGeom prst="rect">
            <a:avLst/>
          </a:prstGeom>
        </p:spPr>
      </p:pic>
      <p:sp>
        <p:nvSpPr>
          <p:cNvPr id="14" name="Rectangle 13"/>
          <p:cNvSpPr/>
          <p:nvPr/>
        </p:nvSpPr>
        <p:spPr>
          <a:xfrm>
            <a:off x="150130" y="4641648"/>
            <a:ext cx="8795149" cy="1169551"/>
          </a:xfrm>
          <a:prstGeom prst="rect">
            <a:avLst/>
          </a:prstGeom>
        </p:spPr>
        <p:txBody>
          <a:bodyPr wrap="square">
            <a:spAutoFit/>
          </a:bodyPr>
          <a:lstStyle/>
          <a:p>
            <a:pPr fontAlgn="base"/>
            <a:r>
              <a:rPr lang="en-US" sz="1400" dirty="0">
                <a:latin typeface="Arial" charset="0"/>
              </a:rPr>
              <a:t>Fig. 5. Effects of REP concentration on overall wound closure and dermal tissue regeneration. </a:t>
            </a:r>
            <a:r>
              <a:rPr lang="en-US" sz="1400" dirty="0" smtClean="0">
                <a:latin typeface="Arial" charset="0"/>
              </a:rPr>
              <a:t>(</a:t>
            </a:r>
            <a:r>
              <a:rPr lang="en-US" sz="1400" dirty="0">
                <a:latin typeface="Arial" charset="0"/>
              </a:rPr>
              <a:t>A) Wound size (%). *</a:t>
            </a:r>
            <a:r>
              <a:rPr lang="en-US" sz="1400" i="1" dirty="0">
                <a:latin typeface="Arial" charset="0"/>
              </a:rPr>
              <a:t>p</a:t>
            </a:r>
            <a:r>
              <a:rPr lang="en-US" sz="1400" dirty="0">
                <a:latin typeface="Arial" charset="0"/>
              </a:rPr>
              <a:t> &lt; 0.05 compared to control. (B) H&amp;E staining of wounds at 9 days after surgery. Black dot line outlines granulation tissue. (C) Collagen staining by Masson's trichrome. Area of collagen deposition was defined as the blue colored region in the space between </a:t>
            </a:r>
            <a:r>
              <a:rPr lang="en-US" sz="1400" dirty="0" err="1">
                <a:latin typeface="Arial" charset="0"/>
              </a:rPr>
              <a:t>hyperproliferative</a:t>
            </a:r>
            <a:r>
              <a:rPr lang="en-US" sz="1400" dirty="0">
                <a:latin typeface="Arial" charset="0"/>
              </a:rPr>
              <a:t> epithelium and panniculus </a:t>
            </a:r>
            <a:r>
              <a:rPr lang="en-US" sz="1400" dirty="0" err="1">
                <a:latin typeface="Arial" charset="0"/>
              </a:rPr>
              <a:t>carnosus</a:t>
            </a:r>
            <a:r>
              <a:rPr lang="en-US" sz="1400" dirty="0">
                <a:latin typeface="Arial" charset="0"/>
              </a:rPr>
              <a:t> muscle layer.</a:t>
            </a:r>
            <a:endParaRPr lang="en-US" sz="1400" b="0" i="0" dirty="0">
              <a:effectLst/>
              <a:latin typeface="Arial" charset="0"/>
            </a:endParaRPr>
          </a:p>
        </p:txBody>
      </p:sp>
      <p:sp>
        <p:nvSpPr>
          <p:cNvPr id="15" name="Rectangle 14"/>
          <p:cNvSpPr/>
          <p:nvPr/>
        </p:nvSpPr>
        <p:spPr>
          <a:xfrm>
            <a:off x="150130" y="5978759"/>
            <a:ext cx="8795149"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400" dirty="0">
                <a:latin typeface="Times New Roman"/>
                <a:cs typeface="Times New Roman"/>
              </a:rPr>
              <a:t>Wound closure occurred with faster kinetics following REP administration.</a:t>
            </a:r>
          </a:p>
          <a:p>
            <a:pPr marL="171450" indent="-171450">
              <a:buFont typeface="Arial" charset="0"/>
              <a:buChar char="•"/>
            </a:pPr>
            <a:r>
              <a:rPr lang="en-US" sz="1400" dirty="0">
                <a:latin typeface="Times New Roman"/>
                <a:cs typeface="Times New Roman"/>
              </a:rPr>
              <a:t>Histological analyses indicated a fast transition of granulation tissue into a collagen-rich dermal tissue in the presence of REP. </a:t>
            </a:r>
          </a:p>
        </p:txBody>
      </p:sp>
    </p:spTree>
    <p:extLst>
      <p:ext uri="{BB962C8B-B14F-4D97-AF65-F5344CB8AC3E}">
        <p14:creationId xmlns:p14="http://schemas.microsoft.com/office/powerpoint/2010/main" val="107770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Fig. 6</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22</a:t>
            </a:r>
          </a:p>
        </p:txBody>
      </p:sp>
      <p:sp>
        <p:nvSpPr>
          <p:cNvPr id="8" name="TextBox 7"/>
          <p:cNvSpPr txBox="1"/>
          <p:nvPr/>
        </p:nvSpPr>
        <p:spPr>
          <a:xfrm>
            <a:off x="1163292" y="788754"/>
            <a:ext cx="6603212"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latin typeface="Arial" charset="0"/>
                <a:ea typeface="Arial" charset="0"/>
                <a:cs typeface="Arial" charset="0"/>
              </a:rPr>
              <a:t>[Purpose] To </a:t>
            </a:r>
            <a:r>
              <a:rPr lang="en-US" sz="1400" dirty="0">
                <a:latin typeface="Arial" charset="0"/>
                <a:ea typeface="Arial" charset="0"/>
                <a:cs typeface="Arial" charset="0"/>
              </a:rPr>
              <a:t>investigate </a:t>
            </a:r>
            <a:r>
              <a:rPr lang="en-US" sz="1400" dirty="0" smtClean="0">
                <a:latin typeface="Arial" charset="0"/>
                <a:ea typeface="Arial" charset="0"/>
                <a:cs typeface="Arial" charset="0"/>
              </a:rPr>
              <a:t>the effects </a:t>
            </a:r>
            <a:r>
              <a:rPr lang="en-US" sz="1400" dirty="0">
                <a:latin typeface="Arial" charset="0"/>
                <a:ea typeface="Arial" charset="0"/>
                <a:cs typeface="Arial" charset="0"/>
              </a:rPr>
              <a:t>of 100 </a:t>
            </a:r>
            <a:r>
              <a:rPr lang="en-US" sz="1400" dirty="0" err="1">
                <a:latin typeface="Arial" charset="0"/>
                <a:ea typeface="Arial" charset="0"/>
                <a:cs typeface="Arial" charset="0"/>
              </a:rPr>
              <a:t>μM</a:t>
            </a:r>
            <a:r>
              <a:rPr lang="en-US" sz="1400" dirty="0">
                <a:latin typeface="Arial" charset="0"/>
                <a:ea typeface="Arial" charset="0"/>
                <a:cs typeface="Arial" charset="0"/>
              </a:rPr>
              <a:t> REP </a:t>
            </a:r>
            <a:r>
              <a:rPr lang="en-US" sz="1400" dirty="0" smtClean="0">
                <a:latin typeface="Arial" charset="0"/>
                <a:ea typeface="Arial" charset="0"/>
                <a:cs typeface="Arial" charset="0"/>
              </a:rPr>
              <a:t>on overall </a:t>
            </a:r>
            <a:r>
              <a:rPr lang="en-US" sz="1400" dirty="0">
                <a:latin typeface="Arial" charset="0"/>
                <a:ea typeface="Arial" charset="0"/>
                <a:cs typeface="Arial" charset="0"/>
              </a:rPr>
              <a:t>wound closure and dermal tissue regeneration </a:t>
            </a:r>
            <a:r>
              <a:rPr lang="en-US" sz="1400" dirty="0">
                <a:latin typeface="Arial" charset="0"/>
                <a:ea typeface="Arial" charset="0"/>
                <a:cs typeface="Arial" charset="0"/>
              </a:rPr>
              <a:t>in C57BL/6J mice</a:t>
            </a:r>
            <a:endParaRPr lang="en-US" sz="1400" dirty="0" smtClean="0">
              <a:latin typeface="Arial" charset="0"/>
              <a:ea typeface="Arial" charset="0"/>
              <a:cs typeface="Arial" charset="0"/>
            </a:endParaRPr>
          </a:p>
        </p:txBody>
      </p:sp>
      <p:sp>
        <p:nvSpPr>
          <p:cNvPr id="9" name="TextBox 8"/>
          <p:cNvSpPr txBox="1"/>
          <p:nvPr/>
        </p:nvSpPr>
        <p:spPr>
          <a:xfrm>
            <a:off x="150130" y="864944"/>
            <a:ext cx="1013162" cy="307777"/>
          </a:xfrm>
          <a:prstGeom prst="rect">
            <a:avLst/>
          </a:prstGeom>
          <a:noFill/>
        </p:spPr>
        <p:txBody>
          <a:bodyPr wrap="none" rtlCol="0">
            <a:spAutoFit/>
          </a:bodyPr>
          <a:lstStyle/>
          <a:p>
            <a:r>
              <a:rPr lang="en-US" sz="1400" b="1" dirty="0" smtClean="0">
                <a:latin typeface="Arial" charset="0"/>
                <a:ea typeface="Arial" charset="0"/>
                <a:cs typeface="Arial" charset="0"/>
              </a:rPr>
              <a:t>Fig. </a:t>
            </a:r>
            <a:r>
              <a:rPr lang="en-US" sz="1400" b="1" dirty="0">
                <a:latin typeface="Arial" charset="0"/>
                <a:ea typeface="Arial" charset="0"/>
                <a:cs typeface="Arial" charset="0"/>
              </a:rPr>
              <a:t>6</a:t>
            </a:r>
            <a:r>
              <a:rPr lang="en-US" sz="1400" b="1" dirty="0" smtClean="0">
                <a:latin typeface="Arial" charset="0"/>
                <a:ea typeface="Arial" charset="0"/>
                <a:cs typeface="Arial" charset="0"/>
              </a:rPr>
              <a:t> A-H</a:t>
            </a:r>
            <a:endParaRPr lang="en-US" sz="1400" b="1" dirty="0">
              <a:latin typeface="Arial" charset="0"/>
              <a:ea typeface="Arial" charset="0"/>
              <a:cs typeface="Arial" charset="0"/>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2" b="-1376"/>
          <a:stretch/>
        </p:blipFill>
        <p:spPr>
          <a:xfrm>
            <a:off x="326225" y="1444311"/>
            <a:ext cx="5405480" cy="3937704"/>
          </a:xfrm>
          <a:prstGeom prst="rect">
            <a:avLst/>
          </a:prstGeom>
        </p:spPr>
      </p:pic>
      <p:sp>
        <p:nvSpPr>
          <p:cNvPr id="14" name="Rectangle 13"/>
          <p:cNvSpPr/>
          <p:nvPr/>
        </p:nvSpPr>
        <p:spPr>
          <a:xfrm>
            <a:off x="94928" y="5407572"/>
            <a:ext cx="9049072" cy="1569660"/>
          </a:xfrm>
          <a:prstGeom prst="rect">
            <a:avLst/>
          </a:prstGeom>
        </p:spPr>
        <p:txBody>
          <a:bodyPr wrap="square">
            <a:spAutoFit/>
          </a:bodyPr>
          <a:lstStyle/>
          <a:p>
            <a:pPr fontAlgn="base"/>
            <a:r>
              <a:rPr lang="en-US" sz="1200" dirty="0">
                <a:latin typeface="Arial" charset="0"/>
              </a:rPr>
              <a:t>Fig. 6. Comparison of overall wound healing between the control group and 100 </a:t>
            </a:r>
            <a:r>
              <a:rPr lang="en-US" sz="1200" dirty="0" err="1">
                <a:latin typeface="Arial" charset="0"/>
              </a:rPr>
              <a:t>μM</a:t>
            </a:r>
            <a:r>
              <a:rPr lang="en-US" sz="1200" dirty="0">
                <a:latin typeface="Arial" charset="0"/>
              </a:rPr>
              <a:t> REP group. </a:t>
            </a:r>
            <a:r>
              <a:rPr lang="en-US" sz="1200" dirty="0" smtClean="0">
                <a:latin typeface="Arial" charset="0"/>
              </a:rPr>
              <a:t>(</a:t>
            </a:r>
            <a:r>
              <a:rPr lang="en-US" sz="1200" dirty="0">
                <a:latin typeface="Arial" charset="0"/>
              </a:rPr>
              <a:t>A) Representative H&amp;E microscopic images of the control wounds and REP-treated wounds. Arrows indicate the edges of epithelial tongues. At day 14, there was still indication of granulation tissue (black dot line) in the dermis of the control wound. (B) Percent change in </a:t>
            </a:r>
            <a:r>
              <a:rPr lang="en-US" sz="1200" dirty="0" err="1">
                <a:latin typeface="Arial" charset="0"/>
              </a:rPr>
              <a:t>reepithelialization</a:t>
            </a:r>
            <a:r>
              <a:rPr lang="en-US" sz="1200" dirty="0" smtClean="0">
                <a:latin typeface="Arial" charset="0"/>
              </a:rPr>
              <a:t>. *</a:t>
            </a:r>
            <a:r>
              <a:rPr lang="en-US" sz="1200" i="1" dirty="0" smtClean="0">
                <a:latin typeface="Arial" charset="0"/>
              </a:rPr>
              <a:t>p</a:t>
            </a:r>
            <a:r>
              <a:rPr lang="en-US" sz="1200" dirty="0" smtClean="0">
                <a:latin typeface="Arial" charset="0"/>
              </a:rPr>
              <a:t> &lt; 0.05 compared to control</a:t>
            </a:r>
            <a:r>
              <a:rPr lang="en-US" sz="1200" dirty="0">
                <a:latin typeface="Arial" charset="0"/>
              </a:rPr>
              <a:t>. (C) Immunostaining of E-cadherin in the sham group (a) and the REP group (b). HE = </a:t>
            </a:r>
            <a:r>
              <a:rPr lang="en-US" sz="1200" dirty="0" err="1">
                <a:latin typeface="Arial" charset="0"/>
              </a:rPr>
              <a:t>hyperproliferative</a:t>
            </a:r>
            <a:r>
              <a:rPr lang="en-US" sz="1200" dirty="0">
                <a:latin typeface="Arial" charset="0"/>
              </a:rPr>
              <a:t> epithelium. DL = dermal layer. (D) E-cadherin mRNA expression. (E) Collagen I mRNA expression. (F) α-SMA mRNA expression. (G) Content of hyaluronic acid determined by ELISA. (H) VEGF mRNA expression. *</a:t>
            </a:r>
            <a:r>
              <a:rPr lang="en-US" sz="1200" i="1" dirty="0">
                <a:latin typeface="Arial" charset="0"/>
              </a:rPr>
              <a:t>p</a:t>
            </a:r>
            <a:r>
              <a:rPr lang="en-US" sz="1200" dirty="0">
                <a:latin typeface="Arial" charset="0"/>
              </a:rPr>
              <a:t> &lt; 0.05 compared to control.</a:t>
            </a:r>
          </a:p>
          <a:p>
            <a:pPr fontAlgn="base"/>
            <a:endParaRPr lang="en-US" sz="1200" b="0" i="0" dirty="0">
              <a:effectLst/>
              <a:latin typeface="Arial" charset="0"/>
            </a:endParaRPr>
          </a:p>
        </p:txBody>
      </p:sp>
      <p:sp>
        <p:nvSpPr>
          <p:cNvPr id="15" name="Rectangle 14"/>
          <p:cNvSpPr/>
          <p:nvPr/>
        </p:nvSpPr>
        <p:spPr>
          <a:xfrm>
            <a:off x="6002583" y="4294816"/>
            <a:ext cx="3109885"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Arial" charset="0"/>
                <a:ea typeface="Arial" charset="0"/>
                <a:cs typeface="Arial" charset="0"/>
              </a:rPr>
              <a:t>Following REP treatment, skin tissue regeneration occurred through increased restoration of dermal and epidermal components, not merely by contracting wound edges. </a:t>
            </a:r>
          </a:p>
        </p:txBody>
      </p:sp>
      <p:sp>
        <p:nvSpPr>
          <p:cNvPr id="18" name="Rectangle 17"/>
          <p:cNvSpPr/>
          <p:nvPr/>
        </p:nvSpPr>
        <p:spPr>
          <a:xfrm>
            <a:off x="6050636" y="1476863"/>
            <a:ext cx="271335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smtClean="0">
                <a:solidFill>
                  <a:srgbClr val="2E2E2E"/>
                </a:solidFill>
                <a:latin typeface="Arial" charset="0"/>
                <a:ea typeface="Arial" charset="0"/>
                <a:cs typeface="Arial" charset="0"/>
              </a:rPr>
              <a:t>Note:</a:t>
            </a:r>
          </a:p>
          <a:p>
            <a:r>
              <a:rPr lang="en-US" sz="1200" dirty="0" smtClean="0">
                <a:solidFill>
                  <a:srgbClr val="2E2E2E"/>
                </a:solidFill>
                <a:latin typeface="Arial" charset="0"/>
                <a:ea typeface="Arial" charset="0"/>
                <a:cs typeface="Arial" charset="0"/>
              </a:rPr>
              <a:t>E-cadherin </a:t>
            </a:r>
            <a:r>
              <a:rPr lang="en-US" sz="1200" dirty="0">
                <a:solidFill>
                  <a:srgbClr val="2E2E2E"/>
                </a:solidFill>
                <a:latin typeface="Arial" charset="0"/>
                <a:ea typeface="Arial" charset="0"/>
                <a:cs typeface="Arial" charset="0"/>
              </a:rPr>
              <a:t>is a major component of </a:t>
            </a:r>
            <a:r>
              <a:rPr lang="en-US" sz="1200" dirty="0" err="1">
                <a:solidFill>
                  <a:srgbClr val="2E2E2E"/>
                </a:solidFill>
                <a:latin typeface="Arial" charset="0"/>
                <a:ea typeface="Arial" charset="0"/>
                <a:cs typeface="Arial" charset="0"/>
              </a:rPr>
              <a:t>adherens</a:t>
            </a:r>
            <a:r>
              <a:rPr lang="en-US" sz="1200" dirty="0">
                <a:solidFill>
                  <a:srgbClr val="2E2E2E"/>
                </a:solidFill>
                <a:latin typeface="Arial" charset="0"/>
                <a:ea typeface="Arial" charset="0"/>
                <a:cs typeface="Arial" charset="0"/>
              </a:rPr>
              <a:t> junctions in the </a:t>
            </a:r>
            <a:r>
              <a:rPr lang="en-US" sz="1200" dirty="0" smtClean="0">
                <a:solidFill>
                  <a:srgbClr val="2E2E2E"/>
                </a:solidFill>
                <a:latin typeface="Arial" charset="0"/>
                <a:ea typeface="Arial" charset="0"/>
                <a:cs typeface="Arial" charset="0"/>
              </a:rPr>
              <a:t>epidermis.</a:t>
            </a:r>
          </a:p>
          <a:p>
            <a:r>
              <a:rPr lang="en-US" sz="1200" dirty="0" smtClean="0">
                <a:solidFill>
                  <a:srgbClr val="2E2E2E"/>
                </a:solidFill>
                <a:latin typeface="Arial" charset="0"/>
                <a:ea typeface="Arial" charset="0"/>
                <a:cs typeface="Arial" charset="0"/>
              </a:rPr>
              <a:t>Alpha-smooth </a:t>
            </a:r>
            <a:r>
              <a:rPr lang="en-US" sz="1200" dirty="0">
                <a:solidFill>
                  <a:srgbClr val="2E2E2E"/>
                </a:solidFill>
                <a:latin typeface="Arial" charset="0"/>
                <a:ea typeface="Arial" charset="0"/>
                <a:cs typeface="Arial" charset="0"/>
              </a:rPr>
              <a:t>muscle actin (α-SMA) is commonly used as a marker of </a:t>
            </a:r>
            <a:r>
              <a:rPr lang="en-US" sz="1200" dirty="0" err="1">
                <a:solidFill>
                  <a:srgbClr val="2E2E2E"/>
                </a:solidFill>
                <a:latin typeface="Arial" charset="0"/>
                <a:ea typeface="Arial" charset="0"/>
                <a:cs typeface="Arial" charset="0"/>
              </a:rPr>
              <a:t>myofibroblast</a:t>
            </a:r>
            <a:r>
              <a:rPr lang="en-US" sz="1200" dirty="0">
                <a:solidFill>
                  <a:srgbClr val="2E2E2E"/>
                </a:solidFill>
                <a:latin typeface="Arial" charset="0"/>
                <a:ea typeface="Arial" charset="0"/>
                <a:cs typeface="Arial" charset="0"/>
              </a:rPr>
              <a:t> formation  </a:t>
            </a:r>
            <a:endParaRPr lang="en-US" sz="1200" dirty="0">
              <a:latin typeface="Arial" charset="0"/>
              <a:ea typeface="Arial" charset="0"/>
              <a:cs typeface="Arial" charset="0"/>
            </a:endParaRPr>
          </a:p>
        </p:txBody>
      </p:sp>
    </p:spTree>
    <p:extLst>
      <p:ext uri="{BB962C8B-B14F-4D97-AF65-F5344CB8AC3E}">
        <p14:creationId xmlns:p14="http://schemas.microsoft.com/office/powerpoint/2010/main" val="8927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Fig.7</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23</a:t>
            </a:r>
          </a:p>
        </p:txBody>
      </p:sp>
      <p:sp>
        <p:nvSpPr>
          <p:cNvPr id="11" name="TextBox 10"/>
          <p:cNvSpPr txBox="1"/>
          <p:nvPr/>
        </p:nvSpPr>
        <p:spPr>
          <a:xfrm>
            <a:off x="1142453" y="796541"/>
            <a:ext cx="7802826"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latin typeface="Arial" charset="0"/>
                <a:ea typeface="Arial" charset="0"/>
                <a:cs typeface="Arial" charset="0"/>
              </a:rPr>
              <a:t>[Purpose] To </a:t>
            </a:r>
            <a:r>
              <a:rPr lang="en-US" sz="1400" dirty="0">
                <a:latin typeface="Arial" charset="0"/>
                <a:ea typeface="Arial" charset="0"/>
                <a:cs typeface="Arial" charset="0"/>
              </a:rPr>
              <a:t>investigate the </a:t>
            </a:r>
            <a:r>
              <a:rPr lang="en-US" sz="1400" dirty="0" smtClean="0">
                <a:latin typeface="Arial" charset="0"/>
                <a:ea typeface="Arial" charset="0"/>
                <a:cs typeface="Arial" charset="0"/>
              </a:rPr>
              <a:t>wound </a:t>
            </a:r>
            <a:r>
              <a:rPr lang="en-US" sz="1400" dirty="0">
                <a:latin typeface="Arial" charset="0"/>
                <a:ea typeface="Arial" charset="0"/>
                <a:cs typeface="Arial" charset="0"/>
              </a:rPr>
              <a:t>healing progression among the sham control, REP, ASC, and RA groups over a 2-week </a:t>
            </a:r>
            <a:r>
              <a:rPr lang="en-US" sz="1400" dirty="0" smtClean="0">
                <a:latin typeface="Arial" charset="0"/>
                <a:ea typeface="Arial" charset="0"/>
                <a:cs typeface="Arial" charset="0"/>
              </a:rPr>
              <a:t>period in nude mice</a:t>
            </a:r>
            <a:endParaRPr lang="en-US" sz="1400" dirty="0">
              <a:latin typeface="Arial" charset="0"/>
              <a:ea typeface="Arial" charset="0"/>
              <a:cs typeface="Arial" charset="0"/>
            </a:endParaRPr>
          </a:p>
        </p:txBody>
      </p:sp>
      <p:sp>
        <p:nvSpPr>
          <p:cNvPr id="12" name="TextBox 11"/>
          <p:cNvSpPr txBox="1"/>
          <p:nvPr/>
        </p:nvSpPr>
        <p:spPr>
          <a:xfrm>
            <a:off x="150130" y="904263"/>
            <a:ext cx="992323" cy="307777"/>
          </a:xfrm>
          <a:prstGeom prst="rect">
            <a:avLst/>
          </a:prstGeom>
          <a:noFill/>
        </p:spPr>
        <p:txBody>
          <a:bodyPr wrap="none" rtlCol="0">
            <a:spAutoFit/>
          </a:bodyPr>
          <a:lstStyle/>
          <a:p>
            <a:r>
              <a:rPr lang="en-US" sz="1400" b="1" dirty="0" smtClean="0">
                <a:latin typeface="Arial" charset="0"/>
                <a:ea typeface="Arial" charset="0"/>
                <a:cs typeface="Arial" charset="0"/>
              </a:rPr>
              <a:t>Fig. 7 A-F</a:t>
            </a:r>
            <a:endParaRPr lang="en-US" sz="1400" b="1" dirty="0">
              <a:latin typeface="Arial" charset="0"/>
              <a:ea typeface="Arial" charset="0"/>
              <a:cs typeface="Arial" charset="0"/>
            </a:endParaRPr>
          </a:p>
        </p:txBody>
      </p:sp>
      <p:sp>
        <p:nvSpPr>
          <p:cNvPr id="14" name="Rectangle 13"/>
          <p:cNvSpPr/>
          <p:nvPr/>
        </p:nvSpPr>
        <p:spPr>
          <a:xfrm>
            <a:off x="6211614" y="1471911"/>
            <a:ext cx="2733665"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The rate of wound closure increased from the REP group to the ASC group, and to the RA group.</a:t>
            </a:r>
          </a:p>
          <a:p>
            <a:pPr marL="171450" indent="-171450">
              <a:buFont typeface="Arial" charset="0"/>
              <a:buChar char="•"/>
            </a:pPr>
            <a:r>
              <a:rPr lang="en-US" sz="1200" dirty="0">
                <a:latin typeface="Times New Roman"/>
                <a:cs typeface="Times New Roman"/>
              </a:rPr>
              <a:t>Histological analysis of the H&amp;E-stained wound sections indicated that the </a:t>
            </a:r>
            <a:r>
              <a:rPr lang="en-US" sz="1200" dirty="0" smtClean="0">
                <a:latin typeface="Times New Roman"/>
                <a:cs typeface="Times New Roman"/>
              </a:rPr>
              <a:t>restoration </a:t>
            </a:r>
            <a:r>
              <a:rPr lang="en-US" sz="1200" dirty="0">
                <a:latin typeface="Times New Roman"/>
                <a:cs typeface="Times New Roman"/>
              </a:rPr>
              <a:t>of epidermal and dermal tissues occurred faster in the ASC group than in the other groups at days 1 and 14 </a:t>
            </a:r>
          </a:p>
          <a:p>
            <a:pPr marL="171450" indent="-171450">
              <a:buFont typeface="Arial" charset="0"/>
              <a:buChar char="•"/>
            </a:pPr>
            <a:r>
              <a:rPr lang="en-US" sz="1200" dirty="0">
                <a:latin typeface="Times New Roman"/>
                <a:cs typeface="Times New Roman"/>
              </a:rPr>
              <a:t>Although statistical significance was not achieved, it appeared there was a trend toward a better </a:t>
            </a:r>
            <a:r>
              <a:rPr lang="en-US" sz="1200" dirty="0" err="1">
                <a:latin typeface="Times New Roman"/>
                <a:cs typeface="Times New Roman"/>
              </a:rPr>
              <a:t>reepithelialization</a:t>
            </a:r>
            <a:r>
              <a:rPr lang="en-US" sz="1200" dirty="0">
                <a:latin typeface="Times New Roman"/>
                <a:cs typeface="Times New Roman"/>
              </a:rPr>
              <a:t> in the mice treated with RA than the REP and ASC groups.</a:t>
            </a:r>
          </a:p>
          <a:p>
            <a:pPr marL="171450" indent="-171450">
              <a:buFont typeface="Arial" charset="0"/>
              <a:buChar char="•"/>
            </a:pPr>
            <a:r>
              <a:rPr lang="en-US" sz="1200" dirty="0">
                <a:latin typeface="Times New Roman"/>
                <a:cs typeface="Times New Roman"/>
              </a:rPr>
              <a:t>Western blot analysis showed that α-SMA content was highest in the RA group, meaning that this group had the highest </a:t>
            </a:r>
            <a:r>
              <a:rPr lang="en-US" sz="1200" dirty="0" err="1">
                <a:latin typeface="Times New Roman"/>
                <a:cs typeface="Times New Roman"/>
              </a:rPr>
              <a:t>myofibroblast</a:t>
            </a:r>
            <a:r>
              <a:rPr lang="en-US" sz="1200" dirty="0">
                <a:latin typeface="Times New Roman"/>
                <a:cs typeface="Times New Roman"/>
              </a:rPr>
              <a:t> population. </a:t>
            </a:r>
          </a:p>
          <a:p>
            <a:pPr marL="171450" indent="-171450">
              <a:buFont typeface="Arial" charset="0"/>
              <a:buChar char="•"/>
            </a:pPr>
            <a:r>
              <a:rPr lang="en-US" sz="1200" dirty="0">
                <a:latin typeface="Times New Roman"/>
                <a:cs typeface="Times New Roman"/>
              </a:rPr>
              <a:t>α-SMA content in RA- treated wounds on days 3, 5, and 7 was 1.4-, 1.4-, and 1.2-fold greater, respectively, relative to α-SMA content in wounds treated with only ACS.</a:t>
            </a: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59"/>
          <a:stretch/>
        </p:blipFill>
        <p:spPr>
          <a:xfrm>
            <a:off x="10286" y="1869777"/>
            <a:ext cx="6124801" cy="3519113"/>
          </a:xfrm>
          <a:prstGeom prst="rect">
            <a:avLst/>
          </a:prstGeom>
        </p:spPr>
      </p:pic>
      <p:sp>
        <p:nvSpPr>
          <p:cNvPr id="16" name="Rectangle 15"/>
          <p:cNvSpPr/>
          <p:nvPr/>
        </p:nvSpPr>
        <p:spPr>
          <a:xfrm>
            <a:off x="10286" y="5996226"/>
            <a:ext cx="9074836" cy="861774"/>
          </a:xfrm>
          <a:prstGeom prst="rect">
            <a:avLst/>
          </a:prstGeom>
        </p:spPr>
        <p:txBody>
          <a:bodyPr wrap="square">
            <a:spAutoFit/>
          </a:bodyPr>
          <a:lstStyle/>
          <a:p>
            <a:pPr fontAlgn="base"/>
            <a:r>
              <a:rPr lang="en-US" sz="1000" dirty="0">
                <a:latin typeface="Arial" charset="0"/>
              </a:rPr>
              <a:t>Fig. 7. Comparison of wound healing progression among the sham control, REP, ASC, and RA groups over a 2-week period. </a:t>
            </a:r>
            <a:r>
              <a:rPr lang="en-US" sz="1000" dirty="0" smtClean="0">
                <a:latin typeface="Arial" charset="0"/>
              </a:rPr>
              <a:t>(</a:t>
            </a:r>
            <a:r>
              <a:rPr lang="en-US" sz="1000" dirty="0">
                <a:latin typeface="Arial" charset="0"/>
              </a:rPr>
              <a:t>A) Macroscopic monitoring of wound healing</a:t>
            </a:r>
            <a:r>
              <a:rPr lang="en-US" sz="1000" dirty="0" smtClean="0">
                <a:latin typeface="Arial" charset="0"/>
              </a:rPr>
              <a:t>.(</a:t>
            </a:r>
            <a:r>
              <a:rPr lang="en-US" sz="1000" dirty="0">
                <a:latin typeface="Arial" charset="0"/>
              </a:rPr>
              <a:t>B) Percent change in wound closure. </a:t>
            </a:r>
            <a:r>
              <a:rPr lang="en-US" sz="1000" dirty="0" smtClean="0">
                <a:latin typeface="Arial" charset="0"/>
              </a:rPr>
              <a:t>(</a:t>
            </a:r>
            <a:r>
              <a:rPr lang="en-US" sz="1000" dirty="0">
                <a:latin typeface="Arial" charset="0"/>
              </a:rPr>
              <a:t>C) Microscopic pictures of H&amp;E-stained tissue specimens. Arrows mark the ends of epithelial tongues. GT = granulation tissue. (D) Percent change in </a:t>
            </a:r>
            <a:r>
              <a:rPr lang="en-US" sz="1000" dirty="0" err="1">
                <a:latin typeface="Arial" charset="0"/>
              </a:rPr>
              <a:t>reepithelialization</a:t>
            </a:r>
            <a:r>
              <a:rPr lang="en-US" sz="1000" dirty="0">
                <a:latin typeface="Arial" charset="0"/>
              </a:rPr>
              <a:t>. *</a:t>
            </a:r>
            <a:r>
              <a:rPr lang="en-US" sz="1000" i="1" dirty="0">
                <a:latin typeface="Arial" charset="0"/>
              </a:rPr>
              <a:t>p</a:t>
            </a:r>
            <a:r>
              <a:rPr lang="en-US" sz="1000" dirty="0">
                <a:latin typeface="Arial" charset="0"/>
              </a:rPr>
              <a:t> &lt; 0.05 compared to control. (E) Western blot analysis of α-SMA protein expression. Lanes 1, 2, 3, and 4 correspond to sham control, REP, ASC, and RA groups, respectively. (F) Time-course change in α-SMA content determined by Western blot analysis shown in D. *</a:t>
            </a:r>
            <a:r>
              <a:rPr lang="en-US" sz="1000" i="1" dirty="0">
                <a:latin typeface="Arial" charset="0"/>
              </a:rPr>
              <a:t>p</a:t>
            </a:r>
            <a:r>
              <a:rPr lang="en-US" sz="1000" dirty="0">
                <a:latin typeface="Arial" charset="0"/>
              </a:rPr>
              <a:t> &lt; 0.05.</a:t>
            </a:r>
            <a:endParaRPr lang="en-US" sz="1000" b="0" i="0" dirty="0">
              <a:effectLst/>
              <a:latin typeface="Arial" charset="0"/>
            </a:endParaRPr>
          </a:p>
        </p:txBody>
      </p:sp>
    </p:spTree>
    <p:extLst>
      <p:ext uri="{BB962C8B-B14F-4D97-AF65-F5344CB8AC3E}">
        <p14:creationId xmlns:p14="http://schemas.microsoft.com/office/powerpoint/2010/main" val="179155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Fig.8</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24</a:t>
            </a:r>
          </a:p>
        </p:txBody>
      </p:sp>
      <p:sp>
        <p:nvSpPr>
          <p:cNvPr id="13" name="TextBox 12"/>
          <p:cNvSpPr txBox="1"/>
          <p:nvPr/>
        </p:nvSpPr>
        <p:spPr>
          <a:xfrm>
            <a:off x="1153674" y="769972"/>
            <a:ext cx="6603212"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smtClean="0">
                <a:latin typeface="Arial" charset="0"/>
                <a:ea typeface="Arial" charset="0"/>
                <a:cs typeface="Arial" charset="0"/>
              </a:rPr>
              <a:t>[Purpose] To </a:t>
            </a:r>
            <a:r>
              <a:rPr lang="en-US" sz="1400" dirty="0">
                <a:latin typeface="Arial" charset="0"/>
                <a:ea typeface="Arial" charset="0"/>
                <a:cs typeface="Arial" charset="0"/>
              </a:rPr>
              <a:t>investigate the </a:t>
            </a:r>
            <a:r>
              <a:rPr lang="en-US" sz="1400" dirty="0" smtClean="0">
                <a:latin typeface="Arial" charset="0"/>
                <a:ea typeface="Arial" charset="0"/>
                <a:cs typeface="Arial" charset="0"/>
              </a:rPr>
              <a:t>effects </a:t>
            </a:r>
            <a:r>
              <a:rPr lang="en-US" sz="1400" dirty="0">
                <a:latin typeface="Arial" charset="0"/>
                <a:ea typeface="Arial" charset="0"/>
                <a:cs typeface="Arial" charset="0"/>
              </a:rPr>
              <a:t>of REP, ASC, and RA on the production of </a:t>
            </a:r>
            <a:r>
              <a:rPr lang="en-US" sz="1400" dirty="0" err="1">
                <a:latin typeface="Arial" charset="0"/>
                <a:ea typeface="Arial" charset="0"/>
                <a:cs typeface="Arial" charset="0"/>
              </a:rPr>
              <a:t>angiogenic</a:t>
            </a:r>
            <a:r>
              <a:rPr lang="en-US" sz="1400" dirty="0">
                <a:latin typeface="Arial" charset="0"/>
                <a:ea typeface="Arial" charset="0"/>
                <a:cs typeface="Arial" charset="0"/>
              </a:rPr>
              <a:t> factors and on new blood vessel </a:t>
            </a:r>
            <a:r>
              <a:rPr lang="en-US" sz="1400" dirty="0" smtClean="0">
                <a:latin typeface="Arial" charset="0"/>
                <a:ea typeface="Arial" charset="0"/>
                <a:cs typeface="Arial" charset="0"/>
              </a:rPr>
              <a:t>formation</a:t>
            </a:r>
            <a:endParaRPr lang="en-US" sz="1400" dirty="0">
              <a:latin typeface="Arial" charset="0"/>
              <a:ea typeface="Arial" charset="0"/>
              <a:cs typeface="Arial" charset="0"/>
            </a:endParaRPr>
          </a:p>
        </p:txBody>
      </p:sp>
      <p:sp>
        <p:nvSpPr>
          <p:cNvPr id="14" name="TextBox 13"/>
          <p:cNvSpPr txBox="1"/>
          <p:nvPr/>
        </p:nvSpPr>
        <p:spPr>
          <a:xfrm>
            <a:off x="150130" y="877693"/>
            <a:ext cx="1003544" cy="307777"/>
          </a:xfrm>
          <a:prstGeom prst="rect">
            <a:avLst/>
          </a:prstGeom>
          <a:noFill/>
        </p:spPr>
        <p:txBody>
          <a:bodyPr wrap="none" rtlCol="0">
            <a:spAutoFit/>
          </a:bodyPr>
          <a:lstStyle/>
          <a:p>
            <a:r>
              <a:rPr lang="en-US" sz="1400" b="1" dirty="0" smtClean="0">
                <a:latin typeface="Arial" charset="0"/>
                <a:ea typeface="Arial" charset="0"/>
                <a:cs typeface="Arial" charset="0"/>
              </a:rPr>
              <a:t>Fig. </a:t>
            </a:r>
            <a:r>
              <a:rPr lang="en-US" sz="1400" b="1" dirty="0">
                <a:latin typeface="Arial" charset="0"/>
                <a:ea typeface="Arial" charset="0"/>
                <a:cs typeface="Arial" charset="0"/>
              </a:rPr>
              <a:t>8</a:t>
            </a:r>
            <a:r>
              <a:rPr lang="en-US" sz="1400" b="1" dirty="0" smtClean="0">
                <a:latin typeface="Arial" charset="0"/>
                <a:ea typeface="Arial" charset="0"/>
                <a:cs typeface="Arial" charset="0"/>
              </a:rPr>
              <a:t> A-E</a:t>
            </a:r>
            <a:endParaRPr lang="en-US" sz="1400" b="1" dirty="0">
              <a:latin typeface="Arial" charset="0"/>
              <a:ea typeface="Arial" charset="0"/>
              <a:cs typeface="Arial"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30" y="1568213"/>
            <a:ext cx="6234904" cy="4106824"/>
          </a:xfrm>
          <a:prstGeom prst="rect">
            <a:avLst/>
          </a:prstGeom>
        </p:spPr>
      </p:pic>
      <p:sp>
        <p:nvSpPr>
          <p:cNvPr id="18" name="Rectangle 17"/>
          <p:cNvSpPr/>
          <p:nvPr/>
        </p:nvSpPr>
        <p:spPr>
          <a:xfrm>
            <a:off x="75064" y="5943568"/>
            <a:ext cx="8945279" cy="707886"/>
          </a:xfrm>
          <a:prstGeom prst="rect">
            <a:avLst/>
          </a:prstGeom>
        </p:spPr>
        <p:txBody>
          <a:bodyPr wrap="square">
            <a:spAutoFit/>
          </a:bodyPr>
          <a:lstStyle/>
          <a:p>
            <a:pPr fontAlgn="base"/>
            <a:r>
              <a:rPr lang="en-US" sz="1000" dirty="0">
                <a:latin typeface="Arial" charset="0"/>
              </a:rPr>
              <a:t>Fig. 8. Effects of REP, ASC, and RA on the production of </a:t>
            </a:r>
            <a:r>
              <a:rPr lang="en-US" sz="1000" dirty="0" err="1">
                <a:latin typeface="Arial" charset="0"/>
              </a:rPr>
              <a:t>angiogenic</a:t>
            </a:r>
            <a:r>
              <a:rPr lang="en-US" sz="1000" dirty="0">
                <a:latin typeface="Arial" charset="0"/>
              </a:rPr>
              <a:t> factors and on new blood vessel formation. (A) VEGF content. (B) CD31 amount. (C) VWF abundance. In (A), (B), and (C), protein content was quantified by ELISA. *</a:t>
            </a:r>
            <a:r>
              <a:rPr lang="en-US" sz="1000" i="1" dirty="0">
                <a:latin typeface="Arial" charset="0"/>
              </a:rPr>
              <a:t>p</a:t>
            </a:r>
            <a:r>
              <a:rPr lang="en-US" sz="1000" dirty="0">
                <a:latin typeface="Arial" charset="0"/>
              </a:rPr>
              <a:t> &lt; 0.05. (D) </a:t>
            </a:r>
            <a:r>
              <a:rPr lang="en-US" sz="1000" dirty="0" err="1">
                <a:latin typeface="Arial" charset="0"/>
              </a:rPr>
              <a:t>Microvasculatures</a:t>
            </a:r>
            <a:r>
              <a:rPr lang="en-US" sz="1000" dirty="0">
                <a:latin typeface="Arial" charset="0"/>
              </a:rPr>
              <a:t> visualized at 7 days after surgery by immunofluorescence staining of endothelial cell marker CD31 (red color). Blue color = DAPI. (E) EGFP/CD31 immunofluorescence </a:t>
            </a:r>
            <a:r>
              <a:rPr lang="en-US" sz="1000" dirty="0" err="1">
                <a:latin typeface="Arial" charset="0"/>
              </a:rPr>
              <a:t>colocalization</a:t>
            </a:r>
            <a:r>
              <a:rPr lang="en-US" sz="1000" dirty="0">
                <a:latin typeface="Arial" charset="0"/>
              </a:rPr>
              <a:t> analysis of RA-treated tissue section at 7 days </a:t>
            </a:r>
            <a:r>
              <a:rPr lang="en-US" sz="1000" dirty="0" err="1">
                <a:latin typeface="Arial" charset="0"/>
              </a:rPr>
              <a:t>postsurgery</a:t>
            </a:r>
            <a:r>
              <a:rPr lang="en-US" sz="1000" dirty="0">
                <a:latin typeface="Arial" charset="0"/>
              </a:rPr>
              <a:t>. Yellow stain in white dotted line represents a cell positive for both ASC and endothelial phenotype</a:t>
            </a:r>
            <a:r>
              <a:rPr lang="en-US" sz="1000" dirty="0" smtClean="0">
                <a:latin typeface="Arial" charset="0"/>
              </a:rPr>
              <a:t>.</a:t>
            </a:r>
            <a:endParaRPr lang="en-US" sz="1000" dirty="0">
              <a:latin typeface="Arial" charset="0"/>
            </a:endParaRPr>
          </a:p>
        </p:txBody>
      </p:sp>
      <p:sp>
        <p:nvSpPr>
          <p:cNvPr id="19" name="Rectangle 18"/>
          <p:cNvSpPr/>
          <p:nvPr/>
        </p:nvSpPr>
        <p:spPr>
          <a:xfrm>
            <a:off x="6580451" y="1821132"/>
            <a:ext cx="2364828" cy="36009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Times New Roman"/>
                <a:cs typeface="Times New Roman"/>
              </a:rPr>
              <a:t>Implanted REP induced higher expression of VEGF, CD31, and VWF, and also promoted new blood vessel formation.</a:t>
            </a:r>
          </a:p>
          <a:p>
            <a:pPr marL="171450" indent="-171450">
              <a:buFont typeface="Arial" charset="0"/>
              <a:buChar char="•"/>
            </a:pPr>
            <a:r>
              <a:rPr lang="en-US" sz="1200" dirty="0">
                <a:latin typeface="Times New Roman"/>
                <a:cs typeface="Times New Roman"/>
              </a:rPr>
              <a:t>The combination of REP and ASC resulted in a more prominent </a:t>
            </a:r>
            <a:r>
              <a:rPr lang="en-US" sz="1200" dirty="0" err="1">
                <a:latin typeface="Times New Roman"/>
                <a:cs typeface="Times New Roman"/>
              </a:rPr>
              <a:t>microvas</a:t>
            </a:r>
            <a:r>
              <a:rPr lang="en-US" sz="1200" dirty="0">
                <a:latin typeface="Times New Roman"/>
                <a:cs typeface="Times New Roman"/>
              </a:rPr>
              <a:t>- </a:t>
            </a:r>
            <a:r>
              <a:rPr lang="en-US" sz="1200" dirty="0" err="1">
                <a:latin typeface="Times New Roman"/>
                <a:cs typeface="Times New Roman"/>
              </a:rPr>
              <a:t>culature</a:t>
            </a:r>
            <a:r>
              <a:rPr lang="en-US" sz="1200" dirty="0">
                <a:latin typeface="Times New Roman"/>
                <a:cs typeface="Times New Roman"/>
              </a:rPr>
              <a:t> as compared to treatment with ASC alone </a:t>
            </a:r>
          </a:p>
          <a:p>
            <a:pPr marL="171450" indent="-171450">
              <a:buFont typeface="Arial" charset="0"/>
              <a:buChar char="•"/>
            </a:pPr>
            <a:r>
              <a:rPr lang="en-US" sz="1200" dirty="0">
                <a:latin typeface="Times New Roman"/>
                <a:cs typeface="Times New Roman"/>
              </a:rPr>
              <a:t>in a tissue section of RA, a single cell in a cross section of newly formed vascular tube exhibited a clear overlap of CD31 and EGFP probes, suggesting a possibility of in situ differentiation of ASC into a vascular endothelial cell type and direct engraftment into the vasculature. </a:t>
            </a:r>
          </a:p>
        </p:txBody>
      </p:sp>
    </p:spTree>
    <p:extLst>
      <p:ext uri="{BB962C8B-B14F-4D97-AF65-F5344CB8AC3E}">
        <p14:creationId xmlns:p14="http://schemas.microsoft.com/office/powerpoint/2010/main" val="8208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Fig.9</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25</a:t>
            </a:r>
          </a:p>
        </p:txBody>
      </p:sp>
      <p:sp>
        <p:nvSpPr>
          <p:cNvPr id="8" name="TextBox 7"/>
          <p:cNvSpPr txBox="1"/>
          <p:nvPr/>
        </p:nvSpPr>
        <p:spPr>
          <a:xfrm>
            <a:off x="1163292" y="915896"/>
            <a:ext cx="6603212" cy="30777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smtClean="0">
                <a:latin typeface="Arial" charset="0"/>
                <a:ea typeface="Arial" charset="0"/>
                <a:cs typeface="Arial" charset="0"/>
              </a:rPr>
              <a:t>[Purpose] To </a:t>
            </a:r>
            <a:r>
              <a:rPr lang="en-US" sz="1400" dirty="0">
                <a:latin typeface="Arial" charset="0"/>
                <a:ea typeface="Arial" charset="0"/>
                <a:cs typeface="Arial" charset="0"/>
              </a:rPr>
              <a:t>investigate the </a:t>
            </a:r>
            <a:r>
              <a:rPr lang="en-US" sz="1400" dirty="0" smtClean="0">
                <a:latin typeface="Arial" charset="0"/>
                <a:ea typeface="Arial" charset="0"/>
                <a:cs typeface="Arial" charset="0"/>
              </a:rPr>
              <a:t>effect </a:t>
            </a:r>
            <a:r>
              <a:rPr lang="en-US" sz="1400" dirty="0">
                <a:latin typeface="Arial" charset="0"/>
                <a:ea typeface="Arial" charset="0"/>
                <a:cs typeface="Arial" charset="0"/>
              </a:rPr>
              <a:t>of REP on the survival of </a:t>
            </a:r>
            <a:r>
              <a:rPr lang="en-US" sz="1400">
                <a:latin typeface="Arial" charset="0"/>
                <a:ea typeface="Arial" charset="0"/>
                <a:cs typeface="Arial" charset="0"/>
              </a:rPr>
              <a:t>transplanted </a:t>
            </a:r>
            <a:r>
              <a:rPr lang="en-US" sz="1400" smtClean="0">
                <a:latin typeface="Arial" charset="0"/>
                <a:ea typeface="Arial" charset="0"/>
                <a:cs typeface="Arial" charset="0"/>
              </a:rPr>
              <a:t>ASC</a:t>
            </a:r>
            <a:endParaRPr lang="en-US" sz="1400" dirty="0">
              <a:latin typeface="Arial" charset="0"/>
              <a:ea typeface="Arial" charset="0"/>
              <a:cs typeface="Arial" charset="0"/>
            </a:endParaRPr>
          </a:p>
        </p:txBody>
      </p:sp>
      <p:sp>
        <p:nvSpPr>
          <p:cNvPr id="9" name="TextBox 8"/>
          <p:cNvSpPr txBox="1"/>
          <p:nvPr/>
        </p:nvSpPr>
        <p:spPr>
          <a:xfrm>
            <a:off x="0" y="915895"/>
            <a:ext cx="1013162" cy="307777"/>
          </a:xfrm>
          <a:prstGeom prst="rect">
            <a:avLst/>
          </a:prstGeom>
          <a:noFill/>
        </p:spPr>
        <p:txBody>
          <a:bodyPr wrap="none" rtlCol="0">
            <a:spAutoFit/>
          </a:bodyPr>
          <a:lstStyle/>
          <a:p>
            <a:r>
              <a:rPr lang="en-US" sz="1400" b="1" dirty="0" smtClean="0">
                <a:latin typeface="Arial" charset="0"/>
                <a:ea typeface="Arial" charset="0"/>
                <a:cs typeface="Arial" charset="0"/>
              </a:rPr>
              <a:t>Fig. 9 A-C</a:t>
            </a:r>
            <a:endParaRPr lang="en-US" sz="1400" b="1" dirty="0">
              <a:latin typeface="Arial" charset="0"/>
              <a:ea typeface="Arial" charset="0"/>
              <a:cs typeface="Arial"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51" y="1364544"/>
            <a:ext cx="6502918" cy="4650887"/>
          </a:xfrm>
          <a:prstGeom prst="rect">
            <a:avLst/>
          </a:prstGeom>
        </p:spPr>
      </p:pic>
      <p:sp>
        <p:nvSpPr>
          <p:cNvPr id="13" name="Rectangle 12"/>
          <p:cNvSpPr/>
          <p:nvPr/>
        </p:nvSpPr>
        <p:spPr>
          <a:xfrm>
            <a:off x="0" y="5967680"/>
            <a:ext cx="9096702" cy="861774"/>
          </a:xfrm>
          <a:prstGeom prst="rect">
            <a:avLst/>
          </a:prstGeom>
        </p:spPr>
        <p:txBody>
          <a:bodyPr wrap="square">
            <a:spAutoFit/>
          </a:bodyPr>
          <a:lstStyle/>
          <a:p>
            <a:pPr fontAlgn="base"/>
            <a:r>
              <a:rPr lang="en-US" sz="1000" dirty="0">
                <a:latin typeface="Arial" charset="0"/>
              </a:rPr>
              <a:t>Fig. 9. Effect of REP on the survival of transplanted ASC. </a:t>
            </a:r>
            <a:r>
              <a:rPr lang="en-US" sz="1000" dirty="0">
                <a:latin typeface="Arial" charset="0"/>
              </a:rPr>
              <a:t>Twenty four nude mice were divided into two groups. Under sterile condition, 2 pairs of 6-mm circular, full-thickness wounds were made on the left and right dorsal </a:t>
            </a:r>
            <a:r>
              <a:rPr lang="en-US" sz="1000" dirty="0" smtClean="0">
                <a:latin typeface="Arial" charset="0"/>
              </a:rPr>
              <a:t>skin </a:t>
            </a:r>
            <a:r>
              <a:rPr lang="en-US" sz="1000" dirty="0">
                <a:latin typeface="Arial" charset="0"/>
              </a:rPr>
              <a:t>of a nude mouse. Three mice were sacrificed at a specified day for each group.(</a:t>
            </a:r>
            <a:r>
              <a:rPr lang="en-US" sz="1000" dirty="0">
                <a:latin typeface="Arial" charset="0"/>
              </a:rPr>
              <a:t>A) Fluorescence micrographs of EGFP-positive cells in ASC- and RA-treated wound beds. (B) Western blot analysis of EGFP extracted from the ASC and RA groups. (C) Time course of the decrease in EGFP intensity. Y axis represents the ratio of EGFP fluorescence intensity extracted from a tissue sample to that extracted from 1 × 10</a:t>
            </a:r>
            <a:r>
              <a:rPr lang="en-US" sz="1000" baseline="30000" dirty="0">
                <a:latin typeface="Arial" charset="0"/>
              </a:rPr>
              <a:t>6</a:t>
            </a:r>
            <a:r>
              <a:rPr lang="en-US" sz="1000" dirty="0">
                <a:latin typeface="Arial" charset="0"/>
              </a:rPr>
              <a:t> ASC. *</a:t>
            </a:r>
            <a:r>
              <a:rPr lang="en-US" sz="1000" i="1" dirty="0">
                <a:latin typeface="Arial" charset="0"/>
              </a:rPr>
              <a:t>p</a:t>
            </a:r>
            <a:r>
              <a:rPr lang="en-US" sz="1000" dirty="0">
                <a:latin typeface="Arial" charset="0"/>
              </a:rPr>
              <a:t> &lt; 0.05 compared to control.</a:t>
            </a:r>
            <a:endParaRPr lang="en-US" sz="1000" b="0" i="0" dirty="0">
              <a:effectLst/>
              <a:latin typeface="Arial" charset="0"/>
            </a:endParaRPr>
          </a:p>
        </p:txBody>
      </p:sp>
      <p:sp>
        <p:nvSpPr>
          <p:cNvPr id="16" name="Rectangle 15"/>
          <p:cNvSpPr/>
          <p:nvPr/>
        </p:nvSpPr>
        <p:spPr>
          <a:xfrm>
            <a:off x="7299433" y="2443428"/>
            <a:ext cx="1645845"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200" dirty="0">
                <a:latin typeface="Arial" charset="0"/>
                <a:ea typeface="Arial" charset="0"/>
                <a:cs typeface="Arial" charset="0"/>
              </a:rPr>
              <a:t>&gt;90% of the implanted ASC were dead within 5 days, with a massive cell death occurring within 5 days.</a:t>
            </a:r>
          </a:p>
          <a:p>
            <a:pPr marL="171450" indent="-171450">
              <a:buFont typeface="Arial" charset="0"/>
              <a:buChar char="•"/>
            </a:pPr>
            <a:r>
              <a:rPr lang="en-US" sz="1200" dirty="0">
                <a:latin typeface="Arial" charset="0"/>
                <a:ea typeface="Arial" charset="0"/>
                <a:cs typeface="Arial" charset="0"/>
              </a:rPr>
              <a:t>The combined therapy of REP and ASC resulted in a 35% improve- </a:t>
            </a:r>
            <a:r>
              <a:rPr lang="en-US" sz="1200" dirty="0" err="1">
                <a:latin typeface="Arial" charset="0"/>
                <a:ea typeface="Arial" charset="0"/>
                <a:cs typeface="Arial" charset="0"/>
              </a:rPr>
              <a:t>ment</a:t>
            </a:r>
            <a:r>
              <a:rPr lang="en-US" sz="1200" dirty="0">
                <a:latin typeface="Arial" charset="0"/>
                <a:ea typeface="Arial" charset="0"/>
                <a:cs typeface="Arial" charset="0"/>
              </a:rPr>
              <a:t> in cell viability at 1 week after surgery.</a:t>
            </a:r>
          </a:p>
        </p:txBody>
      </p:sp>
    </p:spTree>
    <p:extLst>
      <p:ext uri="{BB962C8B-B14F-4D97-AF65-F5344CB8AC3E}">
        <p14:creationId xmlns:p14="http://schemas.microsoft.com/office/powerpoint/2010/main" val="91456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Result – Fig.10</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26</a:t>
            </a:r>
          </a:p>
        </p:txBody>
      </p:sp>
      <p:sp>
        <p:nvSpPr>
          <p:cNvPr id="7" name="TextBox 6"/>
          <p:cNvSpPr txBox="1"/>
          <p:nvPr/>
        </p:nvSpPr>
        <p:spPr>
          <a:xfrm>
            <a:off x="1262679" y="794485"/>
            <a:ext cx="7495655"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smtClean="0">
                <a:latin typeface="Arial" charset="0"/>
                <a:ea typeface="Arial" charset="0"/>
                <a:cs typeface="Arial" charset="0"/>
              </a:rPr>
              <a:t>[Purpose] To </a:t>
            </a:r>
            <a:r>
              <a:rPr lang="en-US" sz="1400" dirty="0">
                <a:latin typeface="Arial" charset="0"/>
                <a:ea typeface="Arial" charset="0"/>
                <a:cs typeface="Arial" charset="0"/>
              </a:rPr>
              <a:t>investigate </a:t>
            </a:r>
            <a:r>
              <a:rPr lang="en-US" sz="1400" dirty="0" err="1">
                <a:latin typeface="Arial" charset="0"/>
                <a:ea typeface="Arial" charset="0"/>
                <a:cs typeface="Arial" charset="0"/>
              </a:rPr>
              <a:t>Erk</a:t>
            </a:r>
            <a:r>
              <a:rPr lang="en-US" sz="1400" dirty="0">
                <a:latin typeface="Arial" charset="0"/>
                <a:ea typeface="Arial" charset="0"/>
                <a:cs typeface="Arial" charset="0"/>
              </a:rPr>
              <a:t> and </a:t>
            </a:r>
            <a:r>
              <a:rPr lang="en-US" sz="1400" dirty="0" err="1">
                <a:latin typeface="Arial" charset="0"/>
                <a:ea typeface="Arial" charset="0"/>
                <a:cs typeface="Arial" charset="0"/>
              </a:rPr>
              <a:t>Akt</a:t>
            </a:r>
            <a:r>
              <a:rPr lang="en-US" sz="1400" dirty="0">
                <a:latin typeface="Arial" charset="0"/>
                <a:ea typeface="Arial" charset="0"/>
                <a:cs typeface="Arial" charset="0"/>
              </a:rPr>
              <a:t> phosphorylation during wound repair among the sham control, REP, ASC, and RA </a:t>
            </a:r>
            <a:r>
              <a:rPr lang="en-US" sz="1400" dirty="0" smtClean="0">
                <a:latin typeface="Arial" charset="0"/>
                <a:ea typeface="Arial" charset="0"/>
                <a:cs typeface="Arial" charset="0"/>
              </a:rPr>
              <a:t>groups</a:t>
            </a:r>
            <a:endParaRPr lang="en-US" sz="1400" dirty="0">
              <a:latin typeface="Arial" charset="0"/>
              <a:ea typeface="Arial" charset="0"/>
              <a:cs typeface="Arial" charset="0"/>
            </a:endParaRPr>
          </a:p>
        </p:txBody>
      </p:sp>
      <p:sp>
        <p:nvSpPr>
          <p:cNvPr id="12" name="TextBox 11"/>
          <p:cNvSpPr txBox="1"/>
          <p:nvPr/>
        </p:nvSpPr>
        <p:spPr>
          <a:xfrm>
            <a:off x="150131" y="897623"/>
            <a:ext cx="1112549" cy="307777"/>
          </a:xfrm>
          <a:prstGeom prst="rect">
            <a:avLst/>
          </a:prstGeom>
          <a:noFill/>
        </p:spPr>
        <p:txBody>
          <a:bodyPr wrap="none" rtlCol="0">
            <a:spAutoFit/>
          </a:bodyPr>
          <a:lstStyle/>
          <a:p>
            <a:r>
              <a:rPr lang="en-US" sz="1400" b="1" dirty="0" smtClean="0">
                <a:latin typeface="Arial" charset="0"/>
                <a:ea typeface="Arial" charset="0"/>
                <a:cs typeface="Arial" charset="0"/>
              </a:rPr>
              <a:t>Fig. 10 A-D</a:t>
            </a:r>
            <a:endParaRPr lang="en-US" sz="1400" b="1" dirty="0">
              <a:latin typeface="Arial" charset="0"/>
              <a:ea typeface="Arial" charset="0"/>
              <a:cs typeface="Arial"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02" y="1677194"/>
            <a:ext cx="8038176" cy="3608731"/>
          </a:xfrm>
          <a:prstGeom prst="rect">
            <a:avLst/>
          </a:prstGeom>
        </p:spPr>
      </p:pic>
      <p:sp>
        <p:nvSpPr>
          <p:cNvPr id="14" name="Rectangle 13"/>
          <p:cNvSpPr/>
          <p:nvPr/>
        </p:nvSpPr>
        <p:spPr>
          <a:xfrm>
            <a:off x="150130" y="5398230"/>
            <a:ext cx="8795149" cy="553998"/>
          </a:xfrm>
          <a:prstGeom prst="rect">
            <a:avLst/>
          </a:prstGeom>
        </p:spPr>
        <p:txBody>
          <a:bodyPr wrap="square">
            <a:spAutoFit/>
          </a:bodyPr>
          <a:lstStyle/>
          <a:p>
            <a:pPr fontAlgn="base"/>
            <a:r>
              <a:rPr lang="en-US" sz="1000" dirty="0">
                <a:latin typeface="Arial" charset="0"/>
              </a:rPr>
              <a:t>Fig. 10. Comparison of </a:t>
            </a:r>
            <a:r>
              <a:rPr lang="en-US" sz="1000" dirty="0" err="1">
                <a:latin typeface="Arial" charset="0"/>
              </a:rPr>
              <a:t>Erk</a:t>
            </a:r>
            <a:r>
              <a:rPr lang="en-US" sz="1000" dirty="0">
                <a:latin typeface="Arial" charset="0"/>
              </a:rPr>
              <a:t> and </a:t>
            </a:r>
            <a:r>
              <a:rPr lang="en-US" sz="1000" dirty="0" err="1">
                <a:latin typeface="Arial" charset="0"/>
              </a:rPr>
              <a:t>Akt</a:t>
            </a:r>
            <a:r>
              <a:rPr lang="en-US" sz="1000" dirty="0">
                <a:latin typeface="Arial" charset="0"/>
              </a:rPr>
              <a:t> phosphorylation during wound repair among the sham control, REP, ASC, and RA groups. (A) Western blot image of </a:t>
            </a:r>
            <a:r>
              <a:rPr lang="en-US" sz="1000" dirty="0" err="1">
                <a:latin typeface="Arial" charset="0"/>
              </a:rPr>
              <a:t>Erk</a:t>
            </a:r>
            <a:r>
              <a:rPr lang="en-US" sz="1000" dirty="0">
                <a:latin typeface="Arial" charset="0"/>
              </a:rPr>
              <a:t> phosphorylation. (B) Western blot photograph of </a:t>
            </a:r>
            <a:r>
              <a:rPr lang="en-US" sz="1000" dirty="0" err="1">
                <a:latin typeface="Arial" charset="0"/>
              </a:rPr>
              <a:t>Akt</a:t>
            </a:r>
            <a:r>
              <a:rPr lang="en-US" sz="1000" dirty="0">
                <a:latin typeface="Arial" charset="0"/>
              </a:rPr>
              <a:t> phosphorylation. In A and B, lanes 1, 2, 3, and 4 correspond to sham control, REP, ASC, and RA groups. (C) Time course change in p-</a:t>
            </a:r>
            <a:r>
              <a:rPr lang="en-US" sz="1000" dirty="0" err="1">
                <a:latin typeface="Arial" charset="0"/>
              </a:rPr>
              <a:t>Erk</a:t>
            </a:r>
            <a:r>
              <a:rPr lang="en-US" sz="1000" dirty="0">
                <a:latin typeface="Arial" charset="0"/>
              </a:rPr>
              <a:t>/</a:t>
            </a:r>
            <a:r>
              <a:rPr lang="en-US" sz="1000" dirty="0" err="1">
                <a:latin typeface="Arial" charset="0"/>
              </a:rPr>
              <a:t>Erk</a:t>
            </a:r>
            <a:r>
              <a:rPr lang="en-US" sz="1000" dirty="0">
                <a:latin typeface="Arial" charset="0"/>
              </a:rPr>
              <a:t> ratio. (D) Time course change in p-</a:t>
            </a:r>
            <a:r>
              <a:rPr lang="en-US" sz="1000" dirty="0" err="1">
                <a:latin typeface="Arial" charset="0"/>
              </a:rPr>
              <a:t>Akt</a:t>
            </a:r>
            <a:r>
              <a:rPr lang="en-US" sz="1000" dirty="0">
                <a:latin typeface="Arial" charset="0"/>
              </a:rPr>
              <a:t>/</a:t>
            </a:r>
            <a:r>
              <a:rPr lang="en-US" sz="1000" dirty="0" err="1">
                <a:latin typeface="Arial" charset="0"/>
              </a:rPr>
              <a:t>Akt</a:t>
            </a:r>
            <a:r>
              <a:rPr lang="en-US" sz="1000" dirty="0">
                <a:latin typeface="Arial" charset="0"/>
              </a:rPr>
              <a:t> ratio. *</a:t>
            </a:r>
            <a:r>
              <a:rPr lang="en-US" sz="1000" i="1" dirty="0">
                <a:latin typeface="Arial" charset="0"/>
              </a:rPr>
              <a:t>p</a:t>
            </a:r>
            <a:r>
              <a:rPr lang="en-US" sz="1000" dirty="0">
                <a:latin typeface="Arial" charset="0"/>
              </a:rPr>
              <a:t> &lt; 0.05.</a:t>
            </a:r>
            <a:endParaRPr lang="en-US" sz="1000" b="0" i="0" dirty="0">
              <a:effectLst/>
              <a:latin typeface="Arial" charset="0"/>
            </a:endParaRPr>
          </a:p>
        </p:txBody>
      </p:sp>
      <p:sp>
        <p:nvSpPr>
          <p:cNvPr id="15" name="Rectangle 14"/>
          <p:cNvSpPr/>
          <p:nvPr/>
        </p:nvSpPr>
        <p:spPr>
          <a:xfrm>
            <a:off x="299544" y="6148022"/>
            <a:ext cx="8458789"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buFont typeface="Arial" charset="0"/>
              <a:buChar char="•"/>
            </a:pPr>
            <a:r>
              <a:rPr lang="en-US" sz="1400" dirty="0">
                <a:latin typeface="Arial" charset="0"/>
                <a:ea typeface="Arial" charset="0"/>
                <a:cs typeface="Arial" charset="0"/>
              </a:rPr>
              <a:t>The interaction of ASC with REP significantly increased </a:t>
            </a:r>
            <a:r>
              <a:rPr lang="en-US" sz="1400" dirty="0" err="1">
                <a:latin typeface="Arial" charset="0"/>
                <a:ea typeface="Arial" charset="0"/>
                <a:cs typeface="Arial" charset="0"/>
              </a:rPr>
              <a:t>Erk</a:t>
            </a:r>
            <a:r>
              <a:rPr lang="en-US" sz="1400" dirty="0">
                <a:latin typeface="Arial" charset="0"/>
                <a:ea typeface="Arial" charset="0"/>
                <a:cs typeface="Arial" charset="0"/>
              </a:rPr>
              <a:t> and </a:t>
            </a:r>
            <a:r>
              <a:rPr lang="en-US" sz="1400" dirty="0" err="1">
                <a:latin typeface="Arial" charset="0"/>
                <a:ea typeface="Arial" charset="0"/>
                <a:cs typeface="Arial" charset="0"/>
              </a:rPr>
              <a:t>Akt</a:t>
            </a:r>
            <a:r>
              <a:rPr lang="en-US" sz="1400" dirty="0">
                <a:latin typeface="Arial" charset="0"/>
                <a:ea typeface="Arial" charset="0"/>
                <a:cs typeface="Arial" charset="0"/>
              </a:rPr>
              <a:t> signal transduction during wound healing.</a:t>
            </a:r>
          </a:p>
        </p:txBody>
      </p:sp>
    </p:spTree>
    <p:extLst>
      <p:ext uri="{BB962C8B-B14F-4D97-AF65-F5344CB8AC3E}">
        <p14:creationId xmlns:p14="http://schemas.microsoft.com/office/powerpoint/2010/main" val="31044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Conclusion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27</a:t>
            </a:r>
          </a:p>
        </p:txBody>
      </p:sp>
      <p:sp>
        <p:nvSpPr>
          <p:cNvPr id="11" name="Rectangle 10"/>
          <p:cNvSpPr/>
          <p:nvPr/>
        </p:nvSpPr>
        <p:spPr>
          <a:xfrm>
            <a:off x="150130" y="1310686"/>
            <a:ext cx="8795149"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b="1" dirty="0" smtClean="0">
                <a:latin typeface="Times New Roman"/>
                <a:cs typeface="Times New Roman"/>
              </a:rPr>
              <a:t>CONCLUSION</a:t>
            </a:r>
            <a:endParaRPr lang="en-US" sz="1400" b="1" dirty="0">
              <a:latin typeface="Times New Roman"/>
              <a:cs typeface="Times New Roman"/>
            </a:endParaRPr>
          </a:p>
          <a:p>
            <a:endParaRPr lang="en-US" sz="1400" b="1" dirty="0" smtClean="0">
              <a:latin typeface="Times New Roman"/>
              <a:cs typeface="Times New Roman"/>
            </a:endParaRPr>
          </a:p>
          <a:p>
            <a:pPr algn="just"/>
            <a:r>
              <a:rPr lang="en-US" sz="1400" dirty="0">
                <a:latin typeface="Times New Roman"/>
                <a:cs typeface="Times New Roman"/>
              </a:rPr>
              <a:t>In conclusion, of the most significant among </a:t>
            </a:r>
            <a:r>
              <a:rPr lang="en-US" sz="1400" dirty="0" smtClean="0">
                <a:latin typeface="Times New Roman"/>
                <a:cs typeface="Times New Roman"/>
              </a:rPr>
              <a:t>these </a:t>
            </a:r>
            <a:r>
              <a:rPr lang="en-US" sz="1400" dirty="0">
                <a:latin typeface="Times New Roman"/>
                <a:cs typeface="Times New Roman"/>
              </a:rPr>
              <a:t>findings is the </a:t>
            </a:r>
            <a:r>
              <a:rPr lang="en-US" sz="1400" dirty="0" smtClean="0">
                <a:latin typeface="Times New Roman"/>
                <a:cs typeface="Times New Roman"/>
              </a:rPr>
              <a:t>successful </a:t>
            </a:r>
            <a:r>
              <a:rPr lang="en-US" sz="1400" dirty="0">
                <a:latin typeface="Times New Roman"/>
                <a:cs typeface="Times New Roman"/>
              </a:rPr>
              <a:t>implementation of </a:t>
            </a:r>
            <a:r>
              <a:rPr lang="en-US" sz="1400" dirty="0" err="1">
                <a:latin typeface="Times New Roman"/>
                <a:cs typeface="Times New Roman"/>
              </a:rPr>
              <a:t>thermoreversible</a:t>
            </a:r>
            <a:r>
              <a:rPr lang="en-US" sz="1400" dirty="0">
                <a:latin typeface="Times New Roman"/>
                <a:cs typeface="Times New Roman"/>
              </a:rPr>
              <a:t>, integrin-binding REP as not only an alternative matrix for replacing of damaged or lost natural ECM, but also as an effective carrier for embedding ASC and enhancing the subsequent in vivo viability of transplanted ASC. A combined therapy of REP and ASC enhances wound healing and regeneration with a clinically noticeable effect. Because the mechanisms for the influence of REP on the combined therapy are through the mobilization of endogenous cells, stimulation of local angiogenesis, and enhancement of engrafted stem cell viability, this mechanistic insight on the REP-mediated delivery system might identify new therapeutic targets that can promote normal tissue regeneration in impaired healing conditions such as chronic neurodegenerative diseases and diabetic ulcers.</a:t>
            </a:r>
          </a:p>
        </p:txBody>
      </p:sp>
    </p:spTree>
    <p:extLst>
      <p:ext uri="{BB962C8B-B14F-4D97-AF65-F5344CB8AC3E}">
        <p14:creationId xmlns:p14="http://schemas.microsoft.com/office/powerpoint/2010/main" val="713194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2</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910" y="1237423"/>
            <a:ext cx="5587851" cy="4713383"/>
          </a:xfrm>
          <a:prstGeom prst="rect">
            <a:avLst/>
          </a:prstGeom>
        </p:spPr>
      </p:pic>
      <p:sp>
        <p:nvSpPr>
          <p:cNvPr id="11" name="Rectangle 10"/>
          <p:cNvSpPr/>
          <p:nvPr/>
        </p:nvSpPr>
        <p:spPr>
          <a:xfrm>
            <a:off x="150129" y="6047268"/>
            <a:ext cx="8795149" cy="523220"/>
          </a:xfrm>
          <a:prstGeom prst="rect">
            <a:avLst/>
          </a:prstGeom>
        </p:spPr>
        <p:txBody>
          <a:bodyPr wrap="square">
            <a:spAutoFit/>
          </a:bodyPr>
          <a:lstStyle/>
          <a:p>
            <a:r>
              <a:rPr lang="en-US" sz="1400" dirty="0" smtClean="0">
                <a:latin typeface="Arial" charset="0"/>
                <a:ea typeface="Arial" charset="0"/>
                <a:cs typeface="Arial" charset="0"/>
              </a:rPr>
              <a:t>Fig. 3. </a:t>
            </a:r>
            <a:r>
              <a:rPr lang="en-US" sz="1400" dirty="0">
                <a:latin typeface="Arial" charset="0"/>
                <a:ea typeface="Arial" charset="0"/>
                <a:cs typeface="Arial" charset="0"/>
              </a:rPr>
              <a:t>The promises and pitfalls of adipose tissue stem cells. Benefits of ASCs are shown in green boxes and potential pitfalls are highlighted in red </a:t>
            </a:r>
            <a:r>
              <a:rPr lang="en-US" sz="1400" dirty="0" smtClean="0">
                <a:latin typeface="Arial" charset="0"/>
                <a:ea typeface="Arial" charset="0"/>
                <a:cs typeface="Arial" charset="0"/>
              </a:rPr>
              <a:t>boxes.</a:t>
            </a:r>
            <a:endParaRPr lang="en-US" sz="1400" dirty="0">
              <a:latin typeface="Arial" charset="0"/>
              <a:ea typeface="Arial" charset="0"/>
              <a:cs typeface="Arial" charset="0"/>
            </a:endParaRPr>
          </a:p>
        </p:txBody>
      </p:sp>
      <p:sp>
        <p:nvSpPr>
          <p:cNvPr id="12" name="Rectangle 11"/>
          <p:cNvSpPr/>
          <p:nvPr/>
        </p:nvSpPr>
        <p:spPr>
          <a:xfrm>
            <a:off x="3689131" y="6481180"/>
            <a:ext cx="5454869" cy="307777"/>
          </a:xfrm>
          <a:prstGeom prst="rect">
            <a:avLst/>
          </a:prstGeom>
        </p:spPr>
        <p:txBody>
          <a:bodyPr wrap="square">
            <a:spAutoFit/>
          </a:bodyPr>
          <a:lstStyle/>
          <a:p>
            <a:r>
              <a:rPr lang="en-US" sz="1400" dirty="0" smtClean="0">
                <a:latin typeface="Times New Roman" charset="0"/>
                <a:ea typeface="Times New Roman" charset="0"/>
                <a:cs typeface="Times New Roman" charset="0"/>
              </a:rPr>
              <a:t>&lt;&lt;P. William </a:t>
            </a:r>
            <a:r>
              <a:rPr lang="en-US" sz="1400" i="1" dirty="0" smtClean="0">
                <a:latin typeface="Times New Roman" charset="0"/>
                <a:ea typeface="Times New Roman" charset="0"/>
                <a:cs typeface="Times New Roman" charset="0"/>
              </a:rPr>
              <a:t>et al</a:t>
            </a:r>
            <a:r>
              <a:rPr lang="en-US" sz="1400" dirty="0" smtClean="0">
                <a:latin typeface="Times New Roman" charset="0"/>
                <a:ea typeface="Times New Roman" charset="0"/>
                <a:cs typeface="Times New Roman" charset="0"/>
              </a:rPr>
              <a:t>, </a:t>
            </a:r>
            <a:r>
              <a:rPr lang="en-US" sz="1400" i="1" dirty="0">
                <a:latin typeface="Times New Roman" charset="0"/>
                <a:ea typeface="Times New Roman" charset="0"/>
                <a:cs typeface="Times New Roman" charset="0"/>
              </a:rPr>
              <a:t>Trends </a:t>
            </a:r>
            <a:r>
              <a:rPr lang="en-US" sz="1400" i="1" dirty="0" err="1" smtClean="0">
                <a:latin typeface="Times New Roman" charset="0"/>
                <a:ea typeface="Times New Roman" charset="0"/>
                <a:cs typeface="Times New Roman" charset="0"/>
              </a:rPr>
              <a:t>Endocrinol</a:t>
            </a:r>
            <a:r>
              <a:rPr lang="en-US" sz="1400" i="1" dirty="0" smtClean="0">
                <a:latin typeface="Times New Roman" charset="0"/>
                <a:ea typeface="Times New Roman" charset="0"/>
                <a:cs typeface="Times New Roman" charset="0"/>
              </a:rPr>
              <a:t>. </a:t>
            </a:r>
            <a:r>
              <a:rPr lang="en-US" sz="1400" i="1" dirty="0" err="1">
                <a:latin typeface="Times New Roman" charset="0"/>
                <a:ea typeface="Times New Roman" charset="0"/>
                <a:cs typeface="Times New Roman" charset="0"/>
              </a:rPr>
              <a:t>Metab</a:t>
            </a:r>
            <a:r>
              <a:rPr lang="is-IS" sz="1400" i="1" dirty="0" smtClean="0">
                <a:latin typeface="Times New Roman" charset="0"/>
                <a:ea typeface="Times New Roman" charset="0"/>
                <a:cs typeface="Times New Roman" charset="0"/>
              </a:rPr>
              <a:t>., </a:t>
            </a:r>
            <a:r>
              <a:rPr lang="is-IS" sz="1400" dirty="0" smtClean="0">
                <a:latin typeface="Times New Roman" charset="0"/>
                <a:ea typeface="Times New Roman" charset="0"/>
                <a:cs typeface="Times New Roman" charset="0"/>
              </a:rPr>
              <a:t>23, 270-277 </a:t>
            </a:r>
            <a:r>
              <a:rPr lang="is-IS" sz="1400" dirty="0">
                <a:latin typeface="Times New Roman" charset="0"/>
                <a:ea typeface="Times New Roman" charset="0"/>
                <a:cs typeface="Times New Roman" charset="0"/>
              </a:rPr>
              <a:t>(</a:t>
            </a:r>
            <a:r>
              <a:rPr lang="is-IS" sz="1400" dirty="0" smtClean="0">
                <a:latin typeface="Times New Roman" charset="0"/>
                <a:ea typeface="Times New Roman" charset="0"/>
                <a:cs typeface="Times New Roman" charset="0"/>
              </a:rPr>
              <a:t>2012). </a:t>
            </a:r>
            <a:r>
              <a:rPr lang="en-US" sz="1400" dirty="0" smtClean="0">
                <a:latin typeface="Times New Roman" charset="0"/>
                <a:ea typeface="Times New Roman" charset="0"/>
                <a:cs typeface="Times New Roman" charset="0"/>
              </a:rPr>
              <a:t>&gt;&gt;</a:t>
            </a:r>
            <a:endParaRPr lang="en-US" sz="1400" dirty="0">
              <a:latin typeface="Times New Roman" charset="0"/>
              <a:ea typeface="Times New Roman" charset="0"/>
              <a:cs typeface="Times New Roman" charset="0"/>
            </a:endParaRPr>
          </a:p>
        </p:txBody>
      </p:sp>
      <p:sp>
        <p:nvSpPr>
          <p:cNvPr id="2" name="Rectangle 1"/>
          <p:cNvSpPr/>
          <p:nvPr/>
        </p:nvSpPr>
        <p:spPr>
          <a:xfrm>
            <a:off x="1754445" y="782974"/>
            <a:ext cx="6695055" cy="369332"/>
          </a:xfrm>
          <a:prstGeom prst="rect">
            <a:avLst/>
          </a:prstGeom>
        </p:spPr>
        <p:txBody>
          <a:bodyPr wrap="square">
            <a:spAutoFit/>
          </a:bodyPr>
          <a:lstStyle/>
          <a:p>
            <a:r>
              <a:rPr lang="en-US">
                <a:latin typeface="Arial" charset="0"/>
                <a:ea typeface="Arial" charset="0"/>
                <a:cs typeface="Arial" charset="0"/>
              </a:rPr>
              <a:t>The promises and pitfalls of adipose tissue stem cells</a:t>
            </a:r>
            <a:endParaRPr lang="en-US"/>
          </a:p>
        </p:txBody>
      </p:sp>
    </p:spTree>
    <p:extLst>
      <p:ext uri="{BB962C8B-B14F-4D97-AF65-F5344CB8AC3E}">
        <p14:creationId xmlns:p14="http://schemas.microsoft.com/office/powerpoint/2010/main" val="1026201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Summary</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latin typeface="Arial"/>
                <a:cs typeface="Arial"/>
              </a:rPr>
              <a:t>28</a:t>
            </a:r>
            <a:endParaRPr lang="en-US" sz="1600" dirty="0">
              <a:latin typeface="Arial"/>
              <a:cs typeface="Aria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553" y="967507"/>
            <a:ext cx="6319204" cy="3361279"/>
          </a:xfrm>
          <a:prstGeom prst="rect">
            <a:avLst/>
          </a:prstGeom>
        </p:spPr>
      </p:pic>
      <p:sp>
        <p:nvSpPr>
          <p:cNvPr id="15" name="Rectangle 14"/>
          <p:cNvSpPr/>
          <p:nvPr/>
        </p:nvSpPr>
        <p:spPr>
          <a:xfrm>
            <a:off x="150130" y="4435618"/>
            <a:ext cx="8795149" cy="2308324"/>
          </a:xfrm>
          <a:prstGeom prst="rect">
            <a:avLst/>
          </a:prstGeom>
        </p:spPr>
        <p:txBody>
          <a:bodyPr wrap="square">
            <a:spAutoFit/>
          </a:bodyPr>
          <a:lstStyle/>
          <a:p>
            <a:pPr algn="just"/>
            <a:r>
              <a:rPr lang="en-US" sz="1200" dirty="0">
                <a:solidFill>
                  <a:srgbClr val="2E2E2E"/>
                </a:solidFill>
                <a:latin typeface="Times New Roman" charset="0"/>
                <a:ea typeface="Times New Roman" charset="0"/>
                <a:cs typeface="Times New Roman" charset="0"/>
              </a:rPr>
              <a:t>One crucial issue in stem cell therapy used for tissue repair is often the lack of selective carriers to deliver stem cells to the site of injury where the native extracellular matrix is pathologically damaged or lost. Therefore, it is necessary to develop a biomaterial that is permissive to stem cells and is suitable to replace injured or missing matrix. The major aim of this study is to investigate the potential of an </a:t>
            </a:r>
            <a:r>
              <a:rPr lang="en-US" sz="1200" b="1" dirty="0">
                <a:solidFill>
                  <a:srgbClr val="2E2E2E"/>
                </a:solidFill>
                <a:latin typeface="Times New Roman" charset="0"/>
                <a:ea typeface="Times New Roman" charset="0"/>
                <a:cs typeface="Times New Roman" charset="0"/>
              </a:rPr>
              <a:t>R</a:t>
            </a:r>
            <a:r>
              <a:rPr lang="en-US" sz="1200" dirty="0">
                <a:solidFill>
                  <a:srgbClr val="2E2E2E"/>
                </a:solidFill>
                <a:latin typeface="Times New Roman" charset="0"/>
                <a:ea typeface="Times New Roman" charset="0"/>
                <a:cs typeface="Times New Roman" charset="0"/>
              </a:rPr>
              <a:t>GD-containing </a:t>
            </a:r>
            <a:r>
              <a:rPr lang="en-US" sz="1200" b="1" dirty="0">
                <a:solidFill>
                  <a:srgbClr val="2E2E2E"/>
                </a:solidFill>
                <a:latin typeface="Times New Roman" charset="0"/>
                <a:ea typeface="Times New Roman" charset="0"/>
                <a:cs typeface="Times New Roman" charset="0"/>
              </a:rPr>
              <a:t>e</a:t>
            </a:r>
            <a:r>
              <a:rPr lang="en-US" sz="1200" dirty="0">
                <a:solidFill>
                  <a:srgbClr val="2E2E2E"/>
                </a:solidFill>
                <a:latin typeface="Times New Roman" charset="0"/>
                <a:ea typeface="Times New Roman" charset="0"/>
                <a:cs typeface="Times New Roman" charset="0"/>
              </a:rPr>
              <a:t>lastin-like </a:t>
            </a:r>
            <a:r>
              <a:rPr lang="en-US" sz="1200" b="1" dirty="0">
                <a:solidFill>
                  <a:srgbClr val="2E2E2E"/>
                </a:solidFill>
                <a:latin typeface="Times New Roman" charset="0"/>
                <a:ea typeface="Times New Roman" charset="0"/>
                <a:cs typeface="Times New Roman" charset="0"/>
              </a:rPr>
              <a:t>p</a:t>
            </a:r>
            <a:r>
              <a:rPr lang="en-US" sz="1200" dirty="0">
                <a:solidFill>
                  <a:srgbClr val="2E2E2E"/>
                </a:solidFill>
                <a:latin typeface="Times New Roman" charset="0"/>
                <a:ea typeface="Times New Roman" charset="0"/>
                <a:cs typeface="Times New Roman" charset="0"/>
              </a:rPr>
              <a:t>olypeptide (REP) with the structure TGPG[VGRGD(VGVPG)</a:t>
            </a:r>
            <a:r>
              <a:rPr lang="en-US" sz="1200" baseline="-25000" dirty="0">
                <a:solidFill>
                  <a:srgbClr val="2E2E2E"/>
                </a:solidFill>
                <a:latin typeface="Times New Roman" charset="0"/>
                <a:ea typeface="Times New Roman" charset="0"/>
                <a:cs typeface="Times New Roman" charset="0"/>
              </a:rPr>
              <a:t>6</a:t>
            </a:r>
            <a:r>
              <a:rPr lang="en-US" sz="1200" dirty="0">
                <a:solidFill>
                  <a:srgbClr val="2E2E2E"/>
                </a:solidFill>
                <a:latin typeface="Times New Roman" charset="0"/>
                <a:ea typeface="Times New Roman" charset="0"/>
                <a:cs typeface="Times New Roman" charset="0"/>
              </a:rPr>
              <a:t>]</a:t>
            </a:r>
            <a:r>
              <a:rPr lang="en-US" sz="1200" baseline="-25000" dirty="0">
                <a:solidFill>
                  <a:srgbClr val="2E2E2E"/>
                </a:solidFill>
                <a:latin typeface="Times New Roman" charset="0"/>
                <a:ea typeface="Times New Roman" charset="0"/>
                <a:cs typeface="Times New Roman" charset="0"/>
              </a:rPr>
              <a:t>20</a:t>
            </a:r>
            <a:r>
              <a:rPr lang="en-US" sz="1200" dirty="0">
                <a:solidFill>
                  <a:srgbClr val="2E2E2E"/>
                </a:solidFill>
                <a:latin typeface="Times New Roman" charset="0"/>
                <a:ea typeface="Times New Roman" charset="0"/>
                <a:cs typeface="Times New Roman" charset="0"/>
              </a:rPr>
              <a:t>WPC to engraft adipose stem cells (ASC) to full-thickness excisional wounds in mice. We implanted REP into the wound defects </a:t>
            </a:r>
            <a:r>
              <a:rPr lang="en-US" sz="1200" i="1" dirty="0">
                <a:solidFill>
                  <a:srgbClr val="2E2E2E"/>
                </a:solidFill>
                <a:latin typeface="Times New Roman" charset="0"/>
                <a:ea typeface="Times New Roman" charset="0"/>
                <a:cs typeface="Times New Roman" charset="0"/>
              </a:rPr>
              <a:t>via</a:t>
            </a:r>
            <a:r>
              <a:rPr lang="en-US" sz="1200" dirty="0">
                <a:solidFill>
                  <a:srgbClr val="2E2E2E"/>
                </a:solidFill>
                <a:latin typeface="Times New Roman" charset="0"/>
                <a:ea typeface="Times New Roman" charset="0"/>
                <a:cs typeface="Times New Roman" charset="0"/>
              </a:rPr>
              <a:t> body temperature-induced </a:t>
            </a:r>
            <a:r>
              <a:rPr lang="en-US" sz="1200" i="1" dirty="0">
                <a:solidFill>
                  <a:srgbClr val="2E2E2E"/>
                </a:solidFill>
                <a:latin typeface="Times New Roman" charset="0"/>
                <a:ea typeface="Times New Roman" charset="0"/>
                <a:cs typeface="Times New Roman" charset="0"/>
              </a:rPr>
              <a:t>in situ</a:t>
            </a:r>
            <a:r>
              <a:rPr lang="en-US" sz="1200" dirty="0">
                <a:solidFill>
                  <a:srgbClr val="2E2E2E"/>
                </a:solidFill>
                <a:latin typeface="Times New Roman" charset="0"/>
                <a:ea typeface="Times New Roman" charset="0"/>
                <a:cs typeface="Times New Roman" charset="0"/>
              </a:rPr>
              <a:t> aggregation. Engrafted REP exhibited a half-life of 2.6 days in the wounds and did not elicit any pathological immune responses. REP itself significantly accelerated wound closure and </a:t>
            </a:r>
            <a:r>
              <a:rPr lang="en-US" sz="1200" dirty="0" err="1">
                <a:solidFill>
                  <a:srgbClr val="2E2E2E"/>
                </a:solidFill>
                <a:latin typeface="Times New Roman" charset="0"/>
                <a:ea typeface="Times New Roman" charset="0"/>
                <a:cs typeface="Times New Roman" charset="0"/>
              </a:rPr>
              <a:t>reepithelialization</a:t>
            </a:r>
            <a:r>
              <a:rPr lang="en-US" sz="1200" dirty="0">
                <a:solidFill>
                  <a:srgbClr val="2E2E2E"/>
                </a:solidFill>
                <a:latin typeface="Times New Roman" charset="0"/>
                <a:ea typeface="Times New Roman" charset="0"/>
                <a:cs typeface="Times New Roman" charset="0"/>
              </a:rPr>
              <a:t> and upregulated the expression of dermal tissue components. A combined administration of REP and ASC formed a hydrogel-like ASC/REP composite, which provided better neovascularization than the use of ASCs alone and increased the viability of transplanted ASC, improving overall wound healing. </a:t>
            </a:r>
            <a:r>
              <a:rPr lang="en-US" sz="1200" i="1" dirty="0">
                <a:solidFill>
                  <a:srgbClr val="2E2E2E"/>
                </a:solidFill>
                <a:latin typeface="Times New Roman" charset="0"/>
                <a:ea typeface="Times New Roman" charset="0"/>
                <a:cs typeface="Times New Roman" charset="0"/>
              </a:rPr>
              <a:t>In vitro</a:t>
            </a:r>
            <a:r>
              <a:rPr lang="en-US" sz="1200" dirty="0">
                <a:solidFill>
                  <a:srgbClr val="2E2E2E"/>
                </a:solidFill>
                <a:latin typeface="Times New Roman" charset="0"/>
                <a:ea typeface="Times New Roman" charset="0"/>
                <a:cs typeface="Times New Roman" charset="0"/>
              </a:rPr>
              <a:t> and </a:t>
            </a:r>
            <a:r>
              <a:rPr lang="en-US" sz="1200" i="1" dirty="0">
                <a:solidFill>
                  <a:srgbClr val="2E2E2E"/>
                </a:solidFill>
                <a:latin typeface="Times New Roman" charset="0"/>
                <a:ea typeface="Times New Roman" charset="0"/>
                <a:cs typeface="Times New Roman" charset="0"/>
              </a:rPr>
              <a:t>in vivo</a:t>
            </a:r>
            <a:r>
              <a:rPr lang="en-US" sz="1200" dirty="0">
                <a:solidFill>
                  <a:srgbClr val="2E2E2E"/>
                </a:solidFill>
                <a:latin typeface="Times New Roman" charset="0"/>
                <a:ea typeface="Times New Roman" charset="0"/>
                <a:cs typeface="Times New Roman" charset="0"/>
              </a:rPr>
              <a:t> mechanistic investigations suggested that REP enhances ASC survival at least in part </a:t>
            </a:r>
            <a:r>
              <a:rPr lang="en-US" sz="1200" i="1" dirty="0">
                <a:solidFill>
                  <a:srgbClr val="2E2E2E"/>
                </a:solidFill>
                <a:latin typeface="Times New Roman" charset="0"/>
                <a:ea typeface="Times New Roman" charset="0"/>
                <a:cs typeface="Times New Roman" charset="0"/>
              </a:rPr>
              <a:t>via</a:t>
            </a:r>
            <a:r>
              <a:rPr lang="en-US" sz="1200" dirty="0">
                <a:solidFill>
                  <a:srgbClr val="2E2E2E"/>
                </a:solidFill>
                <a:latin typeface="Times New Roman" charset="0"/>
                <a:ea typeface="Times New Roman" charset="0"/>
                <a:cs typeface="Times New Roman" charset="0"/>
              </a:rPr>
              <a:t> the </a:t>
            </a:r>
            <a:r>
              <a:rPr lang="en-US" sz="1200" dirty="0" err="1">
                <a:solidFill>
                  <a:srgbClr val="2E2E2E"/>
                </a:solidFill>
                <a:latin typeface="Times New Roman" charset="0"/>
                <a:ea typeface="Times New Roman" charset="0"/>
                <a:cs typeface="Times New Roman" charset="0"/>
              </a:rPr>
              <a:t>Fak</a:t>
            </a:r>
            <a:r>
              <a:rPr lang="en-US" sz="1200" dirty="0">
                <a:solidFill>
                  <a:srgbClr val="2E2E2E"/>
                </a:solidFill>
                <a:latin typeface="Times New Roman" charset="0"/>
                <a:ea typeface="Times New Roman" charset="0"/>
                <a:cs typeface="Times New Roman" charset="0"/>
              </a:rPr>
              <a:t>/</a:t>
            </a:r>
            <a:r>
              <a:rPr lang="en-US" sz="1200" dirty="0" err="1">
                <a:solidFill>
                  <a:srgbClr val="2E2E2E"/>
                </a:solidFill>
                <a:latin typeface="Times New Roman" charset="0"/>
                <a:ea typeface="Times New Roman" charset="0"/>
                <a:cs typeface="Times New Roman" charset="0"/>
              </a:rPr>
              <a:t>Src</a:t>
            </a:r>
            <a:r>
              <a:rPr lang="en-US" sz="1200" dirty="0">
                <a:solidFill>
                  <a:srgbClr val="2E2E2E"/>
                </a:solidFill>
                <a:latin typeface="Times New Roman" charset="0"/>
                <a:ea typeface="Times New Roman" charset="0"/>
                <a:cs typeface="Times New Roman" charset="0"/>
              </a:rPr>
              <a:t> adhesion-induced upregulation of </a:t>
            </a:r>
            <a:r>
              <a:rPr lang="en-US" sz="1200" dirty="0" err="1">
                <a:solidFill>
                  <a:srgbClr val="2E2E2E"/>
                </a:solidFill>
                <a:latin typeface="Times New Roman" charset="0"/>
                <a:ea typeface="Times New Roman" charset="0"/>
                <a:cs typeface="Times New Roman" charset="0"/>
              </a:rPr>
              <a:t>Mek</a:t>
            </a:r>
            <a:r>
              <a:rPr lang="en-US" sz="1200" dirty="0">
                <a:solidFill>
                  <a:srgbClr val="2E2E2E"/>
                </a:solidFill>
                <a:latin typeface="Times New Roman" charset="0"/>
                <a:ea typeface="Times New Roman" charset="0"/>
                <a:cs typeface="Times New Roman" charset="0"/>
              </a:rPr>
              <a:t>/</a:t>
            </a:r>
            <a:r>
              <a:rPr lang="en-US" sz="1200" dirty="0" err="1">
                <a:solidFill>
                  <a:srgbClr val="2E2E2E"/>
                </a:solidFill>
                <a:latin typeface="Times New Roman" charset="0"/>
                <a:ea typeface="Times New Roman" charset="0"/>
                <a:cs typeface="Times New Roman" charset="0"/>
              </a:rPr>
              <a:t>Erk</a:t>
            </a:r>
            <a:r>
              <a:rPr lang="en-US" sz="1200" dirty="0">
                <a:solidFill>
                  <a:srgbClr val="2E2E2E"/>
                </a:solidFill>
                <a:latin typeface="Times New Roman" charset="0"/>
                <a:ea typeface="Times New Roman" charset="0"/>
                <a:cs typeface="Times New Roman" charset="0"/>
              </a:rPr>
              <a:t> and PI3K/</a:t>
            </a:r>
            <a:r>
              <a:rPr lang="en-US" sz="1200" dirty="0" err="1">
                <a:solidFill>
                  <a:srgbClr val="2E2E2E"/>
                </a:solidFill>
                <a:latin typeface="Times New Roman" charset="0"/>
                <a:ea typeface="Times New Roman" charset="0"/>
                <a:cs typeface="Times New Roman" charset="0"/>
              </a:rPr>
              <a:t>Akt</a:t>
            </a:r>
            <a:r>
              <a:rPr lang="en-US" sz="1200" dirty="0">
                <a:solidFill>
                  <a:srgbClr val="2E2E2E"/>
                </a:solidFill>
                <a:latin typeface="Times New Roman" charset="0"/>
                <a:ea typeface="Times New Roman" charset="0"/>
                <a:cs typeface="Times New Roman" charset="0"/>
              </a:rPr>
              <a:t> survival pathways. We conclude that REP is a promising therapeutic agent for the improvement of stem cell-based therapy for enhanced tissue regeneration and repair.</a:t>
            </a:r>
            <a:endParaRPr lang="en-US" sz="1200" dirty="0">
              <a:latin typeface="Times New Roman" charset="0"/>
              <a:ea typeface="Times New Roman" charset="0"/>
              <a:cs typeface="Times New Roman" charset="0"/>
            </a:endParaRPr>
          </a:p>
        </p:txBody>
      </p:sp>
      <p:sp>
        <p:nvSpPr>
          <p:cNvPr id="21" name="TextBox 20"/>
          <p:cNvSpPr txBox="1"/>
          <p:nvPr/>
        </p:nvSpPr>
        <p:spPr>
          <a:xfrm>
            <a:off x="1147589" y="860675"/>
            <a:ext cx="2988319" cy="415498"/>
          </a:xfrm>
          <a:prstGeom prst="rect">
            <a:avLst/>
          </a:prstGeom>
          <a:solidFill>
            <a:schemeClr val="bg1"/>
          </a:solidFill>
        </p:spPr>
        <p:txBody>
          <a:bodyPr wrap="none" rtlCol="0">
            <a:spAutoFit/>
          </a:bodyPr>
          <a:lstStyle/>
          <a:p>
            <a:r>
              <a:rPr lang="en-US" sz="1050" i="1" dirty="0" smtClean="0">
                <a:latin typeface="Arial" charset="0"/>
                <a:ea typeface="Arial" charset="0"/>
                <a:cs typeface="Arial" charset="0"/>
              </a:rPr>
              <a:t>In situ </a:t>
            </a:r>
            <a:r>
              <a:rPr lang="en-US" sz="1050" dirty="0" smtClean="0">
                <a:latin typeface="Arial" charset="0"/>
                <a:ea typeface="Arial" charset="0"/>
                <a:cs typeface="Arial" charset="0"/>
              </a:rPr>
              <a:t>gelling of REP matrix/adipose stem cells</a:t>
            </a:r>
          </a:p>
          <a:p>
            <a:r>
              <a:rPr lang="en-US" sz="1050" dirty="0" smtClean="0">
                <a:latin typeface="Arial" charset="0"/>
                <a:ea typeface="Arial" charset="0"/>
                <a:cs typeface="Arial" charset="0"/>
              </a:rPr>
              <a:t>composite within excisional wound space</a:t>
            </a:r>
            <a:endParaRPr lang="en-US" sz="1050" dirty="0">
              <a:latin typeface="Arial" charset="0"/>
              <a:ea typeface="Arial" charset="0"/>
              <a:cs typeface="Arial" charset="0"/>
            </a:endParaRPr>
          </a:p>
        </p:txBody>
      </p:sp>
      <p:sp>
        <p:nvSpPr>
          <p:cNvPr id="22" name="TextBox 21"/>
          <p:cNvSpPr txBox="1"/>
          <p:nvPr/>
        </p:nvSpPr>
        <p:spPr>
          <a:xfrm>
            <a:off x="3041044" y="2092371"/>
            <a:ext cx="1237839" cy="415498"/>
          </a:xfrm>
          <a:prstGeom prst="rect">
            <a:avLst/>
          </a:prstGeom>
          <a:solidFill>
            <a:schemeClr val="bg1"/>
          </a:solidFill>
        </p:spPr>
        <p:txBody>
          <a:bodyPr wrap="none" rtlCol="0">
            <a:spAutoFit/>
          </a:bodyPr>
          <a:lstStyle/>
          <a:p>
            <a:r>
              <a:rPr lang="en-US" sz="1050" dirty="0" smtClean="0">
                <a:latin typeface="Arial" charset="0"/>
                <a:ea typeface="Arial" charset="0"/>
                <a:cs typeface="Arial" charset="0"/>
              </a:rPr>
              <a:t>Recruitment of</a:t>
            </a:r>
          </a:p>
          <a:p>
            <a:r>
              <a:rPr lang="en-US" sz="1050" dirty="0" smtClean="0">
                <a:latin typeface="Arial" charset="0"/>
                <a:ea typeface="Arial" charset="0"/>
                <a:cs typeface="Arial" charset="0"/>
              </a:rPr>
              <a:t>endogenous cells</a:t>
            </a:r>
            <a:endParaRPr lang="en-US" sz="1050" dirty="0">
              <a:latin typeface="Arial" charset="0"/>
              <a:ea typeface="Arial" charset="0"/>
              <a:cs typeface="Arial" charset="0"/>
            </a:endParaRPr>
          </a:p>
        </p:txBody>
      </p:sp>
      <p:sp>
        <p:nvSpPr>
          <p:cNvPr id="23" name="TextBox 22"/>
          <p:cNvSpPr txBox="1"/>
          <p:nvPr/>
        </p:nvSpPr>
        <p:spPr>
          <a:xfrm>
            <a:off x="3003628" y="2927041"/>
            <a:ext cx="1497526" cy="415498"/>
          </a:xfrm>
          <a:prstGeom prst="rect">
            <a:avLst/>
          </a:prstGeom>
          <a:solidFill>
            <a:schemeClr val="bg1"/>
          </a:solidFill>
        </p:spPr>
        <p:txBody>
          <a:bodyPr wrap="none" rtlCol="0">
            <a:spAutoFit/>
          </a:bodyPr>
          <a:lstStyle/>
          <a:p>
            <a:r>
              <a:rPr lang="en-US" sz="1050" dirty="0" smtClean="0">
                <a:latin typeface="Arial" charset="0"/>
                <a:ea typeface="Arial" charset="0"/>
                <a:cs typeface="Arial" charset="0"/>
              </a:rPr>
              <a:t>Survival of</a:t>
            </a:r>
          </a:p>
          <a:p>
            <a:r>
              <a:rPr lang="en-US" sz="1050" dirty="0" err="1" smtClean="0">
                <a:latin typeface="Arial" charset="0"/>
                <a:ea typeface="Arial" charset="0"/>
                <a:cs typeface="Arial" charset="0"/>
              </a:rPr>
              <a:t>tranplanted</a:t>
            </a:r>
            <a:r>
              <a:rPr lang="en-US" sz="1050" dirty="0" smtClean="0">
                <a:latin typeface="Arial" charset="0"/>
                <a:ea typeface="Arial" charset="0"/>
                <a:cs typeface="Arial" charset="0"/>
              </a:rPr>
              <a:t> stem cells</a:t>
            </a:r>
            <a:endParaRPr lang="en-US" sz="1050" dirty="0">
              <a:latin typeface="Arial" charset="0"/>
              <a:ea typeface="Arial" charset="0"/>
              <a:cs typeface="Arial" charset="0"/>
            </a:endParaRPr>
          </a:p>
        </p:txBody>
      </p:sp>
      <p:sp>
        <p:nvSpPr>
          <p:cNvPr id="26" name="TextBox 25"/>
          <p:cNvSpPr txBox="1"/>
          <p:nvPr/>
        </p:nvSpPr>
        <p:spPr>
          <a:xfrm>
            <a:off x="4406382" y="924446"/>
            <a:ext cx="1370888" cy="415498"/>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Biosynthesis of</a:t>
            </a:r>
          </a:p>
          <a:p>
            <a:pPr algn="ctr"/>
            <a:r>
              <a:rPr lang="en-US" sz="1050" dirty="0" smtClean="0">
                <a:latin typeface="Arial" charset="0"/>
                <a:ea typeface="Arial" charset="0"/>
                <a:cs typeface="Arial" charset="0"/>
              </a:rPr>
              <a:t>dermal components</a:t>
            </a:r>
            <a:endParaRPr lang="en-US" sz="1050" dirty="0">
              <a:latin typeface="Arial" charset="0"/>
              <a:ea typeface="Arial" charset="0"/>
              <a:cs typeface="Arial" charset="0"/>
            </a:endParaRPr>
          </a:p>
        </p:txBody>
      </p:sp>
      <p:sp>
        <p:nvSpPr>
          <p:cNvPr id="27" name="TextBox 26"/>
          <p:cNvSpPr txBox="1"/>
          <p:nvPr/>
        </p:nvSpPr>
        <p:spPr>
          <a:xfrm>
            <a:off x="4472847" y="2020388"/>
            <a:ext cx="1148071" cy="253916"/>
          </a:xfrm>
          <a:prstGeom prst="rect">
            <a:avLst/>
          </a:prstGeom>
          <a:solidFill>
            <a:schemeClr val="bg1"/>
          </a:solidFill>
        </p:spPr>
        <p:txBody>
          <a:bodyPr wrap="none" rtlCol="0">
            <a:spAutoFit/>
          </a:bodyPr>
          <a:lstStyle/>
          <a:p>
            <a:pPr algn="ctr"/>
            <a:r>
              <a:rPr lang="en-US" sz="1050" smtClean="0">
                <a:latin typeface="Arial" charset="0"/>
                <a:ea typeface="Arial" charset="0"/>
                <a:cs typeface="Arial" charset="0"/>
              </a:rPr>
              <a:t>Reepithelization</a:t>
            </a:r>
            <a:endParaRPr lang="en-US" sz="1050" dirty="0">
              <a:latin typeface="Arial" charset="0"/>
              <a:ea typeface="Arial" charset="0"/>
              <a:cs typeface="Arial" charset="0"/>
            </a:endParaRPr>
          </a:p>
        </p:txBody>
      </p:sp>
      <p:sp>
        <p:nvSpPr>
          <p:cNvPr id="28" name="TextBox 27"/>
          <p:cNvSpPr txBox="1"/>
          <p:nvPr/>
        </p:nvSpPr>
        <p:spPr>
          <a:xfrm>
            <a:off x="4548190" y="2954748"/>
            <a:ext cx="997389" cy="253916"/>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Angiogenesis</a:t>
            </a:r>
            <a:endParaRPr lang="en-US" sz="1050" dirty="0">
              <a:latin typeface="Arial" charset="0"/>
              <a:ea typeface="Arial" charset="0"/>
              <a:cs typeface="Arial" charset="0"/>
            </a:endParaRPr>
          </a:p>
        </p:txBody>
      </p:sp>
      <p:sp>
        <p:nvSpPr>
          <p:cNvPr id="29" name="TextBox 28"/>
          <p:cNvSpPr txBox="1"/>
          <p:nvPr/>
        </p:nvSpPr>
        <p:spPr>
          <a:xfrm>
            <a:off x="6128119" y="1132195"/>
            <a:ext cx="1765227" cy="415498"/>
          </a:xfrm>
          <a:prstGeom prst="rect">
            <a:avLst/>
          </a:prstGeom>
          <a:solidFill>
            <a:schemeClr val="bg1"/>
          </a:solidFill>
        </p:spPr>
        <p:txBody>
          <a:bodyPr wrap="none" rtlCol="0">
            <a:spAutoFit/>
          </a:bodyPr>
          <a:lstStyle/>
          <a:p>
            <a:pPr algn="ctr"/>
            <a:r>
              <a:rPr lang="en-US" sz="1050" dirty="0" smtClean="0">
                <a:latin typeface="Arial" charset="0"/>
                <a:ea typeface="Arial" charset="0"/>
                <a:cs typeface="Arial" charset="0"/>
              </a:rPr>
              <a:t>Enhanced efficacy of stem</a:t>
            </a:r>
          </a:p>
          <a:p>
            <a:r>
              <a:rPr lang="en-US" sz="1050" dirty="0" smtClean="0">
                <a:latin typeface="Arial" charset="0"/>
                <a:ea typeface="Arial" charset="0"/>
                <a:cs typeface="Arial" charset="0"/>
              </a:rPr>
              <a:t>cell-assisted wound repair</a:t>
            </a:r>
            <a:endParaRPr lang="en-US" sz="1050" dirty="0">
              <a:latin typeface="Arial" charset="0"/>
              <a:ea typeface="Arial" charset="0"/>
              <a:cs typeface="Arial" charset="0"/>
            </a:endParaRPr>
          </a:p>
        </p:txBody>
      </p:sp>
    </p:spTree>
    <p:extLst>
      <p:ext uri="{BB962C8B-B14F-4D97-AF65-F5344CB8AC3E}">
        <p14:creationId xmlns:p14="http://schemas.microsoft.com/office/powerpoint/2010/main" val="2051215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2384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718" y="1206061"/>
            <a:ext cx="3368158" cy="4525963"/>
          </a:xfrm>
        </p:spPr>
      </p:pic>
      <p:sp>
        <p:nvSpPr>
          <p:cNvPr id="5" name="Rectangle 4"/>
          <p:cNvSpPr/>
          <p:nvPr/>
        </p:nvSpPr>
        <p:spPr>
          <a:xfrm>
            <a:off x="4728638" y="1778141"/>
            <a:ext cx="2818400" cy="369332"/>
          </a:xfrm>
          <a:prstGeom prst="rect">
            <a:avLst/>
          </a:prstGeom>
        </p:spPr>
        <p:txBody>
          <a:bodyPr wrap="none">
            <a:spAutoFit/>
          </a:bodyPr>
          <a:lstStyle/>
          <a:p>
            <a:r>
              <a:rPr lang="en-US" dirty="0">
                <a:solidFill>
                  <a:srgbClr val="000000"/>
                </a:solidFill>
                <a:latin typeface="Verdana" charset="0"/>
              </a:rPr>
              <a:t>CD13, aminopeptidase</a:t>
            </a:r>
            <a:endParaRPr lang="en-US" dirty="0"/>
          </a:p>
        </p:txBody>
      </p:sp>
      <p:sp>
        <p:nvSpPr>
          <p:cNvPr id="6" name="Rectangle 5"/>
          <p:cNvSpPr/>
          <p:nvPr/>
        </p:nvSpPr>
        <p:spPr>
          <a:xfrm>
            <a:off x="4728638" y="2147473"/>
            <a:ext cx="2247731" cy="369332"/>
          </a:xfrm>
          <a:prstGeom prst="rect">
            <a:avLst/>
          </a:prstGeom>
        </p:spPr>
        <p:txBody>
          <a:bodyPr wrap="none">
            <a:spAutoFit/>
          </a:bodyPr>
          <a:lstStyle/>
          <a:p>
            <a:r>
              <a:rPr lang="en-US">
                <a:solidFill>
                  <a:srgbClr val="000000"/>
                </a:solidFill>
                <a:latin typeface="Verdana" charset="0"/>
              </a:rPr>
              <a:t>CD29, integrin β1</a:t>
            </a:r>
            <a:endParaRPr lang="en-US"/>
          </a:p>
        </p:txBody>
      </p:sp>
      <p:sp>
        <p:nvSpPr>
          <p:cNvPr id="7" name="Rectangle 6"/>
          <p:cNvSpPr/>
          <p:nvPr/>
        </p:nvSpPr>
        <p:spPr>
          <a:xfrm>
            <a:off x="4728638" y="2655415"/>
            <a:ext cx="4572000" cy="1200329"/>
          </a:xfrm>
          <a:prstGeom prst="rect">
            <a:avLst/>
          </a:prstGeom>
        </p:spPr>
        <p:txBody>
          <a:bodyPr>
            <a:spAutoFit/>
          </a:bodyPr>
          <a:lstStyle/>
          <a:p>
            <a:r>
              <a:rPr lang="en-US">
                <a:solidFill>
                  <a:srgbClr val="000000"/>
                </a:solidFill>
                <a:latin typeface="Verdana" charset="0"/>
              </a:rPr>
              <a:t>CD31, platelet endothelial cell adhesion molecule; CD34, hematopoietic progenitor cell antigen CD34;</a:t>
            </a:r>
            <a:endParaRPr lang="en-US"/>
          </a:p>
        </p:txBody>
      </p:sp>
      <p:sp>
        <p:nvSpPr>
          <p:cNvPr id="8" name="Rectangle 7"/>
          <p:cNvSpPr/>
          <p:nvPr/>
        </p:nvSpPr>
        <p:spPr>
          <a:xfrm>
            <a:off x="4728638" y="3855744"/>
            <a:ext cx="1768433" cy="369332"/>
          </a:xfrm>
          <a:prstGeom prst="rect">
            <a:avLst/>
          </a:prstGeom>
        </p:spPr>
        <p:txBody>
          <a:bodyPr wrap="none">
            <a:spAutoFit/>
          </a:bodyPr>
          <a:lstStyle/>
          <a:p>
            <a:r>
              <a:rPr lang="en-US">
                <a:solidFill>
                  <a:srgbClr val="000000"/>
                </a:solidFill>
                <a:latin typeface="Verdana" charset="0"/>
              </a:rPr>
              <a:t>CD44 antigen</a:t>
            </a:r>
            <a:endParaRPr lang="en-US"/>
          </a:p>
        </p:txBody>
      </p:sp>
      <p:sp>
        <p:nvSpPr>
          <p:cNvPr id="9" name="Rectangle 8"/>
          <p:cNvSpPr/>
          <p:nvPr/>
        </p:nvSpPr>
        <p:spPr>
          <a:xfrm>
            <a:off x="4707026" y="4225076"/>
            <a:ext cx="4487767" cy="369332"/>
          </a:xfrm>
          <a:prstGeom prst="rect">
            <a:avLst/>
          </a:prstGeom>
        </p:spPr>
        <p:txBody>
          <a:bodyPr wrap="none">
            <a:spAutoFit/>
          </a:bodyPr>
          <a:lstStyle/>
          <a:p>
            <a:r>
              <a:rPr lang="en-US">
                <a:solidFill>
                  <a:srgbClr val="000000"/>
                </a:solidFill>
                <a:latin typeface="Verdana" charset="0"/>
              </a:rPr>
              <a:t>CD90, Thy-1 membrane glycoprotein</a:t>
            </a:r>
            <a:endParaRPr lang="en-US"/>
          </a:p>
        </p:txBody>
      </p:sp>
    </p:spTree>
    <p:extLst>
      <p:ext uri="{BB962C8B-B14F-4D97-AF65-F5344CB8AC3E}">
        <p14:creationId xmlns:p14="http://schemas.microsoft.com/office/powerpoint/2010/main" val="1114987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5626340"/>
            <a:ext cx="8845826" cy="923330"/>
          </a:xfrm>
          <a:prstGeom prst="rect">
            <a:avLst/>
          </a:prstGeom>
        </p:spPr>
        <p:txBody>
          <a:bodyPr wrap="square">
            <a:spAutoFit/>
          </a:bodyPr>
          <a:lstStyle/>
          <a:p>
            <a:r>
              <a:rPr lang="en-US" b="1" dirty="0">
                <a:solidFill>
                  <a:srgbClr val="333333"/>
                </a:solidFill>
                <a:latin typeface="arial" charset="0"/>
              </a:rPr>
              <a:t>Figure 1. Monomer genes of V</a:t>
            </a:r>
            <a:r>
              <a:rPr lang="en-US" b="1" baseline="-25000" dirty="0">
                <a:solidFill>
                  <a:srgbClr val="333333"/>
                </a:solidFill>
                <a:latin typeface="arial" charset="0"/>
              </a:rPr>
              <a:t>14</a:t>
            </a:r>
            <a:r>
              <a:rPr lang="en-US" b="1" dirty="0">
                <a:solidFill>
                  <a:srgbClr val="333333"/>
                </a:solidFill>
                <a:latin typeface="arial" charset="0"/>
              </a:rPr>
              <a:t> and AP1-V</a:t>
            </a:r>
            <a:r>
              <a:rPr lang="en-US" b="1" baseline="-25000" dirty="0">
                <a:solidFill>
                  <a:srgbClr val="333333"/>
                </a:solidFill>
                <a:latin typeface="arial" charset="0"/>
              </a:rPr>
              <a:t>12</a:t>
            </a:r>
            <a:r>
              <a:rPr lang="en-US" b="1" dirty="0">
                <a:solidFill>
                  <a:srgbClr val="333333"/>
                </a:solidFill>
                <a:latin typeface="arial" charset="0"/>
              </a:rPr>
              <a:t>.</a:t>
            </a:r>
          </a:p>
          <a:p>
            <a:r>
              <a:rPr lang="en-US" dirty="0">
                <a:solidFill>
                  <a:srgbClr val="333333"/>
                </a:solidFill>
                <a:latin typeface="arial" charset="0"/>
              </a:rPr>
              <a:t>(A) [VGVPG]</a:t>
            </a:r>
            <a:r>
              <a:rPr lang="en-US" baseline="-25000" dirty="0">
                <a:solidFill>
                  <a:srgbClr val="333333"/>
                </a:solidFill>
                <a:latin typeface="arial" charset="0"/>
              </a:rPr>
              <a:t>14</a:t>
            </a:r>
            <a:r>
              <a:rPr lang="en-US" dirty="0">
                <a:solidFill>
                  <a:srgbClr val="333333"/>
                </a:solidFill>
                <a:latin typeface="arial" charset="0"/>
              </a:rPr>
              <a:t> and (B) VGRKRLDRNG[VGVPG]</a:t>
            </a:r>
            <a:r>
              <a:rPr lang="en-US" baseline="-25000" dirty="0">
                <a:solidFill>
                  <a:srgbClr val="333333"/>
                </a:solidFill>
                <a:latin typeface="arial" charset="0"/>
              </a:rPr>
              <a:t>12</a:t>
            </a:r>
            <a:r>
              <a:rPr lang="en-US" dirty="0">
                <a:solidFill>
                  <a:srgbClr val="333333"/>
                </a:solidFill>
                <a:latin typeface="arial" charset="0"/>
              </a:rPr>
              <a:t> monomeric genes and their corresponding polypeptide sequences.</a:t>
            </a:r>
            <a:endParaRPr lang="en-US" b="0" i="0" dirty="0">
              <a:solidFill>
                <a:srgbClr val="333333"/>
              </a:solidFill>
              <a:effectLst/>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948" y="320626"/>
            <a:ext cx="3314104" cy="4881316"/>
          </a:xfrm>
          <a:prstGeom prst="rect">
            <a:avLst/>
          </a:prstGeom>
        </p:spPr>
      </p:pic>
    </p:spTree>
    <p:extLst>
      <p:ext uri="{BB962C8B-B14F-4D97-AF65-F5344CB8AC3E}">
        <p14:creationId xmlns:p14="http://schemas.microsoft.com/office/powerpoint/2010/main" val="370357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530" y="5707801"/>
            <a:ext cx="8958470" cy="923330"/>
          </a:xfrm>
          <a:prstGeom prst="rect">
            <a:avLst/>
          </a:prstGeom>
        </p:spPr>
        <p:txBody>
          <a:bodyPr wrap="square">
            <a:spAutoFit/>
          </a:bodyPr>
          <a:lstStyle/>
          <a:p>
            <a:r>
              <a:rPr lang="en-US" b="1" dirty="0">
                <a:solidFill>
                  <a:srgbClr val="333333"/>
                </a:solidFill>
                <a:latin typeface="arial" charset="0"/>
              </a:rPr>
              <a:t>Agarose gel electrophoresis of (A) [V</a:t>
            </a:r>
            <a:r>
              <a:rPr lang="en-US" b="1" baseline="-25000" dirty="0">
                <a:solidFill>
                  <a:srgbClr val="333333"/>
                </a:solidFill>
                <a:latin typeface="arial" charset="0"/>
              </a:rPr>
              <a:t>14</a:t>
            </a:r>
            <a:r>
              <a:rPr lang="en-US" b="1" dirty="0">
                <a:solidFill>
                  <a:srgbClr val="333333"/>
                </a:solidFill>
                <a:latin typeface="arial" charset="0"/>
              </a:rPr>
              <a:t>]</a:t>
            </a:r>
            <a:r>
              <a:rPr lang="en-US" b="1" baseline="-25000" dirty="0">
                <a:solidFill>
                  <a:srgbClr val="333333"/>
                </a:solidFill>
                <a:latin typeface="arial" charset="0"/>
              </a:rPr>
              <a:t>n</a:t>
            </a:r>
            <a:r>
              <a:rPr lang="en-US" b="1" dirty="0">
                <a:solidFill>
                  <a:srgbClr val="333333"/>
                </a:solidFill>
                <a:latin typeface="arial" charset="0"/>
              </a:rPr>
              <a:t> and (B) [AP1-V</a:t>
            </a:r>
            <a:r>
              <a:rPr lang="en-US" b="1" baseline="-25000" dirty="0">
                <a:solidFill>
                  <a:srgbClr val="333333"/>
                </a:solidFill>
                <a:latin typeface="arial" charset="0"/>
              </a:rPr>
              <a:t>12</a:t>
            </a:r>
            <a:r>
              <a:rPr lang="en-US" b="1" dirty="0">
                <a:solidFill>
                  <a:srgbClr val="333333"/>
                </a:solidFill>
                <a:latin typeface="arial" charset="0"/>
              </a:rPr>
              <a:t>]</a:t>
            </a:r>
            <a:r>
              <a:rPr lang="en-US" b="1" baseline="-25000" dirty="0">
                <a:solidFill>
                  <a:srgbClr val="333333"/>
                </a:solidFill>
                <a:latin typeface="arial" charset="0"/>
              </a:rPr>
              <a:t>n</a:t>
            </a:r>
            <a:r>
              <a:rPr lang="en-US" b="1" dirty="0">
                <a:solidFill>
                  <a:srgbClr val="333333"/>
                </a:solidFill>
                <a:latin typeface="arial" charset="0"/>
              </a:rPr>
              <a:t>, (n = 1, 2, 4, 5 and 6) represents the number of monomer-gene repeats, visualized by ethidium bromide staining.</a:t>
            </a:r>
            <a:r>
              <a:rPr lang="en-US">
                <a:solidFill>
                  <a:srgbClr val="333333"/>
                </a:solidFill>
                <a:latin typeface="arial" charset="0"/>
              </a:rPr>
              <a:t> </a:t>
            </a:r>
            <a:endParaRPr lang="en-US" b="0" i="0" dirty="0">
              <a:solidFill>
                <a:srgbClr val="333333"/>
              </a:solidFill>
              <a:effectLst/>
              <a:latin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0" y="172278"/>
            <a:ext cx="5197904" cy="5707801"/>
          </a:xfrm>
          <a:prstGeom prst="rect">
            <a:avLst/>
          </a:prstGeom>
        </p:spPr>
      </p:pic>
      <p:sp>
        <p:nvSpPr>
          <p:cNvPr id="7" name="Rectangle 6"/>
          <p:cNvSpPr/>
          <p:nvPr/>
        </p:nvSpPr>
        <p:spPr>
          <a:xfrm>
            <a:off x="4664765" y="3142930"/>
            <a:ext cx="4376519" cy="369332"/>
          </a:xfrm>
          <a:prstGeom prst="rect">
            <a:avLst/>
          </a:prstGeom>
        </p:spPr>
        <p:txBody>
          <a:bodyPr wrap="none">
            <a:spAutoFit/>
          </a:bodyPr>
          <a:lstStyle/>
          <a:p>
            <a:r>
              <a:rPr lang="en-US">
                <a:solidFill>
                  <a:srgbClr val="333333"/>
                </a:solidFill>
                <a:latin typeface="arial" charset="0"/>
              </a:rPr>
              <a:t>SGPG[VGRKRLDRNG(VGVPG)</a:t>
            </a:r>
            <a:r>
              <a:rPr lang="en-US" baseline="-25000">
                <a:solidFill>
                  <a:srgbClr val="333333"/>
                </a:solidFill>
                <a:latin typeface="arial" charset="0"/>
              </a:rPr>
              <a:t>12</a:t>
            </a:r>
            <a:r>
              <a:rPr lang="en-US">
                <a:solidFill>
                  <a:srgbClr val="333333"/>
                </a:solidFill>
                <a:latin typeface="arial" charset="0"/>
              </a:rPr>
              <a:t>]</a:t>
            </a:r>
            <a:r>
              <a:rPr lang="en-US" baseline="-25000">
                <a:solidFill>
                  <a:srgbClr val="333333"/>
                </a:solidFill>
                <a:latin typeface="arial" charset="0"/>
              </a:rPr>
              <a:t>6</a:t>
            </a:r>
            <a:r>
              <a:rPr lang="en-US">
                <a:solidFill>
                  <a:srgbClr val="333333"/>
                </a:solidFill>
                <a:latin typeface="arial" charset="0"/>
              </a:rPr>
              <a:t>WPC</a:t>
            </a:r>
            <a:endParaRPr lang="en-US"/>
          </a:p>
        </p:txBody>
      </p:sp>
    </p:spTree>
    <p:extLst>
      <p:ext uri="{BB962C8B-B14F-4D97-AF65-F5344CB8AC3E}">
        <p14:creationId xmlns:p14="http://schemas.microsoft.com/office/powerpoint/2010/main" val="1064128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9" name="Group 11"/>
          <p:cNvGrpSpPr>
            <a:grpSpLocks/>
          </p:cNvGrpSpPr>
          <p:nvPr/>
        </p:nvGrpSpPr>
        <p:grpSpPr bwMode="auto">
          <a:xfrm>
            <a:off x="0" y="0"/>
            <a:ext cx="9144000" cy="6858000"/>
            <a:chOff x="0" y="0"/>
            <a:chExt cx="5760" cy="4320"/>
          </a:xfrm>
        </p:grpSpPr>
        <p:sp>
          <p:nvSpPr>
            <p:cNvPr id="2052" name="Rectangle 4"/>
            <p:cNvSpPr>
              <a:spLocks noChangeArrowheads="1"/>
            </p:cNvSpPr>
            <p:nvPr/>
          </p:nvSpPr>
          <p:spPr bwMode="auto">
            <a:xfrm>
              <a:off x="0" y="3744"/>
              <a:ext cx="5760" cy="576"/>
            </a:xfrm>
            <a:prstGeom prst="rect">
              <a:avLst/>
            </a:prstGeom>
            <a:gradFill rotWithShape="1">
              <a:gsLst>
                <a:gs pos="0">
                  <a:schemeClr val="bg1"/>
                </a:gs>
                <a:gs pos="100000">
                  <a:srgbClr val="BD8F8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3" name="Rectangle 5"/>
            <p:cNvSpPr>
              <a:spLocks noChangeArrowheads="1"/>
            </p:cNvSpPr>
            <p:nvPr/>
          </p:nvSpPr>
          <p:spPr bwMode="auto">
            <a:xfrm>
              <a:off x="0" y="0"/>
              <a:ext cx="5760" cy="576"/>
            </a:xfrm>
            <a:prstGeom prst="rect">
              <a:avLst/>
            </a:prstGeom>
            <a:gradFill rotWithShape="1">
              <a:gsLst>
                <a:gs pos="0">
                  <a:srgbClr val="BD8F88"/>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058" name="Picture 10" descr="Copy of nrrh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 y="3712"/>
              <a:ext cx="1718" cy="296"/>
            </a:xfrm>
            <a:prstGeom prst="rect">
              <a:avLst/>
            </a:prstGeom>
            <a:noFill/>
            <a:extLst>
              <a:ext uri="{909E8E84-426E-40DD-AFC4-6F175D3DCCD1}">
                <a14:hiddenFill xmlns:a14="http://schemas.microsoft.com/office/drawing/2010/main">
                  <a:solidFill>
                    <a:srgbClr val="FFFFFF"/>
                  </a:solidFill>
                </a14:hiddenFill>
              </a:ext>
            </a:extLst>
          </p:spPr>
        </p:pic>
      </p:grpSp>
      <p:sp>
        <p:nvSpPr>
          <p:cNvPr id="2060" name="Text Box 12"/>
          <p:cNvSpPr txBox="1">
            <a:spLocks noChangeArrowheads="1"/>
          </p:cNvSpPr>
          <p:nvPr/>
        </p:nvSpPr>
        <p:spPr bwMode="auto">
          <a:xfrm>
            <a:off x="603250" y="169863"/>
            <a:ext cx="7940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en-US" b="1"/>
              <a:t>Table 1 </a:t>
            </a:r>
            <a:r>
              <a:rPr lang="en-US" altLang="en-US"/>
              <a:t>Characterization and phenotypic properties of MSCs</a:t>
            </a:r>
          </a:p>
          <a:p>
            <a:pPr algn="ctr"/>
            <a:r>
              <a:rPr lang="en-US" altLang="en-US"/>
              <a:t>in the diarthrodial joint</a:t>
            </a:r>
          </a:p>
        </p:txBody>
      </p:sp>
      <p:sp>
        <p:nvSpPr>
          <p:cNvPr id="2061" name="Text Box 13"/>
          <p:cNvSpPr txBox="1">
            <a:spLocks noChangeArrowheads="1"/>
          </p:cNvSpPr>
          <p:nvPr/>
        </p:nvSpPr>
        <p:spPr bwMode="auto">
          <a:xfrm>
            <a:off x="946150" y="5410200"/>
            <a:ext cx="725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en-US" sz="1200"/>
              <a:t>Barry, F. &amp; Murphy, M. </a:t>
            </a:r>
            <a:r>
              <a:rPr lang="en-GB" altLang="en-US" sz="1200"/>
              <a:t>(2013)</a:t>
            </a:r>
            <a:r>
              <a:rPr lang="en-US" altLang="en-US" sz="1200"/>
              <a:t> Mesenchymal stem cells in joint disease and repair</a:t>
            </a:r>
          </a:p>
          <a:p>
            <a:pPr algn="ctr"/>
            <a:r>
              <a:rPr lang="en-US" altLang="en-US" sz="1200" i="1"/>
              <a:t>Nat. Rev. Rheumatol.</a:t>
            </a:r>
            <a:r>
              <a:rPr lang="en-US" altLang="en-US" sz="1200"/>
              <a:t> doi:10.1038/nrrheum.2013.109</a:t>
            </a:r>
          </a:p>
        </p:txBody>
      </p:sp>
      <p:pic>
        <p:nvPicPr>
          <p:cNvPr id="2075" name="Picture 27" descr="nrrhe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38" y="904875"/>
            <a:ext cx="6105525"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79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20376610"/>
              </p:ext>
            </p:extLst>
          </p:nvPr>
        </p:nvGraphicFramePr>
        <p:xfrm>
          <a:off x="1101507" y="1477597"/>
          <a:ext cx="6569930" cy="3896554"/>
        </p:xfrm>
        <a:graphic>
          <a:graphicData uri="http://schemas.openxmlformats.org/drawingml/2006/table">
            <a:tbl>
              <a:tblPr/>
              <a:tblGrid>
                <a:gridCol w="1313986"/>
                <a:gridCol w="1313986"/>
                <a:gridCol w="1313986"/>
                <a:gridCol w="1313986"/>
                <a:gridCol w="1313986"/>
              </a:tblGrid>
              <a:tr h="351859">
                <a:tc>
                  <a:txBody>
                    <a:bodyPr/>
                    <a:lstStyle/>
                    <a:p>
                      <a:pPr algn="l" fontAlgn="t"/>
                      <a:r>
                        <a:rPr lang="en-US" sz="1000" dirty="0">
                          <a:effectLst/>
                          <a:latin typeface="Arial" charset="0"/>
                          <a:ea typeface="Arial" charset="0"/>
                          <a:cs typeface="Arial" charset="0"/>
                        </a:rPr>
                        <a:t>Class</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Description</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dirty="0">
                          <a:effectLst/>
                          <a:latin typeface="Arial" charset="0"/>
                          <a:ea typeface="Arial" charset="0"/>
                          <a:cs typeface="Arial" charset="0"/>
                        </a:rPr>
                        <a:t>Structure</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Physicochemical properties</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References</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76263">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000" dirty="0" smtClean="0">
                          <a:effectLst/>
                          <a:latin typeface="Arial" charset="0"/>
                          <a:ea typeface="Arial" charset="0"/>
                          <a:cs typeface="Arial" charset="0"/>
                        </a:rPr>
                        <a:t>Elastin-like polypeptides (ELP)</a:t>
                      </a:r>
                      <a:endParaRPr lang="en-US" sz="1000" dirty="0">
                        <a:effectLst/>
                        <a:latin typeface="Arial" charset="0"/>
                        <a:ea typeface="Arial" charset="0"/>
                        <a:cs typeface="Arial" charset="0"/>
                      </a:endParaRP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Polymers containing repeats of the elastin sequence</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[VPGXG]</a:t>
                      </a:r>
                      <a:r>
                        <a:rPr lang="en-US" sz="1000" baseline="-25000">
                          <a:effectLst/>
                          <a:latin typeface="Arial" charset="0"/>
                          <a:ea typeface="Arial" charset="0"/>
                          <a:cs typeface="Arial" charset="0"/>
                        </a:rPr>
                        <a:t>n</a:t>
                      </a:r>
                      <a:r>
                        <a:rPr lang="en-US" sz="1000">
                          <a:effectLst/>
                          <a:latin typeface="Arial" charset="0"/>
                          <a:ea typeface="Arial" charset="0"/>
                          <a:cs typeface="Arial" charset="0"/>
                        </a:rPr>
                        <a:t>, (X = every amino acid, with the exception of proline)</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Chains changing their structure in response to changes in ambient temperature</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nb-NO" sz="1000">
                          <a:effectLst/>
                          <a:latin typeface="Arial" charset="0"/>
                          <a:ea typeface="Arial" charset="0"/>
                          <a:cs typeface="Arial" charset="0"/>
                        </a:rPr>
                        <a:t>Gagner et al. (</a:t>
                      </a:r>
                      <a:r>
                        <a:rPr lang="nb-NO" sz="1000">
                          <a:solidFill>
                            <a:srgbClr val="642A8F"/>
                          </a:solidFill>
                          <a:effectLst/>
                          <a:latin typeface="Arial" charset="0"/>
                          <a:ea typeface="Arial" charset="0"/>
                          <a:cs typeface="Arial" charset="0"/>
                          <a:hlinkClick r:id="rId3"/>
                        </a:rPr>
                        <a:t>2014</a:t>
                      </a:r>
                      <a:r>
                        <a:rPr lang="nb-NO" sz="1000">
                          <a:effectLst/>
                          <a:latin typeface="Arial" charset="0"/>
                          <a:ea typeface="Arial" charset="0"/>
                          <a:cs typeface="Arial" charset="0"/>
                        </a:rPr>
                        <a:t>)</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97584">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000" dirty="0" smtClean="0">
                          <a:effectLst/>
                          <a:latin typeface="Arial" charset="0"/>
                          <a:ea typeface="Arial" charset="0"/>
                          <a:cs typeface="Arial" charset="0"/>
                        </a:rPr>
                        <a:t>Silk-elastin like protein polymers (SELP)</a:t>
                      </a:r>
                      <a:endParaRPr lang="en-US" sz="1000" dirty="0">
                        <a:effectLst/>
                        <a:latin typeface="Arial" charset="0"/>
                        <a:ea typeface="Arial" charset="0"/>
                        <a:cs typeface="Arial" charset="0"/>
                      </a:endParaRP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Block copolymers made of silk and elastin subunits</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[(GAGAGS)</a:t>
                      </a:r>
                      <a:r>
                        <a:rPr lang="en-US" sz="1000" baseline="-25000">
                          <a:effectLst/>
                          <a:latin typeface="Arial" charset="0"/>
                          <a:ea typeface="Arial" charset="0"/>
                          <a:cs typeface="Arial" charset="0"/>
                        </a:rPr>
                        <a:t>m</a:t>
                      </a:r>
                      <a:r>
                        <a:rPr lang="en-US" sz="1000">
                          <a:effectLst/>
                          <a:latin typeface="Arial" charset="0"/>
                          <a:ea typeface="Arial" charset="0"/>
                          <a:cs typeface="Arial" charset="0"/>
                        </a:rPr>
                        <a:t>(GVGXP)</a:t>
                      </a:r>
                      <a:r>
                        <a:rPr lang="en-US" sz="1000" baseline="-25000">
                          <a:effectLst/>
                          <a:latin typeface="Arial" charset="0"/>
                          <a:ea typeface="Arial" charset="0"/>
                          <a:cs typeface="Arial" charset="0"/>
                        </a:rPr>
                        <a:t>n</a:t>
                      </a:r>
                      <a:r>
                        <a:rPr lang="en-US" sz="1000">
                          <a:effectLst/>
                          <a:latin typeface="Arial" charset="0"/>
                          <a:ea typeface="Arial" charset="0"/>
                          <a:cs typeface="Arial" charset="0"/>
                        </a:rPr>
                        <a:t>]</a:t>
                      </a:r>
                      <a:r>
                        <a:rPr lang="en-US" sz="1000" baseline="-25000">
                          <a:effectLst/>
                          <a:latin typeface="Arial" charset="0"/>
                          <a:ea typeface="Arial" charset="0"/>
                          <a:cs typeface="Arial" charset="0"/>
                        </a:rPr>
                        <a:t>o</a:t>
                      </a:r>
                      <a:r>
                        <a:rPr lang="en-US" sz="1000">
                          <a:effectLst/>
                          <a:latin typeface="Arial" charset="0"/>
                          <a:ea typeface="Arial" charset="0"/>
                          <a:cs typeface="Arial" charset="0"/>
                        </a:rPr>
                        <a:t> (X = every amino acid, with the exception of proline)</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dirty="0">
                          <a:effectLst/>
                          <a:latin typeface="Arial" charset="0"/>
                          <a:ea typeface="Arial" charset="0"/>
                          <a:cs typeface="Arial" charset="0"/>
                        </a:rPr>
                        <a:t>Possibility of creating cross-linked hydrogels</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Gustafson and Ghandehari (</a:t>
                      </a:r>
                      <a:r>
                        <a:rPr lang="en-US" sz="1000">
                          <a:solidFill>
                            <a:srgbClr val="642A8F"/>
                          </a:solidFill>
                          <a:effectLst/>
                          <a:latin typeface="Arial" charset="0"/>
                          <a:ea typeface="Arial" charset="0"/>
                          <a:cs typeface="Arial" charset="0"/>
                          <a:hlinkClick r:id="rId4"/>
                        </a:rPr>
                        <a:t>2010</a:t>
                      </a:r>
                      <a:r>
                        <a:rPr lang="en-US" sz="1000">
                          <a:effectLst/>
                          <a:latin typeface="Arial" charset="0"/>
                          <a:ea typeface="Arial" charset="0"/>
                          <a:cs typeface="Arial" charset="0"/>
                        </a:rPr>
                        <a:t>)</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575035">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000" dirty="0">
                          <a:effectLst/>
                          <a:latin typeface="Arial" charset="0"/>
                          <a:ea typeface="Arial" charset="0"/>
                          <a:cs typeface="Arial" charset="0"/>
                        </a:rPr>
                        <a:t>Poly [(AG)</a:t>
                      </a:r>
                      <a:r>
                        <a:rPr lang="en-US" sz="1000" baseline="-25000" dirty="0">
                          <a:effectLst/>
                          <a:latin typeface="Arial" charset="0"/>
                          <a:ea typeface="Arial" charset="0"/>
                          <a:cs typeface="Arial" charset="0"/>
                        </a:rPr>
                        <a:t>3</a:t>
                      </a:r>
                      <a:r>
                        <a:rPr lang="en-US" sz="1000" dirty="0">
                          <a:effectLst/>
                          <a:latin typeface="Arial" charset="0"/>
                          <a:ea typeface="Arial" charset="0"/>
                          <a:cs typeface="Arial" charset="0"/>
                        </a:rPr>
                        <a:t>PEG</a:t>
                      </a:r>
                      <a:r>
                        <a:rPr lang="en-US" sz="1000" dirty="0" smtClean="0">
                          <a:effectLst/>
                          <a:latin typeface="Arial" charset="0"/>
                          <a:ea typeface="Arial" charset="0"/>
                          <a:cs typeface="Arial" charset="0"/>
                        </a:rPr>
                        <a:t>] (</a:t>
                      </a:r>
                      <a:r>
                        <a:rPr lang="en-US" sz="1000" dirty="0" err="1" smtClean="0">
                          <a:effectLst/>
                          <a:latin typeface="Arial" charset="0"/>
                          <a:ea typeface="Arial" charset="0"/>
                          <a:cs typeface="Arial" charset="0"/>
                        </a:rPr>
                        <a:t>Intein</a:t>
                      </a:r>
                      <a:r>
                        <a:rPr lang="en-US" sz="1000" dirty="0" smtClean="0">
                          <a:effectLst/>
                          <a:latin typeface="Arial" charset="0"/>
                          <a:ea typeface="Arial" charset="0"/>
                          <a:cs typeface="Arial" charset="0"/>
                        </a:rPr>
                        <a:t>-triggered protein hydrogel)</a:t>
                      </a:r>
                      <a:endParaRPr lang="en-US" sz="1000" dirty="0">
                        <a:effectLst/>
                        <a:latin typeface="Arial" charset="0"/>
                        <a:ea typeface="Arial" charset="0"/>
                        <a:cs typeface="Arial" charset="0"/>
                      </a:endParaRP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dirty="0">
                          <a:effectLst/>
                          <a:latin typeface="Arial" charset="0"/>
                          <a:ea typeface="Arial" charset="0"/>
                          <a:cs typeface="Arial" charset="0"/>
                        </a:rPr>
                        <a:t>Polymers made of repeats of </a:t>
                      </a:r>
                      <a:r>
                        <a:rPr lang="en-US" sz="1000" dirty="0" err="1">
                          <a:effectLst/>
                          <a:latin typeface="Arial" charset="0"/>
                          <a:ea typeface="Arial" charset="0"/>
                          <a:cs typeface="Arial" charset="0"/>
                        </a:rPr>
                        <a:t>nonapeptides</a:t>
                      </a:r>
                      <a:r>
                        <a:rPr lang="en-US" sz="1000" dirty="0">
                          <a:effectLst/>
                          <a:latin typeface="Arial" charset="0"/>
                          <a:ea typeface="Arial" charset="0"/>
                          <a:cs typeface="Arial" charset="0"/>
                        </a:rPr>
                        <a:t> (AG)</a:t>
                      </a:r>
                      <a:r>
                        <a:rPr lang="en-US" sz="1000" baseline="-25000" dirty="0">
                          <a:effectLst/>
                          <a:latin typeface="Arial" charset="0"/>
                          <a:ea typeface="Arial" charset="0"/>
                          <a:cs typeface="Arial" charset="0"/>
                        </a:rPr>
                        <a:t>3</a:t>
                      </a:r>
                      <a:r>
                        <a:rPr lang="en-US" sz="1000" dirty="0">
                          <a:effectLst/>
                          <a:latin typeface="Arial" charset="0"/>
                          <a:ea typeface="Arial" charset="0"/>
                          <a:cs typeface="Arial" charset="0"/>
                        </a:rPr>
                        <a:t>PEG</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[(AG)</a:t>
                      </a:r>
                      <a:r>
                        <a:rPr lang="en-US" sz="1000" baseline="-25000">
                          <a:effectLst/>
                          <a:latin typeface="Arial" charset="0"/>
                          <a:ea typeface="Arial" charset="0"/>
                          <a:cs typeface="Arial" charset="0"/>
                        </a:rPr>
                        <a:t>m</a:t>
                      </a:r>
                      <a:r>
                        <a:rPr lang="en-US" sz="1000">
                          <a:effectLst/>
                          <a:latin typeface="Arial" charset="0"/>
                          <a:ea typeface="Arial" charset="0"/>
                          <a:cs typeface="Arial" charset="0"/>
                        </a:rPr>
                        <a:t>PEG]</a:t>
                      </a:r>
                      <a:r>
                        <a:rPr lang="en-US" sz="1000" baseline="-25000">
                          <a:effectLst/>
                          <a:latin typeface="Arial" charset="0"/>
                          <a:ea typeface="Arial" charset="0"/>
                          <a:cs typeface="Arial" charset="0"/>
                        </a:rPr>
                        <a:t>n</a:t>
                      </a:r>
                      <a:endParaRPr lang="en-US" sz="1000">
                        <a:effectLst/>
                        <a:latin typeface="Arial" charset="0"/>
                        <a:ea typeface="Arial" charset="0"/>
                        <a:cs typeface="Arial" charset="0"/>
                      </a:endParaRP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Amorphous water-soluble crystals</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fr-FR" sz="1000">
                          <a:effectLst/>
                          <a:latin typeface="Arial" charset="0"/>
                          <a:ea typeface="Arial" charset="0"/>
                          <a:cs typeface="Arial" charset="0"/>
                        </a:rPr>
                        <a:t>Ramirez et al. (</a:t>
                      </a:r>
                      <a:r>
                        <a:rPr lang="fr-FR" sz="1000">
                          <a:solidFill>
                            <a:srgbClr val="642A8F"/>
                          </a:solidFill>
                          <a:effectLst/>
                          <a:latin typeface="Arial" charset="0"/>
                          <a:ea typeface="Arial" charset="0"/>
                          <a:cs typeface="Arial" charset="0"/>
                          <a:hlinkClick r:id="rId5"/>
                        </a:rPr>
                        <a:t>2013</a:t>
                      </a:r>
                      <a:r>
                        <a:rPr lang="fr-FR" sz="1000">
                          <a:effectLst/>
                          <a:latin typeface="Arial" charset="0"/>
                          <a:ea typeface="Arial" charset="0"/>
                          <a:cs typeface="Arial" charset="0"/>
                        </a:rPr>
                        <a:t>)</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867266">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000" dirty="0">
                          <a:effectLst/>
                          <a:latin typeface="Arial" charset="0"/>
                          <a:ea typeface="Arial" charset="0"/>
                          <a:cs typeface="Arial" charset="0"/>
                        </a:rPr>
                        <a:t>Poly (CS</a:t>
                      </a:r>
                      <a:r>
                        <a:rPr lang="en-US" sz="1000" baseline="-25000" dirty="0">
                          <a:effectLst/>
                          <a:latin typeface="Arial" charset="0"/>
                          <a:ea typeface="Arial" charset="0"/>
                          <a:cs typeface="Arial" charset="0"/>
                        </a:rPr>
                        <a:t>5</a:t>
                      </a:r>
                      <a:r>
                        <a:rPr lang="en-US" sz="1000" dirty="0">
                          <a:effectLst/>
                          <a:latin typeface="Arial" charset="0"/>
                          <a:ea typeface="Arial" charset="0"/>
                          <a:cs typeface="Arial" charset="0"/>
                        </a:rPr>
                        <a:t>ELP</a:t>
                      </a:r>
                      <a:r>
                        <a:rPr lang="en-US" sz="1000" dirty="0" smtClean="0">
                          <a:effectLst/>
                          <a:latin typeface="Arial" charset="0"/>
                          <a:ea typeface="Arial" charset="0"/>
                          <a:cs typeface="Arial" charset="0"/>
                        </a:rPr>
                        <a:t>) (Elastin-like Artificial Extracellular Matrix Proteins-Fibronectin CS5 Domains)</a:t>
                      </a:r>
                      <a:endParaRPr lang="en-US" sz="1000" dirty="0">
                        <a:effectLst/>
                        <a:latin typeface="Arial" charset="0"/>
                        <a:ea typeface="Arial" charset="0"/>
                        <a:cs typeface="Arial" charset="0"/>
                      </a:endParaRP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Elastin-like blocks separated by sequences of fibronectin</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[(GEEIQIGHIPREDVDYHLYP)(GVGXP)</a:t>
                      </a:r>
                      <a:r>
                        <a:rPr lang="en-US" sz="1000" baseline="-25000">
                          <a:effectLst/>
                          <a:latin typeface="Arial" charset="0"/>
                          <a:ea typeface="Arial" charset="0"/>
                          <a:cs typeface="Arial" charset="0"/>
                        </a:rPr>
                        <a:t>m</a:t>
                      </a:r>
                      <a:r>
                        <a:rPr lang="en-US" sz="1000">
                          <a:effectLst/>
                          <a:latin typeface="Arial" charset="0"/>
                          <a:ea typeface="Arial" charset="0"/>
                          <a:cs typeface="Arial" charset="0"/>
                        </a:rPr>
                        <a:t>]</a:t>
                      </a:r>
                      <a:r>
                        <a:rPr lang="en-US" sz="1000" baseline="-25000">
                          <a:effectLst/>
                          <a:latin typeface="Arial" charset="0"/>
                          <a:ea typeface="Arial" charset="0"/>
                          <a:cs typeface="Arial" charset="0"/>
                        </a:rPr>
                        <a:t>n</a:t>
                      </a:r>
                      <a:r>
                        <a:rPr lang="en-US" sz="1000">
                          <a:effectLst/>
                          <a:latin typeface="Arial" charset="0"/>
                          <a:ea typeface="Arial" charset="0"/>
                          <a:cs typeface="Arial" charset="0"/>
                        </a:rPr>
                        <a:t>(X = every amino acid, with the exception of proline)</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Conformational changes in response to changes in ambient temperature</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dirty="0" err="1">
                          <a:effectLst/>
                          <a:latin typeface="Arial" charset="0"/>
                          <a:ea typeface="Arial" charset="0"/>
                          <a:cs typeface="Arial" charset="0"/>
                        </a:rPr>
                        <a:t>Panitch</a:t>
                      </a:r>
                      <a:r>
                        <a:rPr lang="en-US" sz="1000" dirty="0">
                          <a:effectLst/>
                          <a:latin typeface="Arial" charset="0"/>
                          <a:ea typeface="Arial" charset="0"/>
                          <a:cs typeface="Arial" charset="0"/>
                        </a:rPr>
                        <a:t> et al. (</a:t>
                      </a:r>
                      <a:r>
                        <a:rPr lang="en-US" sz="1000" dirty="0">
                          <a:solidFill>
                            <a:srgbClr val="642A8F"/>
                          </a:solidFill>
                          <a:effectLst/>
                          <a:latin typeface="Arial" charset="0"/>
                          <a:ea typeface="Arial" charset="0"/>
                          <a:cs typeface="Arial" charset="0"/>
                          <a:hlinkClick r:id="rId6"/>
                        </a:rPr>
                        <a:t>1999</a:t>
                      </a:r>
                      <a:r>
                        <a:rPr lang="en-US" sz="1000" dirty="0">
                          <a:effectLst/>
                          <a:latin typeface="Arial" charset="0"/>
                          <a:ea typeface="Arial" charset="0"/>
                          <a:cs typeface="Arial" charset="0"/>
                        </a:rPr>
                        <a:t>)</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67645">
                <a:tc>
                  <a:txBody>
                    <a:bodyPr/>
                    <a:lstStyle/>
                    <a:p>
                      <a:pPr algn="l" fontAlgn="t"/>
                      <a:r>
                        <a:rPr lang="en-US" sz="1000" dirty="0">
                          <a:effectLst/>
                          <a:latin typeface="Arial" charset="0"/>
                          <a:ea typeface="Arial" charset="0"/>
                          <a:cs typeface="Arial" charset="0"/>
                        </a:rPr>
                        <a:t>Poly ‘‘EAK</a:t>
                      </a:r>
                      <a:r>
                        <a:rPr lang="en-US" sz="1000" dirty="0" smtClean="0">
                          <a:effectLst/>
                          <a:latin typeface="Arial" charset="0"/>
                          <a:ea typeface="Arial" charset="0"/>
                          <a:cs typeface="Arial" charset="0"/>
                        </a:rPr>
                        <a:t>’’ (Poly</a:t>
                      </a:r>
                      <a:r>
                        <a:rPr lang="en-US" sz="1000" baseline="0" dirty="0" smtClean="0">
                          <a:effectLst/>
                          <a:latin typeface="Arial" charset="0"/>
                          <a:ea typeface="Arial" charset="0"/>
                          <a:cs typeface="Arial" charset="0"/>
                        </a:rPr>
                        <a:t> “Glutamic acid, Alanine, Lysine”)</a:t>
                      </a:r>
                      <a:endParaRPr lang="en-US" sz="1000" dirty="0">
                        <a:effectLst/>
                        <a:latin typeface="Arial" charset="0"/>
                        <a:ea typeface="Arial" charset="0"/>
                        <a:cs typeface="Arial" charset="0"/>
                      </a:endParaRP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dirty="0">
                          <a:effectLst/>
                          <a:latin typeface="Arial" charset="0"/>
                          <a:ea typeface="Arial" charset="0"/>
                          <a:cs typeface="Arial" charset="0"/>
                        </a:rPr>
                        <a:t>Polymer repeats of EAK amino acids</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a:effectLst/>
                          <a:latin typeface="Arial" charset="0"/>
                          <a:ea typeface="Arial" charset="0"/>
                          <a:cs typeface="Arial" charset="0"/>
                        </a:rPr>
                        <a:t>[AEAEAKAK]</a:t>
                      </a:r>
                      <a:r>
                        <a:rPr lang="en-US" sz="1000" baseline="-25000">
                          <a:effectLst/>
                          <a:latin typeface="Arial" charset="0"/>
                          <a:ea typeface="Arial" charset="0"/>
                          <a:cs typeface="Arial" charset="0"/>
                        </a:rPr>
                        <a:t>n</a:t>
                      </a:r>
                      <a:endParaRPr lang="en-US" sz="1000">
                        <a:effectLst/>
                        <a:latin typeface="Arial" charset="0"/>
                        <a:ea typeface="Arial" charset="0"/>
                        <a:cs typeface="Arial" charset="0"/>
                      </a:endParaRP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dirty="0">
                          <a:effectLst/>
                          <a:latin typeface="Arial" charset="0"/>
                          <a:ea typeface="Arial" charset="0"/>
                          <a:cs typeface="Arial" charset="0"/>
                        </a:rPr>
                        <a:t>Amyloid-like, highly stable β-sheet fibrils</a:t>
                      </a: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000" dirty="0" err="1">
                          <a:effectLst/>
                          <a:latin typeface="Arial" charset="0"/>
                          <a:ea typeface="Arial" charset="0"/>
                          <a:cs typeface="Arial" charset="0"/>
                        </a:rPr>
                        <a:t>Saiani</a:t>
                      </a:r>
                      <a:r>
                        <a:rPr lang="en-US" sz="1000" dirty="0">
                          <a:effectLst/>
                          <a:latin typeface="Arial" charset="0"/>
                          <a:ea typeface="Arial" charset="0"/>
                          <a:cs typeface="Arial" charset="0"/>
                        </a:rPr>
                        <a:t> et al. </a:t>
                      </a:r>
                      <a:r>
                        <a:rPr lang="en-US" sz="1000" dirty="0" smtClean="0">
                          <a:effectLst/>
                          <a:latin typeface="Arial" charset="0"/>
                          <a:ea typeface="Arial" charset="0"/>
                          <a:cs typeface="Arial" charset="0"/>
                        </a:rPr>
                        <a:t>(</a:t>
                      </a:r>
                      <a:r>
                        <a:rPr lang="en-US" sz="1000" dirty="0" smtClean="0">
                          <a:solidFill>
                            <a:srgbClr val="642A8F"/>
                          </a:solidFill>
                          <a:effectLst/>
                          <a:latin typeface="Arial" charset="0"/>
                          <a:ea typeface="Arial" charset="0"/>
                          <a:cs typeface="Arial" charset="0"/>
                          <a:hlinkClick r:id="rId7"/>
                        </a:rPr>
                        <a:t>2009</a:t>
                      </a:r>
                      <a:r>
                        <a:rPr lang="en-US" sz="1000" dirty="0" smtClean="0">
                          <a:solidFill>
                            <a:srgbClr val="642A8F"/>
                          </a:solidFill>
                          <a:effectLst/>
                          <a:latin typeface="Arial" charset="0"/>
                          <a:ea typeface="Arial" charset="0"/>
                          <a:cs typeface="Arial" charset="0"/>
                        </a:rPr>
                        <a:t>)</a:t>
                      </a:r>
                      <a:endParaRPr lang="en-US" sz="1000" dirty="0">
                        <a:effectLst/>
                        <a:latin typeface="Arial" charset="0"/>
                        <a:ea typeface="Arial" charset="0"/>
                        <a:cs typeface="Arial" charset="0"/>
                      </a:endParaRPr>
                    </a:p>
                  </a:txBody>
                  <a:tcPr marL="49525" marR="49525" marT="24763" marB="24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5" name="Rectangle 4"/>
          <p:cNvSpPr/>
          <p:nvPr/>
        </p:nvSpPr>
        <p:spPr>
          <a:xfrm>
            <a:off x="3129840" y="1140639"/>
            <a:ext cx="2483180" cy="276999"/>
          </a:xfrm>
          <a:prstGeom prst="rect">
            <a:avLst/>
          </a:prstGeom>
        </p:spPr>
        <p:txBody>
          <a:bodyPr wrap="none">
            <a:spAutoFit/>
          </a:bodyPr>
          <a:lstStyle/>
          <a:p>
            <a:r>
              <a:rPr lang="en-US" sz="1200" smtClean="0">
                <a:solidFill>
                  <a:srgbClr val="000000"/>
                </a:solidFill>
                <a:latin typeface="Arial" charset="0"/>
                <a:ea typeface="Arial" charset="0"/>
                <a:cs typeface="Arial" charset="0"/>
              </a:rPr>
              <a:t>Table 1. </a:t>
            </a:r>
            <a:r>
              <a:rPr lang="en-US" sz="1200" dirty="0" smtClean="0">
                <a:solidFill>
                  <a:srgbClr val="000000"/>
                </a:solidFill>
                <a:latin typeface="Arial" charset="0"/>
                <a:ea typeface="Arial" charset="0"/>
                <a:cs typeface="Arial" charset="0"/>
              </a:rPr>
              <a:t>A </a:t>
            </a:r>
            <a:r>
              <a:rPr lang="en-US" sz="1200" dirty="0">
                <a:solidFill>
                  <a:srgbClr val="000000"/>
                </a:solidFill>
                <a:latin typeface="Arial" charset="0"/>
                <a:ea typeface="Arial" charset="0"/>
                <a:cs typeface="Arial" charset="0"/>
              </a:rPr>
              <a:t>presentation of GEPBP</a:t>
            </a:r>
            <a:endParaRPr lang="en-US" sz="1200" dirty="0">
              <a:latin typeface="Arial" charset="0"/>
              <a:ea typeface="Arial" charset="0"/>
              <a:cs typeface="Arial" charset="0"/>
            </a:endParaRPr>
          </a:p>
        </p:txBody>
      </p:sp>
    </p:spTree>
    <p:extLst>
      <p:ext uri="{BB962C8B-B14F-4D97-AF65-F5344CB8AC3E}">
        <p14:creationId xmlns:p14="http://schemas.microsoft.com/office/powerpoint/2010/main" val="1194409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0235" y="0"/>
            <a:ext cx="5312979" cy="6544626"/>
          </a:xfrm>
        </p:spPr>
      </p:pic>
    </p:spTree>
    <p:extLst>
      <p:ext uri="{BB962C8B-B14F-4D97-AF65-F5344CB8AC3E}">
        <p14:creationId xmlns:p14="http://schemas.microsoft.com/office/powerpoint/2010/main" val="1412841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41" y="602859"/>
            <a:ext cx="9073718" cy="5782176"/>
          </a:xfrm>
        </p:spPr>
      </p:pic>
    </p:spTree>
    <p:extLst>
      <p:ext uri="{BB962C8B-B14F-4D97-AF65-F5344CB8AC3E}">
        <p14:creationId xmlns:p14="http://schemas.microsoft.com/office/powerpoint/2010/main" val="789083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46138"/>
            <a:ext cx="9210094" cy="6216814"/>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7766"/>
            <a:ext cx="9210094" cy="6216814"/>
          </a:xfrm>
          <a:prstGeom prst="rect">
            <a:avLst/>
          </a:prstGeom>
        </p:spPr>
      </p:pic>
    </p:spTree>
    <p:extLst>
      <p:ext uri="{BB962C8B-B14F-4D97-AF65-F5344CB8AC3E}">
        <p14:creationId xmlns:p14="http://schemas.microsoft.com/office/powerpoint/2010/main" val="1072672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3</a:t>
            </a:r>
          </a:p>
        </p:txBody>
      </p:sp>
      <p:sp>
        <p:nvSpPr>
          <p:cNvPr id="12" name="Rectangle 11"/>
          <p:cNvSpPr/>
          <p:nvPr/>
        </p:nvSpPr>
        <p:spPr>
          <a:xfrm>
            <a:off x="1178854" y="910028"/>
            <a:ext cx="6591361" cy="30777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a:latin typeface="Arial" charset="0"/>
                <a:ea typeface="Arial" charset="0"/>
                <a:cs typeface="Arial" charset="0"/>
              </a:rPr>
              <a:t>Healing of cutaneous wounds involves a highly coordinated </a:t>
            </a:r>
            <a:r>
              <a:rPr lang="en-US" sz="1400" dirty="0" smtClean="0">
                <a:latin typeface="Arial" charset="0"/>
                <a:ea typeface="Arial" charset="0"/>
                <a:cs typeface="Arial" charset="0"/>
              </a:rPr>
              <a:t>sequence </a:t>
            </a:r>
            <a:r>
              <a:rPr lang="en-US" sz="1400" dirty="0">
                <a:latin typeface="Arial" charset="0"/>
                <a:ea typeface="Arial" charset="0"/>
                <a:cs typeface="Arial" charset="0"/>
              </a:rPr>
              <a:t>of </a:t>
            </a:r>
            <a:r>
              <a:rPr lang="en-US" sz="1400" dirty="0" smtClean="0">
                <a:latin typeface="Arial" charset="0"/>
                <a:ea typeface="Arial" charset="0"/>
                <a:cs typeface="Arial" charset="0"/>
              </a:rPr>
              <a:t>events. </a:t>
            </a:r>
            <a:endParaRPr lang="en-US" sz="1400" dirty="0">
              <a:latin typeface="Arial" charset="0"/>
              <a:ea typeface="Arial" charset="0"/>
              <a:cs typeface="Arial" charset="0"/>
            </a:endParaRPr>
          </a:p>
        </p:txBody>
      </p:sp>
      <p:sp>
        <p:nvSpPr>
          <p:cNvPr id="13" name="Rectangle 12"/>
          <p:cNvSpPr/>
          <p:nvPr/>
        </p:nvSpPr>
        <p:spPr>
          <a:xfrm>
            <a:off x="4869091" y="1269933"/>
            <a:ext cx="4609618" cy="307777"/>
          </a:xfrm>
          <a:prstGeom prst="rect">
            <a:avLst/>
          </a:prstGeom>
        </p:spPr>
        <p:txBody>
          <a:bodyPr wrap="square">
            <a:spAutoFit/>
          </a:bodyPr>
          <a:lstStyle/>
          <a:p>
            <a:r>
              <a:rPr lang="en-US" sz="1400" smtClean="0">
                <a:latin typeface="Times New Roman" charset="0"/>
                <a:ea typeface="Times New Roman" charset="0"/>
                <a:cs typeface="Times New Roman" charset="0"/>
              </a:rPr>
              <a:t>&lt;&lt;H. </a:t>
            </a:r>
            <a:r>
              <a:rPr lang="en-US" sz="1400" dirty="0" smtClean="0">
                <a:latin typeface="Times New Roman" charset="0"/>
                <a:ea typeface="Times New Roman" charset="0"/>
                <a:cs typeface="Times New Roman" charset="0"/>
              </a:rPr>
              <a:t>Mizuno </a:t>
            </a:r>
            <a:r>
              <a:rPr lang="en-US" sz="1400" i="1" dirty="0" smtClean="0">
                <a:latin typeface="Times New Roman" charset="0"/>
                <a:ea typeface="Times New Roman" charset="0"/>
                <a:cs typeface="Times New Roman" charset="0"/>
              </a:rPr>
              <a:t>et al</a:t>
            </a:r>
            <a:r>
              <a:rPr lang="en-US" sz="1400" dirty="0" smtClean="0">
                <a:latin typeface="Times New Roman" charset="0"/>
                <a:ea typeface="Times New Roman" charset="0"/>
                <a:cs typeface="Times New Roman" charset="0"/>
              </a:rPr>
              <a:t>, </a:t>
            </a:r>
            <a:r>
              <a:rPr lang="is-IS" sz="1400" i="1" dirty="0">
                <a:latin typeface="Times New Roman" charset="0"/>
                <a:ea typeface="Times New Roman" charset="0"/>
                <a:cs typeface="Times New Roman" charset="0"/>
              </a:rPr>
              <a:t>Stem </a:t>
            </a:r>
            <a:r>
              <a:rPr lang="is-IS" sz="1400" i="1" dirty="0" smtClean="0">
                <a:latin typeface="Times New Roman" charset="0"/>
                <a:ea typeface="Times New Roman" charset="0"/>
                <a:cs typeface="Times New Roman" charset="0"/>
              </a:rPr>
              <a:t>Cells, </a:t>
            </a:r>
            <a:r>
              <a:rPr lang="is-IS" sz="1400" dirty="0" smtClean="0">
                <a:latin typeface="Times New Roman" charset="0"/>
                <a:ea typeface="Times New Roman" charset="0"/>
                <a:cs typeface="Times New Roman" charset="0"/>
              </a:rPr>
              <a:t>30, 804–810 (</a:t>
            </a:r>
            <a:r>
              <a:rPr lang="is-IS" sz="1400" dirty="0">
                <a:latin typeface="Times New Roman" charset="0"/>
                <a:ea typeface="Times New Roman" charset="0"/>
                <a:cs typeface="Times New Roman" charset="0"/>
              </a:rPr>
              <a:t>2012</a:t>
            </a:r>
            <a:r>
              <a:rPr lang="is-IS" sz="1400" dirty="0" smtClean="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&gt;&gt;</a:t>
            </a:r>
            <a:endParaRPr lang="en-US" sz="1400" dirty="0">
              <a:latin typeface="Times New Roman" charset="0"/>
              <a:ea typeface="Times New Roman" charset="0"/>
              <a:cs typeface="Times New Roman" charset="0"/>
            </a:endParaRPr>
          </a:p>
        </p:txBody>
      </p:sp>
      <p:grpSp>
        <p:nvGrpSpPr>
          <p:cNvPr id="14" name="Group 13"/>
          <p:cNvGrpSpPr/>
          <p:nvPr/>
        </p:nvGrpSpPr>
        <p:grpSpPr>
          <a:xfrm>
            <a:off x="1751245" y="1686874"/>
            <a:ext cx="5328744" cy="4166881"/>
            <a:chOff x="0" y="0"/>
            <a:chExt cx="5762444" cy="4487033"/>
          </a:xfrm>
        </p:grpSpPr>
        <p:sp>
          <p:nvSpPr>
            <p:cNvPr id="15" name="Right Arrow 14"/>
            <p:cNvSpPr/>
            <p:nvPr/>
          </p:nvSpPr>
          <p:spPr>
            <a:xfrm>
              <a:off x="71120" y="0"/>
              <a:ext cx="5325276" cy="484632"/>
            </a:xfrm>
            <a:prstGeom prst="rightArrow">
              <a:avLst/>
            </a:prstGeom>
            <a:ln>
              <a:solidFill>
                <a:schemeClr val="tx1"/>
              </a:solidFill>
            </a:ln>
            <a:effectLst/>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 Box 1631"/>
            <p:cNvSpPr txBox="1"/>
            <p:nvPr/>
          </p:nvSpPr>
          <p:spPr>
            <a:xfrm>
              <a:off x="71118" y="101022"/>
              <a:ext cx="5691326" cy="265139"/>
            </a:xfrm>
            <a:prstGeom prst="rect">
              <a:avLst/>
            </a:prstGeom>
            <a:noFill/>
          </p:spPr>
          <p:txBody>
            <a:bodyPr wrap="none" rtlCol="0">
              <a:spAutoFit/>
            </a:bodyPr>
            <a:lstStyle/>
            <a:p>
              <a:pPr>
                <a:spcAft>
                  <a:spcPts val="0"/>
                </a:spcAft>
              </a:pPr>
              <a:r>
                <a:rPr lang="en-US" sz="1000" kern="1200" dirty="0">
                  <a:solidFill>
                    <a:srgbClr val="000000"/>
                  </a:solidFill>
                  <a:effectLst/>
                  <a:latin typeface="Arial" charset="0"/>
                  <a:ea typeface="Arial" charset="0"/>
                </a:rPr>
                <a:t>Minutes 	Hours		Days		    Weeks	        	      Months	</a:t>
              </a:r>
              <a:endParaRPr lang="en-US" sz="1000" dirty="0">
                <a:effectLst/>
                <a:latin typeface="Times New Roman" charset="0"/>
                <a:ea typeface="ＭＳ 明朝" charset="-128"/>
              </a:endParaRPr>
            </a:p>
          </p:txBody>
        </p:sp>
        <p:sp>
          <p:nvSpPr>
            <p:cNvPr id="17" name="Right Arrow 16"/>
            <p:cNvSpPr/>
            <p:nvPr/>
          </p:nvSpPr>
          <p:spPr>
            <a:xfrm>
              <a:off x="71120" y="415555"/>
              <a:ext cx="2714156" cy="378508"/>
            </a:xfrm>
            <a:prstGeom prst="rightArrow">
              <a:avLst/>
            </a:prstGeom>
            <a:ln>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 Box 1633"/>
            <p:cNvSpPr txBox="1"/>
            <p:nvPr/>
          </p:nvSpPr>
          <p:spPr>
            <a:xfrm>
              <a:off x="759797" y="466292"/>
              <a:ext cx="1055370" cy="266700"/>
            </a:xfrm>
            <a:prstGeom prst="rect">
              <a:avLst/>
            </a:prstGeom>
            <a:noFill/>
          </p:spPr>
          <p:txBody>
            <a:bodyPr wrap="none" rtlCol="0">
              <a:spAutoFit/>
            </a:bodyPr>
            <a:lstStyle/>
            <a:p>
              <a:pPr>
                <a:spcAft>
                  <a:spcPts val="0"/>
                </a:spcAft>
              </a:pPr>
              <a:r>
                <a:rPr lang="en-US" sz="1200" kern="1200">
                  <a:solidFill>
                    <a:srgbClr val="000000"/>
                  </a:solidFill>
                  <a:effectLst/>
                  <a:latin typeface="Arial" charset="0"/>
                  <a:ea typeface="Arial" charset="0"/>
                </a:rPr>
                <a:t>Inflammation</a:t>
              </a:r>
              <a:endParaRPr lang="en-US" sz="1200">
                <a:effectLst/>
                <a:latin typeface="Times New Roman" charset="0"/>
                <a:ea typeface="ＭＳ 明朝" charset="-128"/>
              </a:endParaRPr>
            </a:p>
          </p:txBody>
        </p:sp>
        <p:sp>
          <p:nvSpPr>
            <p:cNvPr id="19" name="Text Box 1634"/>
            <p:cNvSpPr txBox="1"/>
            <p:nvPr/>
          </p:nvSpPr>
          <p:spPr>
            <a:xfrm>
              <a:off x="0" y="743155"/>
              <a:ext cx="3461385" cy="1405890"/>
            </a:xfrm>
            <a:prstGeom prst="rect">
              <a:avLst/>
            </a:prstGeom>
            <a:noFill/>
          </p:spPr>
          <p:txBody>
            <a:bodyPr wrap="none" rtlCol="0">
              <a:spAutoFit/>
            </a:bodyPr>
            <a:lstStyle/>
            <a:p>
              <a:pPr>
                <a:spcAft>
                  <a:spcPts val="0"/>
                </a:spcAft>
              </a:pPr>
              <a:r>
                <a:rPr lang="en-US" sz="900" b="1" kern="1200" dirty="0">
                  <a:solidFill>
                    <a:srgbClr val="000000"/>
                  </a:solidFill>
                  <a:effectLst/>
                  <a:latin typeface="Arial" charset="0"/>
                  <a:ea typeface="Arial" charset="0"/>
                </a:rPr>
                <a:t>H</a:t>
              </a:r>
              <a:r>
                <a:rPr lang="en-US" sz="900" b="1" kern="1200" dirty="0">
                  <a:solidFill>
                    <a:srgbClr val="000000"/>
                  </a:solidFill>
                  <a:effectLst/>
                  <a:latin typeface="Arial" charset="0"/>
                  <a:ea typeface="ＭＳ 明朝" charset="-128"/>
                </a:rPr>
                <a:t>e</a:t>
              </a:r>
              <a:r>
                <a:rPr lang="en-US" sz="900" b="1" kern="1200" dirty="0">
                  <a:solidFill>
                    <a:srgbClr val="000000"/>
                  </a:solidFill>
                  <a:effectLst/>
                  <a:latin typeface="Arial" charset="0"/>
                  <a:ea typeface="Arial" charset="0"/>
                </a:rPr>
                <a:t>mosta</a:t>
              </a:r>
              <a:r>
                <a:rPr lang="en-US" sz="900" b="1" kern="1200" dirty="0">
                  <a:solidFill>
                    <a:srgbClr val="000000"/>
                  </a:solidFill>
                  <a:effectLst/>
                  <a:latin typeface="Arial" charset="0"/>
                  <a:ea typeface="ＭＳ 明朝" charset="-128"/>
                </a:rPr>
                <a:t>s</a:t>
              </a:r>
              <a:r>
                <a:rPr lang="en-US" sz="900" b="1" kern="1200" dirty="0">
                  <a:solidFill>
                    <a:srgbClr val="000000"/>
                  </a:solidFill>
                  <a:effectLst/>
                  <a:latin typeface="Arial" charset="0"/>
                  <a:ea typeface="Arial" charset="0"/>
                </a:rPr>
                <a:t>is</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Platelets	  	Fibrin clot formation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Vasoactive mediator release</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Cytokine and growth factor release</a:t>
              </a:r>
              <a:endParaRPr lang="en-US" sz="1200" dirty="0">
                <a:effectLst/>
                <a:latin typeface="Times New Roman" charset="0"/>
                <a:ea typeface="ＭＳ 明朝" charset="-128"/>
              </a:endParaRPr>
            </a:p>
            <a:p>
              <a:pPr>
                <a:spcAft>
                  <a:spcPts val="0"/>
                </a:spcAft>
              </a:pPr>
              <a:r>
                <a:rPr lang="en-US" sz="900" b="1" kern="1200" dirty="0">
                  <a:solidFill>
                    <a:srgbClr val="000000"/>
                  </a:solidFill>
                  <a:effectLst/>
                  <a:latin typeface="Arial" charset="0"/>
                  <a:ea typeface="Arial" charset="0"/>
                </a:rPr>
                <a:t>Inflammation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Mast cells	Platelet-activating mediator release</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Vasoactive and chemotactic</a:t>
              </a:r>
              <a:r>
                <a:rPr lang="en-US" sz="900" kern="1200" dirty="0">
                  <a:solidFill>
                    <a:srgbClr val="000000"/>
                  </a:solidFill>
                  <a:effectLst/>
                  <a:latin typeface="Arial" charset="0"/>
                  <a:ea typeface="ＭＳ 明朝" charset="-128"/>
                </a:rPr>
                <a:t> </a:t>
              </a:r>
              <a:r>
                <a:rPr lang="en-US" sz="900" kern="1200" dirty="0">
                  <a:solidFill>
                    <a:srgbClr val="000000"/>
                  </a:solidFill>
                  <a:effectLst/>
                  <a:latin typeface="Arial" charset="0"/>
                  <a:ea typeface="Arial" charset="0"/>
                </a:rPr>
                <a:t>mediator release</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Neutrophils and	Chemotaxis, inflammation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Monocytes	Killing and phagocytosing, wound debridement</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Cytokines and growth factor release</a:t>
              </a:r>
              <a:endParaRPr lang="en-US" sz="1200" dirty="0">
                <a:effectLst/>
                <a:latin typeface="Times New Roman" charset="0"/>
                <a:ea typeface="ＭＳ 明朝" charset="-128"/>
              </a:endParaRPr>
            </a:p>
          </p:txBody>
        </p:sp>
        <p:sp>
          <p:nvSpPr>
            <p:cNvPr id="20" name="Right Arrow 19"/>
            <p:cNvSpPr/>
            <p:nvPr/>
          </p:nvSpPr>
          <p:spPr>
            <a:xfrm>
              <a:off x="1746632" y="2308288"/>
              <a:ext cx="2194344" cy="378508"/>
            </a:xfrm>
            <a:prstGeom prst="rightArrow">
              <a:avLst/>
            </a:prstGeom>
            <a:ln>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636"/>
            <p:cNvSpPr txBox="1"/>
            <p:nvPr/>
          </p:nvSpPr>
          <p:spPr>
            <a:xfrm>
              <a:off x="2253651" y="2354091"/>
              <a:ext cx="996315" cy="266700"/>
            </a:xfrm>
            <a:prstGeom prst="rect">
              <a:avLst/>
            </a:prstGeom>
            <a:noFill/>
          </p:spPr>
          <p:txBody>
            <a:bodyPr wrap="none" rtlCol="0">
              <a:spAutoFit/>
            </a:bodyPr>
            <a:lstStyle/>
            <a:p>
              <a:pPr>
                <a:spcAft>
                  <a:spcPts val="0"/>
                </a:spcAft>
              </a:pPr>
              <a:r>
                <a:rPr lang="en-US" sz="1200" kern="1200">
                  <a:solidFill>
                    <a:srgbClr val="000000"/>
                  </a:solidFill>
                  <a:effectLst/>
                  <a:latin typeface="Arial" charset="0"/>
                  <a:ea typeface="Arial" charset="0"/>
                </a:rPr>
                <a:t>Proliferation</a:t>
              </a:r>
              <a:endParaRPr lang="en-US" sz="1200">
                <a:effectLst/>
                <a:latin typeface="Times New Roman" charset="0"/>
                <a:ea typeface="ＭＳ 明朝" charset="-128"/>
              </a:endParaRPr>
            </a:p>
          </p:txBody>
        </p:sp>
        <p:sp>
          <p:nvSpPr>
            <p:cNvPr id="22" name="Text Box 1637"/>
            <p:cNvSpPr txBox="1"/>
            <p:nvPr/>
          </p:nvSpPr>
          <p:spPr>
            <a:xfrm>
              <a:off x="1664835" y="2641043"/>
              <a:ext cx="2025015" cy="923925"/>
            </a:xfrm>
            <a:prstGeom prst="rect">
              <a:avLst/>
            </a:prstGeom>
            <a:noFill/>
          </p:spPr>
          <p:txBody>
            <a:bodyPr wrap="none" rtlCol="0">
              <a:spAutoFit/>
            </a:bodyPr>
            <a:lstStyle/>
            <a:p>
              <a:pPr>
                <a:spcAft>
                  <a:spcPts val="0"/>
                </a:spcAft>
              </a:pPr>
              <a:r>
                <a:rPr lang="en-US" sz="900" b="1" kern="1200" dirty="0">
                  <a:solidFill>
                    <a:srgbClr val="000000"/>
                  </a:solidFill>
                  <a:effectLst/>
                  <a:latin typeface="Arial" charset="0"/>
                  <a:ea typeface="Arial" charset="0"/>
                </a:rPr>
                <a:t>Skin resurfacing</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Keratinocytes	</a:t>
              </a:r>
              <a:r>
                <a:rPr lang="en-US" sz="900" kern="1200" dirty="0" err="1">
                  <a:solidFill>
                    <a:srgbClr val="000000"/>
                  </a:solidFill>
                  <a:effectLst/>
                  <a:latin typeface="Arial" charset="0"/>
                  <a:ea typeface="Arial" charset="0"/>
                </a:rPr>
                <a:t>Reepithelialization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a:t>
              </a:r>
              <a:endParaRPr lang="en-US" sz="1200" dirty="0">
                <a:effectLst/>
                <a:latin typeface="Times New Roman" charset="0"/>
                <a:ea typeface="ＭＳ 明朝" charset="-128"/>
              </a:endParaRPr>
            </a:p>
            <a:p>
              <a:pPr>
                <a:spcAft>
                  <a:spcPts val="0"/>
                </a:spcAft>
              </a:pPr>
              <a:r>
                <a:rPr lang="en-US" sz="900" b="1" kern="1200" dirty="0">
                  <a:solidFill>
                    <a:srgbClr val="000000"/>
                  </a:solidFill>
                  <a:effectLst/>
                  <a:latin typeface="Arial" charset="0"/>
                  <a:ea typeface="Arial" charset="0"/>
                </a:rPr>
                <a:t>Dermal restoration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Endothelial cells	Angiogenesis</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Fibroblasts	Fibroplasia</a:t>
              </a:r>
              <a:endParaRPr lang="en-US" sz="1200" dirty="0">
                <a:effectLst/>
                <a:latin typeface="Times New Roman" charset="0"/>
                <a:ea typeface="ＭＳ 明朝" charset="-128"/>
              </a:endParaRPr>
            </a:p>
          </p:txBody>
        </p:sp>
        <p:sp>
          <p:nvSpPr>
            <p:cNvPr id="23" name="Right Arrow 22"/>
            <p:cNvSpPr/>
            <p:nvPr/>
          </p:nvSpPr>
          <p:spPr>
            <a:xfrm>
              <a:off x="2720539" y="3547066"/>
              <a:ext cx="2675857" cy="378508"/>
            </a:xfrm>
            <a:prstGeom prst="rightArrow">
              <a:avLst/>
            </a:prstGeom>
            <a:ln>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 Box 1639"/>
            <p:cNvSpPr txBox="1"/>
            <p:nvPr/>
          </p:nvSpPr>
          <p:spPr>
            <a:xfrm>
              <a:off x="3227529" y="3592824"/>
              <a:ext cx="996315" cy="266700"/>
            </a:xfrm>
            <a:prstGeom prst="rect">
              <a:avLst/>
            </a:prstGeom>
            <a:noFill/>
          </p:spPr>
          <p:txBody>
            <a:bodyPr wrap="none" rtlCol="0">
              <a:spAutoFit/>
            </a:bodyPr>
            <a:lstStyle/>
            <a:p>
              <a:pPr>
                <a:spcAft>
                  <a:spcPts val="0"/>
                </a:spcAft>
              </a:pPr>
              <a:r>
                <a:rPr lang="en-US" sz="1200" kern="1200">
                  <a:solidFill>
                    <a:srgbClr val="000000"/>
                  </a:solidFill>
                  <a:effectLst/>
                  <a:latin typeface="Arial" charset="0"/>
                  <a:ea typeface="Arial" charset="0"/>
                </a:rPr>
                <a:t>Remodeling</a:t>
              </a:r>
              <a:endParaRPr lang="en-US" sz="1200">
                <a:effectLst/>
                <a:latin typeface="Times New Roman" charset="0"/>
                <a:ea typeface="ＭＳ 明朝" charset="-128"/>
              </a:endParaRPr>
            </a:p>
          </p:txBody>
        </p:sp>
        <p:sp>
          <p:nvSpPr>
            <p:cNvPr id="25" name="Text Box 1640"/>
            <p:cNvSpPr txBox="1"/>
            <p:nvPr/>
          </p:nvSpPr>
          <p:spPr>
            <a:xfrm>
              <a:off x="2629171" y="3869813"/>
              <a:ext cx="2641600" cy="617220"/>
            </a:xfrm>
            <a:prstGeom prst="rect">
              <a:avLst/>
            </a:prstGeom>
            <a:noFill/>
          </p:spPr>
          <p:txBody>
            <a:bodyPr wrap="none" rtlCol="0">
              <a:spAutoFit/>
            </a:bodyPr>
            <a:lstStyle/>
            <a:p>
              <a:pPr>
                <a:spcAft>
                  <a:spcPts val="0"/>
                </a:spcAft>
              </a:pPr>
              <a:r>
                <a:rPr lang="en-US" sz="900" kern="1200" dirty="0">
                  <a:solidFill>
                    <a:srgbClr val="000000"/>
                  </a:solidFill>
                  <a:effectLst/>
                  <a:latin typeface="Arial" charset="0"/>
                  <a:ea typeface="Arial" charset="0"/>
                </a:rPr>
                <a:t>Keratinocytes	Epidermis maturation</a:t>
              </a:r>
              <a:endParaRPr lang="en-US" sz="1200" dirty="0">
                <a:effectLst/>
                <a:latin typeface="Times New Roman" charset="0"/>
                <a:ea typeface="ＭＳ 明朝" charset="-128"/>
              </a:endParaRPr>
            </a:p>
            <a:p>
              <a:pPr>
                <a:spcAft>
                  <a:spcPts val="0"/>
                </a:spcAft>
              </a:pPr>
              <a:r>
                <a:rPr lang="en-US" sz="900" kern="1200" dirty="0" err="1">
                  <a:solidFill>
                    <a:srgbClr val="000000"/>
                  </a:solidFill>
                  <a:effectLst/>
                  <a:latin typeface="Arial" charset="0"/>
                  <a:ea typeface="Arial" charset="0"/>
                </a:rPr>
                <a:t>Myofibroblasts</a:t>
              </a:r>
              <a:r>
                <a:rPr lang="en-US" sz="900" kern="1200" dirty="0">
                  <a:solidFill>
                    <a:srgbClr val="000000"/>
                  </a:solidFill>
                  <a:effectLst/>
                  <a:latin typeface="Arial" charset="0"/>
                  <a:ea typeface="Arial" charset="0"/>
                </a:rPr>
                <a:t>	Wound contraction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		Apoptosis and scar maturation</a:t>
              </a:r>
              <a:endParaRPr lang="en-US" sz="1200" dirty="0">
                <a:effectLst/>
                <a:latin typeface="Times New Roman" charset="0"/>
                <a:ea typeface="ＭＳ 明朝" charset="-128"/>
              </a:endParaRPr>
            </a:p>
            <a:p>
              <a:pPr>
                <a:spcAft>
                  <a:spcPts val="0"/>
                </a:spcAft>
              </a:pPr>
              <a:r>
                <a:rPr lang="en-US" sz="900" kern="1200" dirty="0">
                  <a:solidFill>
                    <a:srgbClr val="000000"/>
                  </a:solidFill>
                  <a:effectLst/>
                  <a:latin typeface="Arial" charset="0"/>
                  <a:ea typeface="Arial" charset="0"/>
                </a:rPr>
                <a:t>Endothelial cells	Apoptosis and scar maturation</a:t>
              </a:r>
              <a:endParaRPr lang="en-US" sz="1200" dirty="0">
                <a:effectLst/>
                <a:latin typeface="Times New Roman" charset="0"/>
                <a:ea typeface="ＭＳ 明朝" charset="-128"/>
              </a:endParaRPr>
            </a:p>
          </p:txBody>
        </p:sp>
      </p:grpSp>
      <p:sp>
        <p:nvSpPr>
          <p:cNvPr id="26" name="Rectangle 25"/>
          <p:cNvSpPr/>
          <p:nvPr/>
        </p:nvSpPr>
        <p:spPr>
          <a:xfrm>
            <a:off x="1905865" y="6154781"/>
            <a:ext cx="5514165" cy="307777"/>
          </a:xfrm>
          <a:prstGeom prst="rect">
            <a:avLst/>
          </a:prstGeom>
        </p:spPr>
        <p:txBody>
          <a:bodyPr wrap="square">
            <a:spAutoFit/>
          </a:bodyPr>
          <a:lstStyle/>
          <a:p>
            <a:r>
              <a:rPr lang="en-US" sz="1400" dirty="0">
                <a:latin typeface="Arial" charset="0"/>
                <a:ea typeface="Arial" charset="0"/>
                <a:cs typeface="Arial" charset="0"/>
              </a:rPr>
              <a:t>Fig. </a:t>
            </a:r>
            <a:r>
              <a:rPr lang="en-US" sz="1400" dirty="0" smtClean="0">
                <a:latin typeface="Arial" charset="0"/>
                <a:ea typeface="Arial" charset="0"/>
                <a:cs typeface="Arial" charset="0"/>
              </a:rPr>
              <a:t>4.  </a:t>
            </a:r>
            <a:r>
              <a:rPr lang="en-US" sz="1400" dirty="0">
                <a:latin typeface="Arial" charset="0"/>
                <a:ea typeface="Arial" charset="0"/>
                <a:cs typeface="Arial" charset="0"/>
              </a:rPr>
              <a:t>Major Cells and Their Effects on Normal Wound Healing </a:t>
            </a:r>
          </a:p>
        </p:txBody>
      </p:sp>
      <p:sp>
        <p:nvSpPr>
          <p:cNvPr id="27" name="Rectangle 26"/>
          <p:cNvSpPr/>
          <p:nvPr/>
        </p:nvSpPr>
        <p:spPr>
          <a:xfrm>
            <a:off x="4662947" y="6500274"/>
            <a:ext cx="5021907" cy="307777"/>
          </a:xfrm>
          <a:prstGeom prst="rect">
            <a:avLst/>
          </a:prstGeom>
        </p:spPr>
        <p:txBody>
          <a:bodyPr wrap="square">
            <a:spAutoFit/>
          </a:bodyPr>
          <a:lstStyle/>
          <a:p>
            <a:r>
              <a:rPr lang="en-US" sz="1400" dirty="0" smtClean="0">
                <a:latin typeface="Times New Roman" charset="0"/>
                <a:ea typeface="Times New Roman" charset="0"/>
                <a:cs typeface="Times New Roman" charset="0"/>
              </a:rPr>
              <a:t>&lt;&lt;A. </a:t>
            </a:r>
            <a:r>
              <a:rPr lang="en-US" sz="1400" dirty="0" err="1" smtClean="0">
                <a:latin typeface="Times New Roman" charset="0"/>
                <a:ea typeface="Times New Roman" charset="0"/>
                <a:cs typeface="Times New Roman" charset="0"/>
              </a:rPr>
              <a:t>Gosain</a:t>
            </a:r>
            <a:r>
              <a:rPr lang="en-US" sz="1400" dirty="0" smtClean="0">
                <a:latin typeface="Times New Roman" charset="0"/>
                <a:ea typeface="Times New Roman" charset="0"/>
                <a:cs typeface="Times New Roman" charset="0"/>
              </a:rPr>
              <a:t> </a:t>
            </a:r>
            <a:r>
              <a:rPr lang="en-US" sz="1400" i="1" dirty="0" smtClean="0">
                <a:latin typeface="Times New Roman" charset="0"/>
                <a:ea typeface="Times New Roman" charset="0"/>
                <a:cs typeface="Times New Roman" charset="0"/>
              </a:rPr>
              <a:t>et al</a:t>
            </a:r>
            <a:r>
              <a:rPr lang="en-US" sz="1400" dirty="0" smtClean="0">
                <a:latin typeface="Times New Roman" charset="0"/>
                <a:ea typeface="Times New Roman" charset="0"/>
                <a:cs typeface="Times New Roman" charset="0"/>
              </a:rPr>
              <a:t>, </a:t>
            </a:r>
            <a:r>
              <a:rPr lang="en-US" sz="1400" i="1" dirty="0">
                <a:latin typeface="Times New Roman" charset="0"/>
                <a:ea typeface="Times New Roman" charset="0"/>
                <a:cs typeface="Times New Roman" charset="0"/>
              </a:rPr>
              <a:t>World J. Surg.</a:t>
            </a:r>
            <a:r>
              <a:rPr lang="en-US" sz="1400" dirty="0">
                <a:latin typeface="Times New Roman" charset="0"/>
                <a:ea typeface="Times New Roman" charset="0"/>
                <a:cs typeface="Times New Roman" charset="0"/>
              </a:rPr>
              <a:t>, 28, 321–326 (2004</a:t>
            </a:r>
            <a:r>
              <a:rPr lang="en-US" sz="1400" dirty="0" smtClean="0">
                <a:latin typeface="Times New Roman" charset="0"/>
                <a:ea typeface="Times New Roman" charset="0"/>
                <a:cs typeface="Times New Roman" charset="0"/>
              </a:rPr>
              <a:t>)</a:t>
            </a:r>
            <a:r>
              <a:rPr lang="is-IS" sz="1400" dirty="0" smtClean="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&gt;&gt;</a:t>
            </a:r>
            <a:endParaRPr lang="en-US"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046427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420" y="1417638"/>
            <a:ext cx="8970579" cy="4408306"/>
          </a:xfrm>
        </p:spPr>
      </p:pic>
    </p:spTree>
    <p:extLst>
      <p:ext uri="{BB962C8B-B14F-4D97-AF65-F5344CB8AC3E}">
        <p14:creationId xmlns:p14="http://schemas.microsoft.com/office/powerpoint/2010/main" val="300000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084" y="485832"/>
            <a:ext cx="8507831" cy="6372168"/>
          </a:xfrm>
        </p:spPr>
      </p:pic>
    </p:spTree>
    <p:extLst>
      <p:ext uri="{BB962C8B-B14F-4D97-AF65-F5344CB8AC3E}">
        <p14:creationId xmlns:p14="http://schemas.microsoft.com/office/powerpoint/2010/main" val="1496706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5834" y="274638"/>
            <a:ext cx="6432331" cy="6145892"/>
          </a:xfrm>
        </p:spPr>
      </p:pic>
    </p:spTree>
    <p:extLst>
      <p:ext uri="{BB962C8B-B14F-4D97-AF65-F5344CB8AC3E}">
        <p14:creationId xmlns:p14="http://schemas.microsoft.com/office/powerpoint/2010/main" val="1326436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196" y="137920"/>
            <a:ext cx="8695607" cy="307824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868" y="3468413"/>
            <a:ext cx="2770227" cy="3231932"/>
          </a:xfrm>
          <a:prstGeom prst="rect">
            <a:avLst/>
          </a:prstGeom>
        </p:spPr>
      </p:pic>
    </p:spTree>
    <p:extLst>
      <p:ext uri="{BB962C8B-B14F-4D97-AF65-F5344CB8AC3E}">
        <p14:creationId xmlns:p14="http://schemas.microsoft.com/office/powerpoint/2010/main" val="1638460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4</a:t>
            </a:r>
          </a:p>
        </p:txBody>
      </p:sp>
      <p:sp>
        <p:nvSpPr>
          <p:cNvPr id="12" name="Rectangle 11"/>
          <p:cNvSpPr/>
          <p:nvPr/>
        </p:nvSpPr>
        <p:spPr>
          <a:xfrm>
            <a:off x="409903" y="951481"/>
            <a:ext cx="8535376"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a:latin typeface="Arial" charset="0"/>
                <a:ea typeface="Arial" charset="0"/>
                <a:cs typeface="Arial" charset="0"/>
              </a:rPr>
              <a:t>Any miscue of events could lead to healing failure, resulting in pathologic conditions such as fibrosis and chronic non-healing </a:t>
            </a:r>
            <a:r>
              <a:rPr lang="en-US" sz="1400" dirty="0" smtClean="0">
                <a:latin typeface="Arial" charset="0"/>
                <a:ea typeface="Arial" charset="0"/>
                <a:cs typeface="Arial" charset="0"/>
              </a:rPr>
              <a:t>ulcers.</a:t>
            </a:r>
            <a:endParaRPr lang="en-US" sz="1400" dirty="0">
              <a:latin typeface="Arial" charset="0"/>
              <a:ea typeface="Arial" charset="0"/>
              <a:cs typeface="Arial" charset="0"/>
            </a:endParaRPr>
          </a:p>
        </p:txBody>
      </p:sp>
      <p:sp>
        <p:nvSpPr>
          <p:cNvPr id="13" name="Rectangle 12"/>
          <p:cNvSpPr/>
          <p:nvPr/>
        </p:nvSpPr>
        <p:spPr>
          <a:xfrm>
            <a:off x="409903" y="1634523"/>
            <a:ext cx="3300007" cy="95410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a:latin typeface="Arial" charset="0"/>
                <a:ea typeface="Arial" charset="0"/>
                <a:cs typeface="Arial" charset="0"/>
              </a:rPr>
              <a:t>Many favorable effects of ASC on the healing of acute and chronic wounds have been observed in a number of clinical </a:t>
            </a:r>
            <a:r>
              <a:rPr lang="en-US" sz="1400" dirty="0" smtClean="0">
                <a:latin typeface="Arial" charset="0"/>
                <a:ea typeface="Arial" charset="0"/>
                <a:cs typeface="Arial" charset="0"/>
              </a:rPr>
              <a:t>trials.</a:t>
            </a:r>
            <a:endParaRPr lang="en-US" sz="1400" dirty="0">
              <a:latin typeface="Arial" charset="0"/>
              <a:ea typeface="Arial" charset="0"/>
              <a:cs typeface="Arial" charset="0"/>
            </a:endParaRPr>
          </a:p>
        </p:txBody>
      </p:sp>
      <p:sp>
        <p:nvSpPr>
          <p:cNvPr id="14" name="Rectangle 13"/>
          <p:cNvSpPr/>
          <p:nvPr/>
        </p:nvSpPr>
        <p:spPr>
          <a:xfrm>
            <a:off x="440632" y="3099638"/>
            <a:ext cx="3063711"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smtClean="0">
                <a:latin typeface="Arial" charset="0"/>
                <a:ea typeface="Arial" charset="0"/>
                <a:cs typeface="Arial" charset="0"/>
              </a:rPr>
              <a:t>The </a:t>
            </a:r>
            <a:r>
              <a:rPr lang="en-US" sz="1400">
                <a:latin typeface="Arial" charset="0"/>
                <a:ea typeface="Arial" charset="0"/>
                <a:cs typeface="Arial" charset="0"/>
              </a:rPr>
              <a:t>loss of stem cell population after in vivo </a:t>
            </a:r>
            <a:r>
              <a:rPr lang="en-US" sz="1400" smtClean="0">
                <a:latin typeface="Arial" charset="0"/>
                <a:ea typeface="Arial" charset="0"/>
                <a:cs typeface="Arial" charset="0"/>
              </a:rPr>
              <a:t>transplantation </a:t>
            </a:r>
            <a:r>
              <a:rPr lang="en-US" sz="1400">
                <a:latin typeface="Arial" charset="0"/>
                <a:ea typeface="Arial" charset="0"/>
                <a:cs typeface="Arial" charset="0"/>
              </a:rPr>
              <a:t>remains a challenging </a:t>
            </a:r>
            <a:r>
              <a:rPr lang="en-US" sz="1400" smtClean="0">
                <a:latin typeface="Arial" charset="0"/>
                <a:ea typeface="Arial" charset="0"/>
                <a:cs typeface="Arial" charset="0"/>
              </a:rPr>
              <a:t>problem. </a:t>
            </a:r>
            <a:endParaRPr lang="en-US" sz="1400">
              <a:latin typeface="Arial" charset="0"/>
              <a:ea typeface="Arial" charset="0"/>
              <a:cs typeface="Arial" charset="0"/>
            </a:endParaRPr>
          </a:p>
        </p:txBody>
      </p:sp>
      <p:sp>
        <p:nvSpPr>
          <p:cNvPr id="15" name="Rectangle 14"/>
          <p:cNvSpPr/>
          <p:nvPr/>
        </p:nvSpPr>
        <p:spPr>
          <a:xfrm>
            <a:off x="300969" y="5909184"/>
            <a:ext cx="8535376" cy="73866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1400" dirty="0">
                <a:latin typeface="Arial" charset="0"/>
                <a:ea typeface="Arial" charset="0"/>
                <a:cs typeface="Arial" charset="0"/>
              </a:rPr>
              <a:t>U</a:t>
            </a:r>
            <a:r>
              <a:rPr lang="en-US" sz="1400" dirty="0" smtClean="0">
                <a:latin typeface="Arial" charset="0"/>
                <a:ea typeface="Arial" charset="0"/>
                <a:cs typeface="Arial" charset="0"/>
              </a:rPr>
              <a:t>se </a:t>
            </a:r>
            <a:r>
              <a:rPr lang="en-US" sz="1400" dirty="0">
                <a:latin typeface="Arial" charset="0"/>
                <a:ea typeface="Arial" charset="0"/>
                <a:cs typeface="Arial" charset="0"/>
              </a:rPr>
              <a:t>of native ECM (extracellular </a:t>
            </a:r>
            <a:r>
              <a:rPr lang="en-US" sz="1400" dirty="0" smtClean="0">
                <a:latin typeface="Arial" charset="0"/>
                <a:ea typeface="Arial" charset="0"/>
                <a:cs typeface="Arial" charset="0"/>
              </a:rPr>
              <a:t>matrix) </a:t>
            </a:r>
            <a:r>
              <a:rPr lang="en-US" sz="1400" dirty="0">
                <a:latin typeface="Arial" charset="0"/>
                <a:ea typeface="Arial" charset="0"/>
                <a:cs typeface="Arial" charset="0"/>
              </a:rPr>
              <a:t>materials procured from human or animal tissues is a reasonable </a:t>
            </a:r>
            <a:r>
              <a:rPr lang="en-US" sz="1400" dirty="0" smtClean="0">
                <a:latin typeface="Arial" charset="0"/>
                <a:ea typeface="Arial" charset="0"/>
                <a:cs typeface="Arial" charset="0"/>
              </a:rPr>
              <a:t>approach </a:t>
            </a:r>
            <a:r>
              <a:rPr lang="en-US" sz="1400" dirty="0">
                <a:latin typeface="Arial" charset="0"/>
                <a:ea typeface="Arial" charset="0"/>
                <a:cs typeface="Arial" charset="0"/>
              </a:rPr>
              <a:t>to sustain the survival of ASC after </a:t>
            </a:r>
            <a:r>
              <a:rPr lang="en-US" sz="1400" dirty="0" smtClean="0">
                <a:latin typeface="Arial" charset="0"/>
                <a:ea typeface="Arial" charset="0"/>
                <a:cs typeface="Arial" charset="0"/>
              </a:rPr>
              <a:t>transplantation. </a:t>
            </a:r>
            <a:r>
              <a:rPr lang="en-US" sz="1400" dirty="0">
                <a:latin typeface="Arial" charset="0"/>
                <a:ea typeface="Arial" charset="0"/>
                <a:cs typeface="Arial" charset="0"/>
              </a:rPr>
              <a:t>However, employing natural matrix scaffolds includes the inherent risks of immune rejection and pathogen </a:t>
            </a:r>
            <a:r>
              <a:rPr lang="en-US" sz="1400" dirty="0" smtClean="0">
                <a:latin typeface="Arial" charset="0"/>
                <a:ea typeface="Arial" charset="0"/>
                <a:cs typeface="Arial" charset="0"/>
              </a:rPr>
              <a:t>transmission.</a:t>
            </a:r>
            <a:endParaRPr lang="en-US" sz="1400" dirty="0">
              <a:latin typeface="Arial" charset="0"/>
              <a:ea typeface="Arial" charset="0"/>
              <a:cs typeface="Arial" charset="0"/>
            </a:endParaRPr>
          </a:p>
        </p:txBody>
      </p:sp>
      <p:sp>
        <p:nvSpPr>
          <p:cNvPr id="16" name="Rectangle 15"/>
          <p:cNvSpPr/>
          <p:nvPr/>
        </p:nvSpPr>
        <p:spPr>
          <a:xfrm>
            <a:off x="472475" y="4382687"/>
            <a:ext cx="3031868" cy="73866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1400" dirty="0" smtClean="0">
                <a:latin typeface="Arial" charset="0"/>
                <a:ea typeface="Arial" charset="0"/>
                <a:cs typeface="Arial" charset="0"/>
              </a:rPr>
              <a:t>Matrix-induced </a:t>
            </a:r>
            <a:r>
              <a:rPr lang="en-US" sz="1400" dirty="0">
                <a:latin typeface="Arial" charset="0"/>
                <a:ea typeface="Arial" charset="0"/>
                <a:cs typeface="Arial" charset="0"/>
              </a:rPr>
              <a:t>signal transduction constitutes a critical determinant of cell </a:t>
            </a:r>
            <a:r>
              <a:rPr lang="en-US" sz="1400" dirty="0" smtClean="0">
                <a:latin typeface="Arial" charset="0"/>
                <a:ea typeface="Arial" charset="0"/>
                <a:cs typeface="Arial" charset="0"/>
              </a:rPr>
              <a:t>viability.</a:t>
            </a:r>
            <a:endParaRPr lang="en-US" sz="1400" dirty="0">
              <a:latin typeface="Arial" charset="0"/>
              <a:ea typeface="Arial" charset="0"/>
              <a:cs typeface="Arial" charset="0"/>
            </a:endParaRPr>
          </a:p>
        </p:txBody>
      </p:sp>
      <p:sp>
        <p:nvSpPr>
          <p:cNvPr id="17" name="Down Arrow 16"/>
          <p:cNvSpPr/>
          <p:nvPr/>
        </p:nvSpPr>
        <p:spPr>
          <a:xfrm>
            <a:off x="2991339" y="2742982"/>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sp>
        <p:nvSpPr>
          <p:cNvPr id="26" name="Down Arrow 25"/>
          <p:cNvSpPr/>
          <p:nvPr/>
        </p:nvSpPr>
        <p:spPr>
          <a:xfrm>
            <a:off x="2993694" y="4043331"/>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519" y="1541591"/>
            <a:ext cx="5208760" cy="3951333"/>
          </a:xfrm>
          <a:prstGeom prst="rect">
            <a:avLst/>
          </a:prstGeom>
        </p:spPr>
      </p:pic>
      <p:sp>
        <p:nvSpPr>
          <p:cNvPr id="27" name="Rectangle 26"/>
          <p:cNvSpPr/>
          <p:nvPr/>
        </p:nvSpPr>
        <p:spPr>
          <a:xfrm>
            <a:off x="6149386" y="5339035"/>
            <a:ext cx="4600228" cy="307777"/>
          </a:xfrm>
          <a:prstGeom prst="rect">
            <a:avLst/>
          </a:prstGeom>
        </p:spPr>
        <p:txBody>
          <a:bodyPr wrap="square">
            <a:spAutoFit/>
          </a:bodyPr>
          <a:lstStyle/>
          <a:p>
            <a:r>
              <a:rPr lang="en-US" sz="1400" dirty="0" smtClean="0">
                <a:latin typeface="Times New Roman" charset="0"/>
                <a:ea typeface="Times New Roman" charset="0"/>
                <a:cs typeface="Times New Roman" charset="0"/>
              </a:rPr>
              <a:t>&lt;&lt;T.Y. </a:t>
            </a:r>
            <a:r>
              <a:rPr lang="it-IT" sz="1400" dirty="0" err="1" smtClean="0">
                <a:latin typeface="Times New Roman" charset="0"/>
                <a:ea typeface="Times New Roman" charset="0"/>
                <a:cs typeface="Times New Roman" charset="0"/>
              </a:rPr>
              <a:t>Ren</a:t>
            </a:r>
            <a:r>
              <a:rPr lang="it-IT" sz="1400" dirty="0" smtClean="0">
                <a:latin typeface="Times New Roman" charset="0"/>
                <a:ea typeface="Times New Roman" charset="0"/>
                <a:cs typeface="Times New Roman" charset="0"/>
              </a:rPr>
              <a:t>. </a:t>
            </a:r>
            <a:r>
              <a:rPr lang="de-DE" sz="1400" i="1" dirty="0" err="1">
                <a:latin typeface="Times New Roman" charset="0"/>
                <a:ea typeface="Times New Roman" charset="0"/>
                <a:cs typeface="Times New Roman" charset="0"/>
              </a:rPr>
              <a:t>eneuro</a:t>
            </a:r>
            <a:r>
              <a:rPr lang="de-DE" sz="1400" i="1" dirty="0">
                <a:latin typeface="Times New Roman" charset="0"/>
                <a:ea typeface="Times New Roman" charset="0"/>
                <a:cs typeface="Times New Roman" charset="0"/>
              </a:rPr>
              <a:t>, </a:t>
            </a:r>
            <a:r>
              <a:rPr lang="de-DE" sz="1400" i="1" dirty="0" smtClean="0">
                <a:latin typeface="Times New Roman" charset="0"/>
                <a:ea typeface="Times New Roman" charset="0"/>
                <a:cs typeface="Times New Roman" charset="0"/>
              </a:rPr>
              <a:t>2, 1-7 (2015</a:t>
            </a:r>
            <a:r>
              <a:rPr lang="de-DE" sz="1400" i="1" dirty="0">
                <a:latin typeface="Times New Roman" charset="0"/>
                <a:ea typeface="Times New Roman" charset="0"/>
                <a:cs typeface="Times New Roman" charset="0"/>
              </a:rPr>
              <a:t>).</a:t>
            </a:r>
            <a:r>
              <a:rPr lang="it-IT" sz="1400" dirty="0" smtClean="0">
                <a:latin typeface="Times New Roman" charset="0"/>
                <a:ea typeface="Times New Roman" charset="0"/>
                <a:cs typeface="Times New Roman" charset="0"/>
              </a:rPr>
              <a:t>.</a:t>
            </a:r>
            <a:r>
              <a:rPr lang="en-US" sz="1400" dirty="0" smtClean="0">
                <a:latin typeface="Times New Roman" charset="0"/>
                <a:ea typeface="Times New Roman" charset="0"/>
                <a:cs typeface="Times New Roman" charset="0"/>
              </a:rPr>
              <a:t>&gt;&gt;</a:t>
            </a:r>
            <a:endParaRPr lang="en-US"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44478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5</a:t>
            </a:r>
          </a:p>
        </p:txBody>
      </p:sp>
      <p:sp>
        <p:nvSpPr>
          <p:cNvPr id="11" name="Rectangle 10"/>
          <p:cNvSpPr/>
          <p:nvPr/>
        </p:nvSpPr>
        <p:spPr>
          <a:xfrm>
            <a:off x="3416433" y="2707476"/>
            <a:ext cx="6011346" cy="307777"/>
          </a:xfrm>
          <a:prstGeom prst="rect">
            <a:avLst/>
          </a:prstGeom>
        </p:spPr>
        <p:txBody>
          <a:bodyPr wrap="square">
            <a:spAutoFit/>
          </a:bodyPr>
          <a:lstStyle/>
          <a:p>
            <a:r>
              <a:rPr lang="en-US" sz="1400" dirty="0" smtClean="0">
                <a:latin typeface="Times New Roman" charset="0"/>
                <a:ea typeface="Times New Roman" charset="0"/>
                <a:cs typeface="Times New Roman" charset="0"/>
              </a:rPr>
              <a:t>&lt;&lt;T. </a:t>
            </a:r>
            <a:r>
              <a:rPr lang="en-US" sz="1400" dirty="0" err="1" smtClean="0">
                <a:latin typeface="Times New Roman" charset="0"/>
                <a:ea typeface="Times New Roman" charset="0"/>
                <a:cs typeface="Times New Roman" charset="0"/>
              </a:rPr>
              <a:t>Kowalzyk</a:t>
            </a:r>
            <a:r>
              <a:rPr lang="en-US" sz="1400" dirty="0" smtClean="0">
                <a:latin typeface="Times New Roman" charset="0"/>
                <a:ea typeface="Times New Roman" charset="0"/>
                <a:cs typeface="Times New Roman" charset="0"/>
              </a:rPr>
              <a:t> </a:t>
            </a:r>
            <a:r>
              <a:rPr lang="en-US" sz="1400" i="1" dirty="0" smtClean="0">
                <a:latin typeface="Times New Roman" charset="0"/>
                <a:ea typeface="Times New Roman" charset="0"/>
                <a:cs typeface="Times New Roman" charset="0"/>
              </a:rPr>
              <a:t>et al</a:t>
            </a:r>
            <a:r>
              <a:rPr lang="en-US" sz="1400" dirty="0" smtClean="0">
                <a:latin typeface="Times New Roman" charset="0"/>
                <a:ea typeface="Times New Roman" charset="0"/>
                <a:cs typeface="Times New Roman" charset="0"/>
              </a:rPr>
              <a:t>, </a:t>
            </a:r>
            <a:r>
              <a:rPr lang="pl-PL" sz="1400" i="1" dirty="0">
                <a:latin typeface="Times New Roman" charset="0"/>
                <a:ea typeface="Times New Roman" charset="0"/>
                <a:cs typeface="Times New Roman" charset="0"/>
              </a:rPr>
              <a:t>World </a:t>
            </a:r>
            <a:r>
              <a:rPr lang="pl-PL" sz="1400" i="1" dirty="0" smtClean="0">
                <a:latin typeface="Times New Roman" charset="0"/>
                <a:ea typeface="Times New Roman" charset="0"/>
                <a:cs typeface="Times New Roman" charset="0"/>
              </a:rPr>
              <a:t>J. </a:t>
            </a:r>
            <a:r>
              <a:rPr lang="pl-PL" sz="1400" i="1" dirty="0" err="1" smtClean="0">
                <a:latin typeface="Times New Roman" charset="0"/>
                <a:ea typeface="Times New Roman" charset="0"/>
                <a:cs typeface="Times New Roman" charset="0"/>
              </a:rPr>
              <a:t>Microbiol</a:t>
            </a:r>
            <a:r>
              <a:rPr lang="pl-PL" sz="1400" i="1" dirty="0" smtClean="0">
                <a:latin typeface="Times New Roman" charset="0"/>
                <a:ea typeface="Times New Roman" charset="0"/>
                <a:cs typeface="Times New Roman" charset="0"/>
              </a:rPr>
              <a:t>. </a:t>
            </a:r>
            <a:r>
              <a:rPr lang="pl-PL" sz="1400" i="1" dirty="0" err="1">
                <a:latin typeface="Times New Roman" charset="0"/>
                <a:ea typeface="Times New Roman" charset="0"/>
                <a:cs typeface="Times New Roman" charset="0"/>
              </a:rPr>
              <a:t>Biotechnol</a:t>
            </a:r>
            <a:r>
              <a:rPr lang="pl-PL" sz="1400" i="1" dirty="0">
                <a:latin typeface="Times New Roman" charset="0"/>
                <a:ea typeface="Times New Roman" charset="0"/>
                <a:cs typeface="Times New Roman" charset="0"/>
              </a:rPr>
              <a:t>. </a:t>
            </a:r>
            <a:r>
              <a:rPr lang="pl-PL" sz="1400" dirty="0" smtClean="0">
                <a:latin typeface="Times New Roman" charset="0"/>
                <a:ea typeface="Times New Roman" charset="0"/>
                <a:cs typeface="Times New Roman" charset="0"/>
              </a:rPr>
              <a:t>8, 2141–2152 (</a:t>
            </a:r>
            <a:r>
              <a:rPr lang="pl-PL" sz="1400" i="1" dirty="0" smtClean="0">
                <a:latin typeface="Times New Roman" charset="0"/>
                <a:ea typeface="Times New Roman" charset="0"/>
                <a:cs typeface="Times New Roman" charset="0"/>
              </a:rPr>
              <a:t>2014)</a:t>
            </a:r>
            <a:r>
              <a:rPr lang="is-IS" sz="1400" dirty="0" smtClean="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&gt;&gt;</a:t>
            </a:r>
            <a:endParaRPr lang="en-US" sz="1400" dirty="0">
              <a:latin typeface="Times New Roman" charset="0"/>
              <a:ea typeface="Times New Roman" charset="0"/>
              <a:cs typeface="Times New Roman" charset="0"/>
            </a:endParaRPr>
          </a:p>
        </p:txBody>
      </p:sp>
      <p:sp>
        <p:nvSpPr>
          <p:cNvPr id="12" name="Rectangle 11"/>
          <p:cNvSpPr/>
          <p:nvPr/>
        </p:nvSpPr>
        <p:spPr>
          <a:xfrm>
            <a:off x="150131" y="786721"/>
            <a:ext cx="5895680" cy="307777"/>
          </a:xfrm>
          <a:prstGeom prst="rect">
            <a:avLst/>
          </a:prstGeom>
        </p:spPr>
        <p:txBody>
          <a:bodyPr wrap="square">
            <a:spAutoFit/>
          </a:bodyPr>
          <a:lstStyle/>
          <a:p>
            <a:r>
              <a:rPr lang="en-US" sz="1400" b="1" dirty="0">
                <a:solidFill>
                  <a:srgbClr val="985735"/>
                </a:solidFill>
                <a:latin typeface="Arial" charset="0"/>
                <a:ea typeface="Arial" charset="0"/>
                <a:cs typeface="Arial" charset="0"/>
              </a:rPr>
              <a:t>Genetically-engineered protein-based polymers (GEPBP)</a:t>
            </a:r>
            <a:endParaRPr lang="en-US" sz="1400" b="1" i="0" dirty="0">
              <a:solidFill>
                <a:srgbClr val="985735"/>
              </a:solidFill>
              <a:effectLst/>
              <a:latin typeface="Arial" charset="0"/>
              <a:ea typeface="Arial" charset="0"/>
              <a:cs typeface="Arial" charset="0"/>
            </a:endParaRPr>
          </a:p>
        </p:txBody>
      </p:sp>
      <p:sp>
        <p:nvSpPr>
          <p:cNvPr id="13" name="Rectangle 12"/>
          <p:cNvSpPr/>
          <p:nvPr/>
        </p:nvSpPr>
        <p:spPr>
          <a:xfrm>
            <a:off x="1513643" y="1923876"/>
            <a:ext cx="6606399"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smtClean="0">
                <a:solidFill>
                  <a:schemeClr val="bg1"/>
                </a:solidFill>
                <a:latin typeface="Times New Roman" charset="0"/>
              </a:rPr>
              <a:t>GEPBP are </a:t>
            </a:r>
            <a:r>
              <a:rPr lang="en-US" sz="1400" dirty="0">
                <a:solidFill>
                  <a:schemeClr val="bg1"/>
                </a:solidFill>
                <a:latin typeface="Times New Roman" charset="0"/>
              </a:rPr>
              <a:t>built from repeated sequences of the basic building units (blocks containing from two to several hundred amino acids) that can occur in a polymer molecule in quantities ranging from a few to a few hundred </a:t>
            </a:r>
            <a:r>
              <a:rPr lang="en-US" sz="1400" dirty="0" smtClean="0">
                <a:solidFill>
                  <a:schemeClr val="bg1"/>
                </a:solidFill>
                <a:latin typeface="Times New Roman" charset="0"/>
              </a:rPr>
              <a:t>repeats.</a:t>
            </a:r>
            <a:endParaRPr lang="en-US" sz="1400" dirty="0">
              <a:solidFill>
                <a:schemeClr val="bg1"/>
              </a:solidFill>
            </a:endParaRPr>
          </a:p>
        </p:txBody>
      </p:sp>
      <p:sp>
        <p:nvSpPr>
          <p:cNvPr id="14" name="Rectangle 13"/>
          <p:cNvSpPr/>
          <p:nvPr/>
        </p:nvSpPr>
        <p:spPr>
          <a:xfrm>
            <a:off x="638045" y="1241693"/>
            <a:ext cx="7811455"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a:solidFill>
                  <a:schemeClr val="bg1"/>
                </a:solidFill>
                <a:latin typeface="Times New Roman" charset="0"/>
              </a:rPr>
              <a:t>One of the protein based polymers (PBP) groups currently in the focus of attention of many research teams are genetically-engineered protein-based polymers (GEPBP</a:t>
            </a:r>
            <a:r>
              <a:rPr lang="en-US" sz="1400" dirty="0" smtClean="0">
                <a:solidFill>
                  <a:schemeClr val="bg1"/>
                </a:solidFill>
                <a:latin typeface="Times New Roman" charset="0"/>
              </a:rPr>
              <a:t>).</a:t>
            </a:r>
            <a:endParaRPr lang="en-US" sz="1400" dirty="0">
              <a:solidFill>
                <a:schemeClr val="bg1"/>
              </a:solidFill>
            </a:endParaRPr>
          </a:p>
        </p:txBody>
      </p:sp>
      <p:sp>
        <p:nvSpPr>
          <p:cNvPr id="15" name="Rectangle 14"/>
          <p:cNvSpPr/>
          <p:nvPr/>
        </p:nvSpPr>
        <p:spPr>
          <a:xfrm>
            <a:off x="45312" y="3061868"/>
            <a:ext cx="5633273" cy="307777"/>
          </a:xfrm>
          <a:prstGeom prst="rect">
            <a:avLst/>
          </a:prstGeom>
        </p:spPr>
        <p:txBody>
          <a:bodyPr wrap="none">
            <a:spAutoFit/>
          </a:bodyPr>
          <a:lstStyle/>
          <a:p>
            <a:r>
              <a:rPr lang="en-US" sz="1400" b="1" dirty="0">
                <a:solidFill>
                  <a:srgbClr val="985735"/>
                </a:solidFill>
                <a:latin typeface="arial" charset="0"/>
              </a:rPr>
              <a:t>The strategy of biosynthesis (GEPBP) comprises several stages</a:t>
            </a:r>
            <a:endParaRPr lang="en-US" sz="1400" b="1" i="0" dirty="0">
              <a:solidFill>
                <a:srgbClr val="985735"/>
              </a:solidFill>
              <a:effectLst/>
              <a:latin typeface="arial" charset="0"/>
            </a:endParaRPr>
          </a:p>
        </p:txBody>
      </p:sp>
      <p:sp>
        <p:nvSpPr>
          <p:cNvPr id="16" name="Rectangle 15"/>
          <p:cNvSpPr/>
          <p:nvPr/>
        </p:nvSpPr>
        <p:spPr>
          <a:xfrm>
            <a:off x="173510" y="3442122"/>
            <a:ext cx="4004352"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400" dirty="0">
                <a:solidFill>
                  <a:srgbClr val="000000"/>
                </a:solidFill>
                <a:latin typeface="Times New Roman" charset="0"/>
              </a:rPr>
              <a:t>(1) designing a protein with the desired properties and its expression </a:t>
            </a:r>
            <a:r>
              <a:rPr lang="en-US" sz="1400" dirty="0" smtClean="0">
                <a:solidFill>
                  <a:srgbClr val="000000"/>
                </a:solidFill>
                <a:latin typeface="Times New Roman" charset="0"/>
              </a:rPr>
              <a:t>cassette</a:t>
            </a:r>
            <a:endParaRPr lang="en-US" sz="1400" dirty="0"/>
          </a:p>
        </p:txBody>
      </p:sp>
      <p:sp>
        <p:nvSpPr>
          <p:cNvPr id="17" name="Rectangle 16"/>
          <p:cNvSpPr/>
          <p:nvPr/>
        </p:nvSpPr>
        <p:spPr>
          <a:xfrm>
            <a:off x="4325371" y="6081071"/>
            <a:ext cx="4432963"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400" dirty="0" smtClean="0">
                <a:solidFill>
                  <a:srgbClr val="000000"/>
                </a:solidFill>
                <a:latin typeface="Times New Roman" charset="0"/>
              </a:rPr>
              <a:t>(</a:t>
            </a:r>
            <a:r>
              <a:rPr lang="en-US" sz="1400" dirty="0">
                <a:solidFill>
                  <a:srgbClr val="000000"/>
                </a:solidFill>
                <a:latin typeface="Times New Roman" charset="0"/>
              </a:rPr>
              <a:t>6) protein purification from the cell lysate or culture medium.</a:t>
            </a:r>
            <a:endParaRPr lang="en-US" sz="1400" dirty="0"/>
          </a:p>
        </p:txBody>
      </p:sp>
      <p:sp>
        <p:nvSpPr>
          <p:cNvPr id="18" name="Rectangle 17"/>
          <p:cNvSpPr/>
          <p:nvPr/>
        </p:nvSpPr>
        <p:spPr>
          <a:xfrm>
            <a:off x="4325371" y="3442122"/>
            <a:ext cx="4432963"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400" dirty="0" smtClean="0">
                <a:solidFill>
                  <a:srgbClr val="000000"/>
                </a:solidFill>
                <a:latin typeface="Times New Roman" charset="0"/>
              </a:rPr>
              <a:t>(</a:t>
            </a:r>
            <a:r>
              <a:rPr lang="en-US" sz="1400" dirty="0">
                <a:solidFill>
                  <a:srgbClr val="000000"/>
                </a:solidFill>
                <a:latin typeface="Times New Roman" charset="0"/>
              </a:rPr>
              <a:t>2) building a gene encoding a protein with the appropriate amino acid composition. </a:t>
            </a:r>
            <a:endParaRPr lang="en-US" sz="1400" dirty="0"/>
          </a:p>
        </p:txBody>
      </p:sp>
      <p:sp>
        <p:nvSpPr>
          <p:cNvPr id="19" name="Rectangle 18"/>
          <p:cNvSpPr/>
          <p:nvPr/>
        </p:nvSpPr>
        <p:spPr>
          <a:xfrm>
            <a:off x="150130" y="4178830"/>
            <a:ext cx="8795149" cy="738664"/>
          </a:xfrm>
          <a:prstGeom prst="rect">
            <a:avLst/>
          </a:prstGeom>
        </p:spPr>
        <p:txBody>
          <a:bodyPr wrap="square">
            <a:spAutoFit/>
          </a:bodyPr>
          <a:lstStyle/>
          <a:p>
            <a:r>
              <a:rPr lang="en-US" sz="1400" dirty="0">
                <a:solidFill>
                  <a:srgbClr val="000000"/>
                </a:solidFill>
                <a:latin typeface="Times New Roman" charset="0"/>
              </a:rPr>
              <a:t>Short fragments of DNA (up to 100 nucleotides) are most often synthesized chemically, then assembled into longer sequences encoding the desired polypeptides with the right mass in the process of concatenation of oligonucleotides or recursive directional ligation, amongst </a:t>
            </a:r>
            <a:r>
              <a:rPr lang="en-US" sz="1400" dirty="0" smtClean="0">
                <a:solidFill>
                  <a:srgbClr val="000000"/>
                </a:solidFill>
                <a:latin typeface="Times New Roman" charset="0"/>
              </a:rPr>
              <a:t>others.</a:t>
            </a:r>
            <a:endParaRPr lang="en-US" sz="1400" dirty="0"/>
          </a:p>
        </p:txBody>
      </p:sp>
      <p:sp>
        <p:nvSpPr>
          <p:cNvPr id="20" name="Rectangle 19"/>
          <p:cNvSpPr/>
          <p:nvPr/>
        </p:nvSpPr>
        <p:spPr>
          <a:xfrm>
            <a:off x="4543772" y="4777881"/>
            <a:ext cx="5155324" cy="307777"/>
          </a:xfrm>
          <a:prstGeom prst="rect">
            <a:avLst/>
          </a:prstGeom>
        </p:spPr>
        <p:txBody>
          <a:bodyPr wrap="square">
            <a:spAutoFit/>
          </a:bodyPr>
          <a:lstStyle/>
          <a:p>
            <a:r>
              <a:rPr lang="en-US" sz="1400" dirty="0" smtClean="0">
                <a:latin typeface="Times New Roman" charset="0"/>
                <a:ea typeface="Times New Roman" charset="0"/>
                <a:cs typeface="Times New Roman" charset="0"/>
              </a:rPr>
              <a:t>&lt;&lt;D. Chow </a:t>
            </a:r>
            <a:r>
              <a:rPr lang="en-US" sz="1400" i="1" dirty="0" smtClean="0">
                <a:latin typeface="Times New Roman" charset="0"/>
                <a:ea typeface="Times New Roman" charset="0"/>
                <a:cs typeface="Times New Roman" charset="0"/>
              </a:rPr>
              <a:t>et al</a:t>
            </a:r>
            <a:r>
              <a:rPr lang="en-US" sz="1400" dirty="0" smtClean="0">
                <a:latin typeface="Times New Roman" charset="0"/>
                <a:ea typeface="Times New Roman" charset="0"/>
                <a:cs typeface="Times New Roman" charset="0"/>
              </a:rPr>
              <a:t>, </a:t>
            </a:r>
            <a:r>
              <a:rPr lang="de-DE" sz="1400" i="1" dirty="0">
                <a:latin typeface="Times New Roman" charset="0"/>
                <a:ea typeface="Times New Roman" charset="0"/>
                <a:cs typeface="Times New Roman" charset="0"/>
              </a:rPr>
              <a:t>Mater </a:t>
            </a:r>
            <a:r>
              <a:rPr lang="de-DE" sz="1400" i="1" dirty="0" err="1">
                <a:latin typeface="Times New Roman" charset="0"/>
                <a:ea typeface="Times New Roman" charset="0"/>
                <a:cs typeface="Times New Roman" charset="0"/>
              </a:rPr>
              <a:t>Sci</a:t>
            </a:r>
            <a:r>
              <a:rPr lang="de-DE" sz="1400" i="1" dirty="0">
                <a:latin typeface="Times New Roman" charset="0"/>
                <a:ea typeface="Times New Roman" charset="0"/>
                <a:cs typeface="Times New Roman" charset="0"/>
              </a:rPr>
              <a:t> Eng R Rep. </a:t>
            </a:r>
            <a:r>
              <a:rPr lang="de-DE" sz="1400" dirty="0" smtClean="0">
                <a:latin typeface="Times New Roman" charset="0"/>
                <a:ea typeface="Times New Roman" charset="0"/>
                <a:cs typeface="Times New Roman" charset="0"/>
              </a:rPr>
              <a:t>4, 125-155 (2008)</a:t>
            </a:r>
            <a:r>
              <a:rPr lang="is-IS" sz="1400" dirty="0" smtClean="0">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&gt;&gt;</a:t>
            </a:r>
            <a:endParaRPr lang="en-US" sz="1400" dirty="0">
              <a:latin typeface="Times New Roman" charset="0"/>
              <a:ea typeface="Times New Roman" charset="0"/>
              <a:cs typeface="Times New Roman" charset="0"/>
            </a:endParaRPr>
          </a:p>
        </p:txBody>
      </p:sp>
      <p:sp>
        <p:nvSpPr>
          <p:cNvPr id="21" name="Rectangle 20"/>
          <p:cNvSpPr/>
          <p:nvPr/>
        </p:nvSpPr>
        <p:spPr>
          <a:xfrm>
            <a:off x="173510" y="5177187"/>
            <a:ext cx="4004352"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400" dirty="0" smtClean="0">
                <a:solidFill>
                  <a:srgbClr val="000000"/>
                </a:solidFill>
                <a:latin typeface="Times New Roman" charset="0"/>
              </a:rPr>
              <a:t>(</a:t>
            </a:r>
            <a:r>
              <a:rPr lang="en-US" sz="1400" dirty="0">
                <a:solidFill>
                  <a:srgbClr val="000000"/>
                </a:solidFill>
                <a:latin typeface="Times New Roman" charset="0"/>
              </a:rPr>
              <a:t>3) transformation of competent cells with a recombinant vector containing a gene encoding the </a:t>
            </a:r>
            <a:r>
              <a:rPr lang="en-US" sz="1400" dirty="0" smtClean="0">
                <a:solidFill>
                  <a:srgbClr val="000000"/>
                </a:solidFill>
                <a:latin typeface="Times New Roman" charset="0"/>
              </a:rPr>
              <a:t>polymer</a:t>
            </a:r>
            <a:endParaRPr lang="en-US" sz="1400" dirty="0"/>
          </a:p>
        </p:txBody>
      </p:sp>
      <p:sp>
        <p:nvSpPr>
          <p:cNvPr id="22" name="Rectangle 21"/>
          <p:cNvSpPr/>
          <p:nvPr/>
        </p:nvSpPr>
        <p:spPr>
          <a:xfrm>
            <a:off x="4325372" y="5177187"/>
            <a:ext cx="4432962"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400" dirty="0" smtClean="0">
                <a:solidFill>
                  <a:srgbClr val="000000"/>
                </a:solidFill>
                <a:latin typeface="Times New Roman" charset="0"/>
              </a:rPr>
              <a:t>(</a:t>
            </a:r>
            <a:r>
              <a:rPr lang="en-US" sz="1400" dirty="0">
                <a:solidFill>
                  <a:srgbClr val="000000"/>
                </a:solidFill>
                <a:latin typeface="Times New Roman" charset="0"/>
              </a:rPr>
              <a:t>4) analysis the transformed cells for the presence of the introduced construct and confirming the correctness of its structure</a:t>
            </a:r>
            <a:r>
              <a:rPr lang="en-US" sz="1400">
                <a:solidFill>
                  <a:srgbClr val="000000"/>
                </a:solidFill>
                <a:latin typeface="Times New Roman" charset="0"/>
              </a:rPr>
              <a:t>, </a:t>
            </a:r>
            <a:endParaRPr lang="en-US" sz="1400" dirty="0"/>
          </a:p>
        </p:txBody>
      </p:sp>
      <p:sp>
        <p:nvSpPr>
          <p:cNvPr id="23" name="Rectangle 22"/>
          <p:cNvSpPr/>
          <p:nvPr/>
        </p:nvSpPr>
        <p:spPr>
          <a:xfrm>
            <a:off x="173510" y="6081071"/>
            <a:ext cx="4004352"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400" smtClean="0">
                <a:solidFill>
                  <a:srgbClr val="000000"/>
                </a:solidFill>
                <a:latin typeface="Times New Roman" charset="0"/>
              </a:rPr>
              <a:t>(</a:t>
            </a:r>
            <a:r>
              <a:rPr lang="en-US" sz="1400" dirty="0">
                <a:solidFill>
                  <a:srgbClr val="000000"/>
                </a:solidFill>
                <a:latin typeface="Times New Roman" charset="0"/>
              </a:rPr>
              <a:t>5) expression of the gene in the right platform </a:t>
            </a:r>
            <a:r>
              <a:rPr lang="en-US" sz="1400">
                <a:solidFill>
                  <a:srgbClr val="000000"/>
                </a:solidFill>
                <a:latin typeface="Times New Roman" charset="0"/>
              </a:rPr>
              <a:t>and </a:t>
            </a:r>
            <a:r>
              <a:rPr lang="en-US" sz="1400" smtClean="0">
                <a:solidFill>
                  <a:srgbClr val="000000"/>
                </a:solidFill>
                <a:latin typeface="Times New Roman" charset="0"/>
              </a:rPr>
              <a:t>scale</a:t>
            </a:r>
            <a:endParaRPr lang="en-US" sz="1400" dirty="0"/>
          </a:p>
        </p:txBody>
      </p:sp>
      <p:sp>
        <p:nvSpPr>
          <p:cNvPr id="24" name="Rectangle 23"/>
          <p:cNvSpPr/>
          <p:nvPr/>
        </p:nvSpPr>
        <p:spPr>
          <a:xfrm>
            <a:off x="5142865" y="6583336"/>
            <a:ext cx="4600228" cy="307777"/>
          </a:xfrm>
          <a:prstGeom prst="rect">
            <a:avLst/>
          </a:prstGeom>
        </p:spPr>
        <p:txBody>
          <a:bodyPr wrap="square">
            <a:spAutoFit/>
          </a:bodyPr>
          <a:lstStyle/>
          <a:p>
            <a:r>
              <a:rPr lang="en-US" sz="1400" dirty="0" smtClean="0">
                <a:latin typeface="Times New Roman" charset="0"/>
                <a:ea typeface="Times New Roman" charset="0"/>
                <a:cs typeface="Times New Roman" charset="0"/>
              </a:rPr>
              <a:t>&lt;&lt;L. </a:t>
            </a:r>
            <a:r>
              <a:rPr lang="it-IT" sz="1400" dirty="0" smtClean="0">
                <a:latin typeface="Times New Roman" charset="0"/>
                <a:ea typeface="Times New Roman" charset="0"/>
                <a:cs typeface="Times New Roman" charset="0"/>
              </a:rPr>
              <a:t>Mi. </a:t>
            </a:r>
            <a:r>
              <a:rPr lang="it-IT" sz="1400" i="1" dirty="0" err="1" smtClean="0">
                <a:latin typeface="Times New Roman" charset="0"/>
                <a:ea typeface="Times New Roman" charset="0"/>
                <a:cs typeface="Times New Roman" charset="0"/>
              </a:rPr>
              <a:t>Biomacromolecules</a:t>
            </a:r>
            <a:r>
              <a:rPr lang="it-IT" sz="1400" dirty="0">
                <a:latin typeface="Times New Roman" charset="0"/>
                <a:ea typeface="Times New Roman" charset="0"/>
                <a:cs typeface="Times New Roman" charset="0"/>
              </a:rPr>
              <a:t>. </a:t>
            </a:r>
            <a:r>
              <a:rPr lang="it-IT" sz="1400" dirty="0" smtClean="0">
                <a:latin typeface="Times New Roman" charset="0"/>
                <a:ea typeface="Times New Roman" charset="0"/>
                <a:cs typeface="Times New Roman" charset="0"/>
              </a:rPr>
              <a:t>7,2099-2107 (2006).</a:t>
            </a:r>
            <a:r>
              <a:rPr lang="en-US" sz="1400" dirty="0" smtClean="0">
                <a:latin typeface="Times New Roman" charset="0"/>
                <a:ea typeface="Times New Roman" charset="0"/>
                <a:cs typeface="Times New Roman" charset="0"/>
              </a:rPr>
              <a:t>&gt;&gt;</a:t>
            </a:r>
            <a:endParaRPr lang="en-US" sz="1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271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p:bldP spid="20" grpId="0"/>
      <p:bldP spid="21" grpId="0" animBg="1"/>
      <p:bldP spid="22" grpId="0" animBg="1"/>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6</a:t>
            </a:r>
          </a:p>
        </p:txBody>
      </p:sp>
      <p:sp>
        <p:nvSpPr>
          <p:cNvPr id="21" name="Rectangle 20"/>
          <p:cNvSpPr/>
          <p:nvPr/>
        </p:nvSpPr>
        <p:spPr>
          <a:xfrm>
            <a:off x="150131" y="732607"/>
            <a:ext cx="2797561" cy="307777"/>
          </a:xfrm>
          <a:prstGeom prst="rect">
            <a:avLst/>
          </a:prstGeom>
        </p:spPr>
        <p:txBody>
          <a:bodyPr wrap="none">
            <a:spAutoFit/>
          </a:bodyPr>
          <a:lstStyle/>
          <a:p>
            <a:r>
              <a:rPr lang="en-US" sz="1400" b="1" dirty="0">
                <a:solidFill>
                  <a:srgbClr val="985735"/>
                </a:solidFill>
                <a:latin typeface="Arial" charset="0"/>
                <a:ea typeface="Arial" charset="0"/>
                <a:cs typeface="Arial" charset="0"/>
              </a:rPr>
              <a:t>Elastin-like </a:t>
            </a:r>
            <a:r>
              <a:rPr lang="en-US" sz="1400" b="1" dirty="0" smtClean="0">
                <a:solidFill>
                  <a:srgbClr val="985735"/>
                </a:solidFill>
                <a:latin typeface="Arial" charset="0"/>
                <a:ea typeface="Arial" charset="0"/>
                <a:cs typeface="Arial" charset="0"/>
              </a:rPr>
              <a:t>polypeptides (ELP)</a:t>
            </a:r>
            <a:endParaRPr lang="en-US" sz="1400" b="1" i="0" dirty="0">
              <a:solidFill>
                <a:srgbClr val="985735"/>
              </a:solidFill>
              <a:effectLst/>
              <a:latin typeface="Arial" charset="0"/>
              <a:ea typeface="Arial" charset="0"/>
              <a:cs typeface="Arial" charset="0"/>
            </a:endParaRPr>
          </a:p>
        </p:txBody>
      </p:sp>
      <p:sp>
        <p:nvSpPr>
          <p:cNvPr id="22" name="Rectangle 21"/>
          <p:cNvSpPr/>
          <p:nvPr/>
        </p:nvSpPr>
        <p:spPr>
          <a:xfrm>
            <a:off x="150130" y="1068550"/>
            <a:ext cx="8795149"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smtClean="0">
                <a:solidFill>
                  <a:schemeClr val="bg1"/>
                </a:solidFill>
                <a:latin typeface="Times New Roman" charset="0"/>
                <a:ea typeface="Times New Roman" charset="0"/>
                <a:cs typeface="Times New Roman" charset="0"/>
              </a:rPr>
              <a:t>ELP are </a:t>
            </a:r>
            <a:r>
              <a:rPr lang="en-US" sz="1400" dirty="0">
                <a:solidFill>
                  <a:schemeClr val="bg1"/>
                </a:solidFill>
                <a:latin typeface="Times New Roman" charset="0"/>
                <a:ea typeface="Times New Roman" charset="0"/>
                <a:cs typeface="Times New Roman" charset="0"/>
              </a:rPr>
              <a:t>a family of </a:t>
            </a:r>
            <a:r>
              <a:rPr lang="en-US" sz="1400" dirty="0">
                <a:solidFill>
                  <a:schemeClr val="bg1"/>
                </a:solidFill>
                <a:latin typeface="Times New Roman" charset="0"/>
              </a:rPr>
              <a:t>GEPBP</a:t>
            </a:r>
            <a:r>
              <a:rPr lang="en-US" sz="1400" dirty="0" smtClean="0">
                <a:solidFill>
                  <a:schemeClr val="bg1"/>
                </a:solidFill>
                <a:latin typeface="Times New Roman" charset="0"/>
                <a:ea typeface="Times New Roman" charset="0"/>
                <a:cs typeface="Times New Roman" charset="0"/>
              </a:rPr>
              <a:t> </a:t>
            </a:r>
            <a:r>
              <a:rPr lang="en-US" sz="1400" dirty="0">
                <a:solidFill>
                  <a:schemeClr val="bg1"/>
                </a:solidFill>
                <a:latin typeface="Times New Roman" charset="0"/>
                <a:ea typeface="Times New Roman" charset="0"/>
                <a:cs typeface="Times New Roman" charset="0"/>
              </a:rPr>
              <a:t>composed of elastin-derived VPGXG (</a:t>
            </a:r>
            <a:r>
              <a:rPr lang="en-US" sz="1400" dirty="0" smtClean="0">
                <a:solidFill>
                  <a:schemeClr val="bg1"/>
                </a:solidFill>
                <a:latin typeface="Times New Roman" charset="0"/>
                <a:ea typeface="Times New Roman" charset="0"/>
                <a:cs typeface="Times New Roman" charset="0"/>
              </a:rPr>
              <a:t>Val–Pro–</a:t>
            </a:r>
            <a:r>
              <a:rPr lang="en-US" sz="1400" dirty="0" err="1" smtClean="0">
                <a:solidFill>
                  <a:schemeClr val="bg1"/>
                </a:solidFill>
                <a:latin typeface="Times New Roman" charset="0"/>
                <a:ea typeface="Times New Roman" charset="0"/>
                <a:cs typeface="Times New Roman" charset="0"/>
              </a:rPr>
              <a:t>Gly</a:t>
            </a:r>
            <a:r>
              <a:rPr lang="en-US" sz="1400" dirty="0" smtClean="0">
                <a:solidFill>
                  <a:schemeClr val="bg1"/>
                </a:solidFill>
                <a:latin typeface="Times New Roman" charset="0"/>
                <a:ea typeface="Times New Roman" charset="0"/>
                <a:cs typeface="Times New Roman" charset="0"/>
              </a:rPr>
              <a:t>–</a:t>
            </a:r>
            <a:r>
              <a:rPr lang="en-US" sz="1400" dirty="0" err="1" smtClean="0">
                <a:solidFill>
                  <a:schemeClr val="bg1"/>
                </a:solidFill>
                <a:latin typeface="Times New Roman" charset="0"/>
                <a:ea typeface="Times New Roman" charset="0"/>
                <a:cs typeface="Times New Roman" charset="0"/>
              </a:rPr>
              <a:t>Xaa</a:t>
            </a:r>
            <a:r>
              <a:rPr lang="en-US" sz="1400" dirty="0" smtClean="0">
                <a:solidFill>
                  <a:schemeClr val="bg1"/>
                </a:solidFill>
                <a:latin typeface="Times New Roman" charset="0"/>
                <a:ea typeface="Times New Roman" charset="0"/>
                <a:cs typeface="Times New Roman" charset="0"/>
              </a:rPr>
              <a:t>–</a:t>
            </a:r>
            <a:r>
              <a:rPr lang="en-US" sz="1400" dirty="0" err="1" smtClean="0">
                <a:solidFill>
                  <a:schemeClr val="bg1"/>
                </a:solidFill>
                <a:latin typeface="Times New Roman" charset="0"/>
                <a:ea typeface="Times New Roman" charset="0"/>
                <a:cs typeface="Times New Roman" charset="0"/>
              </a:rPr>
              <a:t>Gly</a:t>
            </a:r>
            <a:r>
              <a:rPr lang="en-US" sz="1400" dirty="0" smtClean="0">
                <a:solidFill>
                  <a:schemeClr val="bg1"/>
                </a:solidFill>
                <a:latin typeface="Times New Roman" charset="0"/>
                <a:ea typeface="Times New Roman" charset="0"/>
                <a:cs typeface="Times New Roman" charset="0"/>
              </a:rPr>
              <a:t>) </a:t>
            </a:r>
            <a:r>
              <a:rPr lang="en-US" sz="1400" dirty="0" err="1">
                <a:solidFill>
                  <a:schemeClr val="bg1"/>
                </a:solidFill>
                <a:latin typeface="Times New Roman" charset="0"/>
                <a:ea typeface="Times New Roman" charset="0"/>
                <a:cs typeface="Times New Roman" charset="0"/>
              </a:rPr>
              <a:t>pentapeptides</a:t>
            </a:r>
            <a:r>
              <a:rPr lang="en-US" sz="1400" dirty="0">
                <a:solidFill>
                  <a:schemeClr val="bg1"/>
                </a:solidFill>
                <a:latin typeface="Times New Roman" charset="0"/>
                <a:ea typeface="Times New Roman" charset="0"/>
                <a:cs typeface="Times New Roman" charset="0"/>
              </a:rPr>
              <a:t>, </a:t>
            </a:r>
            <a:r>
              <a:rPr lang="en-US" sz="1400" dirty="0" smtClean="0">
                <a:solidFill>
                  <a:schemeClr val="bg1"/>
                </a:solidFill>
                <a:latin typeface="Times New Roman" charset="0"/>
                <a:ea typeface="Times New Roman" charset="0"/>
                <a:cs typeface="Times New Roman" charset="0"/>
              </a:rPr>
              <a:t>which </a:t>
            </a:r>
            <a:r>
              <a:rPr lang="en-US" sz="1400" dirty="0">
                <a:solidFill>
                  <a:schemeClr val="bg1"/>
                </a:solidFill>
                <a:latin typeface="Times New Roman" charset="0"/>
                <a:ea typeface="Times New Roman" charset="0"/>
                <a:cs typeface="Times New Roman" charset="0"/>
              </a:rPr>
              <a:t>naturally occurs in the hydrophobic sequence of the domain of a human protein: </a:t>
            </a:r>
            <a:r>
              <a:rPr lang="en-US" sz="1400" dirty="0" err="1">
                <a:solidFill>
                  <a:schemeClr val="bg1"/>
                </a:solidFill>
                <a:latin typeface="Times New Roman" charset="0"/>
                <a:ea typeface="Times New Roman" charset="0"/>
                <a:cs typeface="Times New Roman" charset="0"/>
              </a:rPr>
              <a:t>tropoelastin</a:t>
            </a:r>
            <a:r>
              <a:rPr lang="en-US" sz="1400" dirty="0">
                <a:solidFill>
                  <a:schemeClr val="bg1"/>
                </a:solidFill>
                <a:latin typeface="Times New Roman" charset="0"/>
                <a:ea typeface="Times New Roman" charset="0"/>
                <a:cs typeface="Times New Roman" charset="0"/>
              </a:rPr>
              <a:t>, (</a:t>
            </a:r>
            <a:r>
              <a:rPr lang="en-US" sz="1400" dirty="0" err="1">
                <a:solidFill>
                  <a:schemeClr val="bg1"/>
                </a:solidFill>
                <a:latin typeface="Times New Roman" charset="0"/>
                <a:ea typeface="Times New Roman" charset="0"/>
                <a:cs typeface="Times New Roman" charset="0"/>
              </a:rPr>
              <a:t>Mr</a:t>
            </a:r>
            <a:r>
              <a:rPr lang="en-US" sz="1400" dirty="0">
                <a:solidFill>
                  <a:schemeClr val="bg1"/>
                </a:solidFill>
                <a:latin typeface="Times New Roman" charset="0"/>
                <a:ea typeface="Times New Roman" charset="0"/>
                <a:cs typeface="Times New Roman" charset="0"/>
              </a:rPr>
              <a:t> = 60–72 </a:t>
            </a:r>
            <a:r>
              <a:rPr lang="en-US" sz="1400" dirty="0" err="1">
                <a:solidFill>
                  <a:schemeClr val="bg1"/>
                </a:solidFill>
                <a:latin typeface="Times New Roman" charset="0"/>
                <a:ea typeface="Times New Roman" charset="0"/>
                <a:cs typeface="Times New Roman" charset="0"/>
              </a:rPr>
              <a:t>kDa</a:t>
            </a:r>
            <a:r>
              <a:rPr lang="en-US" sz="1400" dirty="0" smtClean="0">
                <a:solidFill>
                  <a:schemeClr val="bg1"/>
                </a:solidFill>
                <a:latin typeface="Times New Roman" charset="0"/>
                <a:ea typeface="Times New Roman" charset="0"/>
                <a:cs typeface="Times New Roman" charset="0"/>
              </a:rPr>
              <a:t>), </a:t>
            </a:r>
            <a:r>
              <a:rPr lang="en-US" sz="1400" dirty="0">
                <a:solidFill>
                  <a:schemeClr val="bg1"/>
                </a:solidFill>
                <a:latin typeface="Times New Roman" charset="0"/>
                <a:ea typeface="Times New Roman" charset="0"/>
                <a:cs typeface="Times New Roman" charset="0"/>
              </a:rPr>
              <a:t>where X can be any amino acid except for </a:t>
            </a:r>
            <a:r>
              <a:rPr lang="en-US" sz="1400" dirty="0" smtClean="0">
                <a:solidFill>
                  <a:schemeClr val="bg1"/>
                </a:solidFill>
                <a:latin typeface="Times New Roman" charset="0"/>
                <a:ea typeface="Times New Roman" charset="0"/>
                <a:cs typeface="Times New Roman" charset="0"/>
              </a:rPr>
              <a:t>proline. </a:t>
            </a:r>
            <a:endParaRPr lang="en-US" sz="1400" dirty="0">
              <a:solidFill>
                <a:schemeClr val="bg1"/>
              </a:solidFill>
              <a:latin typeface="Times New Roman" charset="0"/>
              <a:ea typeface="Times New Roman" charset="0"/>
              <a:cs typeface="Times New Roman" charset="0"/>
            </a:endParaRPr>
          </a:p>
        </p:txBody>
      </p:sp>
      <p:sp>
        <p:nvSpPr>
          <p:cNvPr id="23" name="Rectangle 22"/>
          <p:cNvSpPr/>
          <p:nvPr/>
        </p:nvSpPr>
        <p:spPr>
          <a:xfrm>
            <a:off x="3936649" y="1835380"/>
            <a:ext cx="5008630" cy="307777"/>
          </a:xfrm>
          <a:prstGeom prst="rect">
            <a:avLst/>
          </a:prstGeom>
        </p:spPr>
        <p:txBody>
          <a:bodyPr wrap="square">
            <a:spAutoFit/>
          </a:bodyPr>
          <a:lstStyle/>
          <a:p>
            <a:r>
              <a:rPr lang="en-US" sz="1400" dirty="0" smtClean="0">
                <a:latin typeface="Times New Roman" charset="0"/>
                <a:ea typeface="Times New Roman" charset="0"/>
                <a:cs typeface="Times New Roman" charset="0"/>
              </a:rPr>
              <a:t>&lt;&lt;D.T. </a:t>
            </a:r>
            <a:r>
              <a:rPr lang="en-US" sz="1400" dirty="0" err="1" smtClean="0">
                <a:latin typeface="Times New Roman" charset="0"/>
                <a:ea typeface="Times New Roman" charset="0"/>
                <a:cs typeface="Times New Roman" charset="0"/>
              </a:rPr>
              <a:t>McPhersson</a:t>
            </a:r>
            <a:r>
              <a:rPr lang="en-US" sz="1400" dirty="0" smtClean="0">
                <a:latin typeface="Times New Roman" charset="0"/>
                <a:ea typeface="Times New Roman" charset="0"/>
                <a:cs typeface="Times New Roman" charset="0"/>
              </a:rPr>
              <a:t> </a:t>
            </a:r>
            <a:r>
              <a:rPr lang="en-US" sz="1400" i="1" dirty="0" smtClean="0">
                <a:latin typeface="Times New Roman" charset="0"/>
                <a:ea typeface="Times New Roman" charset="0"/>
                <a:cs typeface="Times New Roman" charset="0"/>
              </a:rPr>
              <a:t>et al</a:t>
            </a:r>
            <a:r>
              <a:rPr lang="en-US" sz="1400" dirty="0" smtClean="0">
                <a:latin typeface="Times New Roman" charset="0"/>
                <a:ea typeface="Times New Roman" charset="0"/>
                <a:cs typeface="Times New Roman" charset="0"/>
              </a:rPr>
              <a:t>, </a:t>
            </a:r>
            <a:r>
              <a:rPr lang="is-IS" sz="1400" i="1" dirty="0">
                <a:solidFill>
                  <a:srgbClr val="252525"/>
                </a:solidFill>
                <a:latin typeface="Times New Roman" charset="0"/>
                <a:ea typeface="Times New Roman" charset="0"/>
                <a:cs typeface="Times New Roman" charset="0"/>
              </a:rPr>
              <a:t>Protein Expr. </a:t>
            </a:r>
            <a:r>
              <a:rPr lang="is-IS" sz="1400" i="1" dirty="0" smtClean="0">
                <a:solidFill>
                  <a:srgbClr val="252525"/>
                </a:solidFill>
                <a:latin typeface="Times New Roman" charset="0"/>
                <a:ea typeface="Times New Roman" charset="0"/>
                <a:cs typeface="Times New Roman" charset="0"/>
              </a:rPr>
              <a:t>Purif., </a:t>
            </a:r>
            <a:r>
              <a:rPr lang="is-IS" sz="1400" dirty="0" smtClean="0">
                <a:solidFill>
                  <a:srgbClr val="252525"/>
                </a:solidFill>
                <a:latin typeface="Times New Roman" charset="0"/>
                <a:ea typeface="Times New Roman" charset="0"/>
                <a:cs typeface="Times New Roman" charset="0"/>
              </a:rPr>
              <a:t>7, 51–57(1996</a:t>
            </a:r>
            <a:r>
              <a:rPr lang="is-IS" sz="1400" dirty="0">
                <a:solidFill>
                  <a:srgbClr val="252525"/>
                </a:solidFill>
                <a:latin typeface="Times New Roman" charset="0"/>
                <a:ea typeface="Times New Roman" charset="0"/>
                <a:cs typeface="Times New Roman" charset="0"/>
              </a:rPr>
              <a:t>) </a:t>
            </a:r>
            <a:r>
              <a:rPr lang="is-IS" sz="1400" i="1" dirty="0" smtClean="0">
                <a:solidFill>
                  <a:srgbClr val="252525"/>
                </a:solidFill>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&gt;&gt;</a:t>
            </a:r>
            <a:endParaRPr lang="en-US" sz="1400" dirty="0">
              <a:latin typeface="Times New Roman" charset="0"/>
              <a:ea typeface="Times New Roman" charset="0"/>
              <a:cs typeface="Times New Roman" charset="0"/>
            </a:endParaRPr>
          </a:p>
        </p:txBody>
      </p:sp>
      <p:sp>
        <p:nvSpPr>
          <p:cNvPr id="24" name="Rectangle 23"/>
          <p:cNvSpPr/>
          <p:nvPr/>
        </p:nvSpPr>
        <p:spPr>
          <a:xfrm>
            <a:off x="150130" y="2023290"/>
            <a:ext cx="771365" cy="307777"/>
          </a:xfrm>
          <a:prstGeom prst="rect">
            <a:avLst/>
          </a:prstGeom>
        </p:spPr>
        <p:txBody>
          <a:bodyPr wrap="none">
            <a:spAutoFit/>
          </a:bodyPr>
          <a:lstStyle/>
          <a:p>
            <a:r>
              <a:rPr lang="en-US" sz="1400" b="1" dirty="0" smtClean="0">
                <a:solidFill>
                  <a:srgbClr val="985735"/>
                </a:solidFill>
                <a:latin typeface="Arial" charset="0"/>
                <a:ea typeface="Arial" charset="0"/>
                <a:cs typeface="Arial" charset="0"/>
              </a:rPr>
              <a:t>Elastin</a:t>
            </a:r>
            <a:endParaRPr lang="en-US" sz="1400" b="1" i="0" dirty="0">
              <a:solidFill>
                <a:srgbClr val="985735"/>
              </a:solidFill>
              <a:effectLst/>
              <a:latin typeface="Arial" charset="0"/>
              <a:ea typeface="Arial" charset="0"/>
              <a:cs typeface="Arial" charset="0"/>
            </a:endParaRPr>
          </a:p>
        </p:txBody>
      </p:sp>
      <p:sp>
        <p:nvSpPr>
          <p:cNvPr id="25" name="Rectangle 24"/>
          <p:cNvSpPr/>
          <p:nvPr/>
        </p:nvSpPr>
        <p:spPr>
          <a:xfrm>
            <a:off x="150130" y="2331067"/>
            <a:ext cx="3070033" cy="95410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smtClean="0">
                <a:latin typeface="Times New Roman" charset="0"/>
                <a:ea typeface="Times New Roman" charset="0"/>
                <a:cs typeface="Times New Roman" charset="0"/>
              </a:rPr>
              <a:t>Elastin </a:t>
            </a:r>
            <a:r>
              <a:rPr lang="en-US" sz="1400" dirty="0">
                <a:latin typeface="Times New Roman" charset="0"/>
                <a:ea typeface="Times New Roman" charset="0"/>
                <a:cs typeface="Times New Roman" charset="0"/>
              </a:rPr>
              <a:t>is the extracellular matrix protein responsible for the elasticity of vertebrate arterial vessels, connective tissues, lung, and skin.</a:t>
            </a:r>
          </a:p>
        </p:txBody>
      </p:sp>
      <p:sp>
        <p:nvSpPr>
          <p:cNvPr id="26" name="Rectangle 25"/>
          <p:cNvSpPr/>
          <p:nvPr/>
        </p:nvSpPr>
        <p:spPr>
          <a:xfrm>
            <a:off x="3936649" y="3368459"/>
            <a:ext cx="5207351" cy="307777"/>
          </a:xfrm>
          <a:prstGeom prst="rect">
            <a:avLst/>
          </a:prstGeom>
        </p:spPr>
        <p:txBody>
          <a:bodyPr wrap="square">
            <a:spAutoFit/>
          </a:bodyPr>
          <a:lstStyle/>
          <a:p>
            <a:r>
              <a:rPr lang="en-US" sz="1400" dirty="0" smtClean="0">
                <a:latin typeface="Times New Roman" charset="0"/>
                <a:ea typeface="Times New Roman" charset="0"/>
                <a:cs typeface="Times New Roman" charset="0"/>
              </a:rPr>
              <a:t>&lt;&lt;L.D. </a:t>
            </a:r>
            <a:r>
              <a:rPr lang="en-US" sz="1400" dirty="0" err="1" smtClean="0">
                <a:latin typeface="Times New Roman" charset="0"/>
                <a:ea typeface="Times New Roman" charset="0"/>
                <a:cs typeface="Times New Roman" charset="0"/>
              </a:rPr>
              <a:t>Muiznieks</a:t>
            </a:r>
            <a:r>
              <a:rPr lang="en-US" sz="1400" dirty="0" smtClean="0">
                <a:latin typeface="Times New Roman" charset="0"/>
                <a:ea typeface="Times New Roman" charset="0"/>
                <a:cs typeface="Times New Roman" charset="0"/>
              </a:rPr>
              <a:t> </a:t>
            </a:r>
            <a:r>
              <a:rPr lang="en-US" sz="1400" i="1" dirty="0" smtClean="0">
                <a:latin typeface="Times New Roman" charset="0"/>
                <a:ea typeface="Times New Roman" charset="0"/>
                <a:cs typeface="Times New Roman" charset="0"/>
              </a:rPr>
              <a:t>et al</a:t>
            </a:r>
            <a:r>
              <a:rPr lang="en-US" sz="1400" dirty="0" smtClean="0">
                <a:latin typeface="Times New Roman" charset="0"/>
                <a:ea typeface="Times New Roman" charset="0"/>
                <a:cs typeface="Times New Roman" charset="0"/>
              </a:rPr>
              <a:t>, </a:t>
            </a:r>
            <a:r>
              <a:rPr lang="en-US" sz="1400" i="1" dirty="0" smtClean="0">
                <a:solidFill>
                  <a:srgbClr val="252525"/>
                </a:solidFill>
                <a:latin typeface="Times New Roman" charset="0"/>
                <a:ea typeface="Times New Roman" charset="0"/>
                <a:cs typeface="Times New Roman" charset="0"/>
              </a:rPr>
              <a:t>J. Bio. Chem. </a:t>
            </a:r>
            <a:r>
              <a:rPr lang="en-US" sz="1400" dirty="0" smtClean="0">
                <a:solidFill>
                  <a:srgbClr val="252525"/>
                </a:solidFill>
                <a:latin typeface="Times New Roman" charset="0"/>
                <a:ea typeface="Times New Roman" charset="0"/>
                <a:cs typeface="Times New Roman" charset="0"/>
              </a:rPr>
              <a:t>285</a:t>
            </a:r>
            <a:r>
              <a:rPr lang="en-US" sz="1400" dirty="0">
                <a:solidFill>
                  <a:srgbClr val="252525"/>
                </a:solidFill>
                <a:latin typeface="Times New Roman" charset="0"/>
                <a:ea typeface="Times New Roman" charset="0"/>
                <a:cs typeface="Times New Roman" charset="0"/>
              </a:rPr>
              <a:t>, </a:t>
            </a:r>
            <a:r>
              <a:rPr lang="en-US" sz="1400" dirty="0" smtClean="0">
                <a:solidFill>
                  <a:srgbClr val="252525"/>
                </a:solidFill>
                <a:latin typeface="Times New Roman" charset="0"/>
                <a:ea typeface="Times New Roman" charset="0"/>
                <a:cs typeface="Times New Roman" charset="0"/>
              </a:rPr>
              <a:t>39779-39789 (2010)</a:t>
            </a:r>
            <a:r>
              <a:rPr lang="en-US" sz="1400" i="1" dirty="0" smtClean="0">
                <a:solidFill>
                  <a:srgbClr val="252525"/>
                </a:solidFill>
                <a:latin typeface="Times New Roman" charset="0"/>
                <a:ea typeface="Times New Roman" charset="0"/>
                <a:cs typeface="Times New Roman" charset="0"/>
              </a:rPr>
              <a:t>. </a:t>
            </a:r>
            <a:r>
              <a:rPr lang="en-US" sz="1400" dirty="0" smtClean="0">
                <a:latin typeface="Times New Roman" charset="0"/>
                <a:ea typeface="Times New Roman" charset="0"/>
                <a:cs typeface="Times New Roman" charset="0"/>
              </a:rPr>
              <a:t>&gt;&gt;</a:t>
            </a:r>
            <a:endParaRPr lang="en-US" sz="1400" dirty="0">
              <a:latin typeface="Times New Roman" charset="0"/>
              <a:ea typeface="Times New Roman" charset="0"/>
              <a:cs typeface="Times New Roman" charset="0"/>
            </a:endParaRPr>
          </a:p>
        </p:txBody>
      </p:sp>
      <p:sp>
        <p:nvSpPr>
          <p:cNvPr id="27" name="Rectangle 26"/>
          <p:cNvSpPr/>
          <p:nvPr/>
        </p:nvSpPr>
        <p:spPr>
          <a:xfrm>
            <a:off x="3486983" y="2355699"/>
            <a:ext cx="5386703" cy="95410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a:latin typeface="Times New Roman" charset="0"/>
                <a:ea typeface="Times New Roman" charset="0"/>
                <a:cs typeface="Times New Roman" charset="0"/>
              </a:rPr>
              <a:t>Elastin resilience is afforded by the formation of insoluble fibers, the first step of which involves the self-alignment of elastin monomers, </a:t>
            </a:r>
            <a:r>
              <a:rPr lang="en-US" sz="1400" dirty="0" err="1">
                <a:latin typeface="Times New Roman" charset="0"/>
                <a:ea typeface="Times New Roman" charset="0"/>
                <a:cs typeface="Times New Roman" charset="0"/>
              </a:rPr>
              <a:t>tropoelastin</a:t>
            </a:r>
            <a:r>
              <a:rPr lang="en-US" sz="1400" dirty="0">
                <a:latin typeface="Times New Roman" charset="0"/>
                <a:ea typeface="Times New Roman" charset="0"/>
                <a:cs typeface="Times New Roman" charset="0"/>
              </a:rPr>
              <a:t>, in a temperature-induced transition known as </a:t>
            </a:r>
            <a:r>
              <a:rPr lang="en-US" sz="1400" dirty="0" err="1">
                <a:latin typeface="Times New Roman" charset="0"/>
                <a:ea typeface="Times New Roman" charset="0"/>
                <a:cs typeface="Times New Roman" charset="0"/>
              </a:rPr>
              <a:t>coacervation</a:t>
            </a:r>
            <a:r>
              <a:rPr lang="en-US" sz="1400" dirty="0">
                <a:latin typeface="Times New Roman" charset="0"/>
                <a:ea typeface="Times New Roman" charset="0"/>
                <a:cs typeface="Times New Roman" charset="0"/>
              </a:rPr>
              <a:t>, through the association of hydrophobic </a:t>
            </a:r>
            <a:r>
              <a:rPr lang="en-US" sz="1400" dirty="0" smtClean="0">
                <a:latin typeface="Times New Roman" charset="0"/>
                <a:ea typeface="Times New Roman" charset="0"/>
                <a:cs typeface="Times New Roman" charset="0"/>
              </a:rPr>
              <a:t>domains.</a:t>
            </a:r>
            <a:endParaRPr lang="en-US" sz="1400" dirty="0">
              <a:latin typeface="Times New Roman" charset="0"/>
              <a:ea typeface="Times New Roman" charset="0"/>
              <a:cs typeface="Times New Roman" charset="0"/>
            </a:endParaRPr>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r="47992"/>
          <a:stretch/>
        </p:blipFill>
        <p:spPr>
          <a:xfrm>
            <a:off x="5981010" y="4367850"/>
            <a:ext cx="2373903" cy="1588622"/>
          </a:xfrm>
          <a:prstGeom prst="rect">
            <a:avLst/>
          </a:prstGeom>
        </p:spPr>
      </p:pic>
      <p:sp>
        <p:nvSpPr>
          <p:cNvPr id="29" name="Rectangle 28"/>
          <p:cNvSpPr/>
          <p:nvPr/>
        </p:nvSpPr>
        <p:spPr>
          <a:xfrm>
            <a:off x="62926" y="3482646"/>
            <a:ext cx="1963999" cy="307777"/>
          </a:xfrm>
          <a:prstGeom prst="rect">
            <a:avLst/>
          </a:prstGeom>
        </p:spPr>
        <p:txBody>
          <a:bodyPr wrap="none">
            <a:spAutoFit/>
          </a:bodyPr>
          <a:lstStyle/>
          <a:p>
            <a:r>
              <a:rPr lang="en-US" sz="1400" b="1" dirty="0" smtClean="0">
                <a:solidFill>
                  <a:srgbClr val="985735"/>
                </a:solidFill>
                <a:latin typeface="Arial" charset="0"/>
                <a:ea typeface="Arial" charset="0"/>
                <a:cs typeface="Arial" charset="0"/>
              </a:rPr>
              <a:t>Classification of ELP</a:t>
            </a:r>
            <a:endParaRPr lang="en-US" sz="1400" b="1" i="0" dirty="0">
              <a:solidFill>
                <a:srgbClr val="985735"/>
              </a:solidFill>
              <a:effectLst/>
              <a:latin typeface="Arial" charset="0"/>
              <a:ea typeface="Arial" charset="0"/>
              <a:cs typeface="Arial" charset="0"/>
            </a:endParaRPr>
          </a:p>
        </p:txBody>
      </p:sp>
      <p:sp>
        <p:nvSpPr>
          <p:cNvPr id="30" name="Rectangle 29"/>
          <p:cNvSpPr/>
          <p:nvPr/>
        </p:nvSpPr>
        <p:spPr>
          <a:xfrm>
            <a:off x="149670" y="3833659"/>
            <a:ext cx="8795609"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a:solidFill>
                  <a:schemeClr val="bg1"/>
                </a:solidFill>
                <a:latin typeface="Times New Roman" charset="0"/>
              </a:rPr>
              <a:t>The classification of elastin-like polypeptides in the literature is based on the kind and number of amino acids occurring in the guest residue </a:t>
            </a:r>
            <a:r>
              <a:rPr lang="en-US" sz="1400" smtClean="0">
                <a:solidFill>
                  <a:schemeClr val="bg1"/>
                </a:solidFill>
                <a:latin typeface="Times New Roman" charset="0"/>
              </a:rPr>
              <a:t>position.</a:t>
            </a:r>
            <a:endParaRPr lang="en-US" sz="1400">
              <a:solidFill>
                <a:schemeClr val="bg1"/>
              </a:solidFill>
            </a:endParaRPr>
          </a:p>
        </p:txBody>
      </p:sp>
      <p:sp>
        <p:nvSpPr>
          <p:cNvPr id="31" name="Rectangle 30"/>
          <p:cNvSpPr/>
          <p:nvPr/>
        </p:nvSpPr>
        <p:spPr>
          <a:xfrm>
            <a:off x="133904" y="4396710"/>
            <a:ext cx="463075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a:solidFill>
                  <a:srgbClr val="000000"/>
                </a:solidFill>
                <a:latin typeface="Times New Roman" charset="0"/>
              </a:rPr>
              <a:t>In order to simplify and standardize the notation of the structure of a particular ELP, the following scheme has been agreed upon: [</a:t>
            </a:r>
            <a:r>
              <a:rPr lang="en-US" sz="1400" dirty="0" err="1">
                <a:solidFill>
                  <a:srgbClr val="000000"/>
                </a:solidFill>
                <a:latin typeface="Times New Roman" charset="0"/>
              </a:rPr>
              <a:t>X</a:t>
            </a:r>
            <a:r>
              <a:rPr lang="en-US" sz="1400" baseline="-25000" dirty="0" err="1">
                <a:solidFill>
                  <a:srgbClr val="000000"/>
                </a:solidFill>
                <a:latin typeface="Times New Roman" charset="0"/>
              </a:rPr>
              <a:t>i</a:t>
            </a:r>
            <a:r>
              <a:rPr lang="en-US" sz="1400" dirty="0" err="1">
                <a:solidFill>
                  <a:srgbClr val="000000"/>
                </a:solidFill>
                <a:latin typeface="Times New Roman" charset="0"/>
              </a:rPr>
              <a:t>Y</a:t>
            </a:r>
            <a:r>
              <a:rPr lang="en-US" sz="1400" baseline="-25000" dirty="0" err="1">
                <a:solidFill>
                  <a:srgbClr val="000000"/>
                </a:solidFill>
                <a:latin typeface="Times New Roman" charset="0"/>
              </a:rPr>
              <a:t>j</a:t>
            </a:r>
            <a:r>
              <a:rPr lang="en-US" sz="1400" dirty="0" err="1">
                <a:solidFill>
                  <a:srgbClr val="000000"/>
                </a:solidFill>
                <a:latin typeface="Times New Roman" charset="0"/>
              </a:rPr>
              <a:t>Z</a:t>
            </a:r>
            <a:r>
              <a:rPr lang="en-US" sz="1400" baseline="-25000" dirty="0" err="1">
                <a:solidFill>
                  <a:srgbClr val="000000"/>
                </a:solidFill>
                <a:latin typeface="Times New Roman" charset="0"/>
              </a:rPr>
              <a:t>k</a:t>
            </a:r>
            <a:r>
              <a:rPr lang="en-US" sz="1400" dirty="0">
                <a:solidFill>
                  <a:srgbClr val="000000"/>
                </a:solidFill>
                <a:latin typeface="Times New Roman" charset="0"/>
              </a:rPr>
              <a:t>-n], where:</a:t>
            </a:r>
          </a:p>
          <a:p>
            <a:pPr>
              <a:buFont typeface="Arial" charset="0"/>
              <a:buChar char="•"/>
            </a:pPr>
            <a:r>
              <a:rPr lang="en-US" sz="1400" dirty="0">
                <a:solidFill>
                  <a:srgbClr val="000000"/>
                </a:solidFill>
                <a:latin typeface="Times New Roman" charset="0"/>
              </a:rPr>
              <a:t>X, Y, Z—single-letter symbols of amino acids occurring in the place of the guest residue in the </a:t>
            </a:r>
            <a:r>
              <a:rPr lang="en-US" sz="1400" dirty="0" err="1">
                <a:solidFill>
                  <a:srgbClr val="000000"/>
                </a:solidFill>
                <a:latin typeface="Times New Roman" charset="0"/>
              </a:rPr>
              <a:t>pentamer</a:t>
            </a:r>
            <a:r>
              <a:rPr lang="en-US" sz="1400" dirty="0">
                <a:solidFill>
                  <a:srgbClr val="000000"/>
                </a:solidFill>
                <a:latin typeface="Times New Roman" charset="0"/>
              </a:rPr>
              <a:t>;</a:t>
            </a:r>
          </a:p>
          <a:p>
            <a:pPr>
              <a:buFont typeface="Arial" charset="0"/>
              <a:buChar char="•"/>
            </a:pPr>
            <a:r>
              <a:rPr lang="en-US" sz="1400" dirty="0" err="1">
                <a:solidFill>
                  <a:srgbClr val="000000"/>
                </a:solidFill>
                <a:latin typeface="Times New Roman" charset="0"/>
              </a:rPr>
              <a:t>i</a:t>
            </a:r>
            <a:r>
              <a:rPr lang="en-US" sz="1400" dirty="0">
                <a:solidFill>
                  <a:srgbClr val="000000"/>
                </a:solidFill>
                <a:latin typeface="Times New Roman" charset="0"/>
              </a:rPr>
              <a:t>, j, k—the ratio in which the amino acids occur in the guest residue position in the basic structural unit;</a:t>
            </a:r>
          </a:p>
          <a:p>
            <a:pPr>
              <a:buFont typeface="Arial" charset="0"/>
              <a:buChar char="•"/>
            </a:pPr>
            <a:r>
              <a:rPr lang="en-US" sz="1400" dirty="0">
                <a:solidFill>
                  <a:srgbClr val="000000"/>
                </a:solidFill>
                <a:latin typeface="Times New Roman" charset="0"/>
              </a:rPr>
              <a:t>n—the total length describing the number of polypeptides contained in the given ELP.</a:t>
            </a:r>
            <a:endParaRPr lang="en-US" sz="1400" b="0" i="0" dirty="0">
              <a:solidFill>
                <a:srgbClr val="000000"/>
              </a:solidFill>
              <a:effectLst/>
              <a:latin typeface="Times New Roman" charset="0"/>
            </a:endParaRP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436" y="5715943"/>
            <a:ext cx="2528637" cy="619726"/>
          </a:xfrm>
          <a:prstGeom prst="rect">
            <a:avLst/>
          </a:prstGeom>
        </p:spPr>
      </p:pic>
      <p:sp>
        <p:nvSpPr>
          <p:cNvPr id="33" name="Rectangle 32"/>
          <p:cNvSpPr/>
          <p:nvPr/>
        </p:nvSpPr>
        <p:spPr>
          <a:xfrm>
            <a:off x="0" y="6579685"/>
            <a:ext cx="4780420" cy="276999"/>
          </a:xfrm>
          <a:prstGeom prst="rect">
            <a:avLst/>
          </a:prstGeom>
        </p:spPr>
        <p:txBody>
          <a:bodyPr wrap="square">
            <a:spAutoFit/>
          </a:bodyPr>
          <a:lstStyle/>
          <a:p>
            <a:r>
              <a:rPr lang="en-US" sz="1200" dirty="0" smtClean="0">
                <a:latin typeface="Times New Roman" charset="0"/>
                <a:ea typeface="Times New Roman" charset="0"/>
                <a:cs typeface="Times New Roman" charset="0"/>
              </a:rPr>
              <a:t>&lt;&lt;M.B. van </a:t>
            </a:r>
            <a:r>
              <a:rPr lang="en-US" sz="1200" dirty="0" err="1" smtClean="0">
                <a:latin typeface="Times New Roman" charset="0"/>
                <a:ea typeface="Times New Roman" charset="0"/>
                <a:cs typeface="Times New Roman" charset="0"/>
              </a:rPr>
              <a:t>Eldijk</a:t>
            </a:r>
            <a:r>
              <a:rPr lang="en-US" sz="1200" dirty="0" smtClean="0">
                <a:latin typeface="Times New Roman" charset="0"/>
                <a:ea typeface="Times New Roman" charset="0"/>
                <a:cs typeface="Times New Roman" charset="0"/>
              </a:rPr>
              <a:t>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a:t>
            </a:r>
            <a:r>
              <a:rPr lang="pl-PL" sz="1200" dirty="0">
                <a:latin typeface="Times New Roman" charset="0"/>
                <a:ea typeface="Times New Roman" charset="0"/>
                <a:cs typeface="Times New Roman" charset="0"/>
              </a:rPr>
              <a:t>Top </a:t>
            </a:r>
            <a:r>
              <a:rPr lang="pl-PL" sz="1200" dirty="0" err="1" smtClean="0">
                <a:latin typeface="Times New Roman" charset="0"/>
                <a:ea typeface="Times New Roman" charset="0"/>
                <a:cs typeface="Times New Roman" charset="0"/>
              </a:rPr>
              <a:t>Curr</a:t>
            </a:r>
            <a:r>
              <a:rPr lang="pl-PL" sz="1200" dirty="0" smtClean="0">
                <a:latin typeface="Times New Roman" charset="0"/>
                <a:ea typeface="Times New Roman" charset="0"/>
                <a:cs typeface="Times New Roman" charset="0"/>
              </a:rPr>
              <a:t>. </a:t>
            </a:r>
            <a:r>
              <a:rPr lang="pl-PL" sz="1200" dirty="0">
                <a:latin typeface="Times New Roman" charset="0"/>
                <a:ea typeface="Times New Roman" charset="0"/>
                <a:cs typeface="Times New Roman" charset="0"/>
              </a:rPr>
              <a:t>Chem</a:t>
            </a:r>
            <a:r>
              <a:rPr lang="pl-PL" sz="1200" dirty="0" smtClean="0">
                <a:latin typeface="Times New Roman" charset="0"/>
                <a:ea typeface="Times New Roman" charset="0"/>
                <a:cs typeface="Times New Roman" charset="0"/>
              </a:rPr>
              <a:t>., 310, 71–116 </a:t>
            </a:r>
            <a:r>
              <a:rPr lang="pl-PL" sz="1200" dirty="0">
                <a:latin typeface="Times New Roman" charset="0"/>
                <a:ea typeface="Times New Roman" charset="0"/>
                <a:cs typeface="Times New Roman" charset="0"/>
              </a:rPr>
              <a:t>(</a:t>
            </a:r>
            <a:r>
              <a:rPr lang="pl-PL" sz="1200" dirty="0" smtClean="0">
                <a:latin typeface="Times New Roman" charset="0"/>
                <a:ea typeface="Times New Roman" charset="0"/>
                <a:cs typeface="Times New Roman" charset="0"/>
              </a:rPr>
              <a:t>2012)</a:t>
            </a:r>
            <a:r>
              <a:rPr lang="is-IS" sz="120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&gt;&gt;</a:t>
            </a:r>
            <a:endParaRPr lang="en-US" sz="1200" dirty="0">
              <a:latin typeface="Times New Roman" charset="0"/>
              <a:ea typeface="Times New Roman" charset="0"/>
              <a:cs typeface="Times New Roman" charset="0"/>
            </a:endParaRPr>
          </a:p>
        </p:txBody>
      </p:sp>
      <p:sp>
        <p:nvSpPr>
          <p:cNvPr id="34" name="Rectangle 33"/>
          <p:cNvSpPr/>
          <p:nvPr/>
        </p:nvSpPr>
        <p:spPr>
          <a:xfrm>
            <a:off x="4780420" y="6335669"/>
            <a:ext cx="4363580" cy="307777"/>
          </a:xfrm>
          <a:prstGeom prst="rect">
            <a:avLst/>
          </a:prstGeom>
        </p:spPr>
        <p:txBody>
          <a:bodyPr wrap="square">
            <a:spAutoFit/>
          </a:bodyPr>
          <a:lstStyle/>
          <a:p>
            <a:r>
              <a:rPr lang="en-US" sz="1400" dirty="0" smtClean="0">
                <a:solidFill>
                  <a:srgbClr val="000000"/>
                </a:solidFill>
                <a:latin typeface="Arial" charset="0"/>
                <a:ea typeface="Arial" charset="0"/>
                <a:cs typeface="Arial" charset="0"/>
              </a:rPr>
              <a:t>Fig. 5. The </a:t>
            </a:r>
            <a:r>
              <a:rPr lang="en-US" sz="1400" dirty="0">
                <a:solidFill>
                  <a:srgbClr val="000000"/>
                </a:solidFill>
                <a:latin typeface="Arial" charset="0"/>
                <a:ea typeface="Arial" charset="0"/>
                <a:cs typeface="Arial" charset="0"/>
              </a:rPr>
              <a:t>scheme describing the structure of ELPs  </a:t>
            </a:r>
            <a:endParaRPr lang="en-US" sz="1400" dirty="0">
              <a:latin typeface="Arial" charset="0"/>
              <a:ea typeface="Arial" charset="0"/>
              <a:cs typeface="Arial" charset="0"/>
            </a:endParaRPr>
          </a:p>
        </p:txBody>
      </p:sp>
      <p:sp>
        <p:nvSpPr>
          <p:cNvPr id="35" name="Rectangle 34"/>
          <p:cNvSpPr/>
          <p:nvPr/>
        </p:nvSpPr>
        <p:spPr>
          <a:xfrm>
            <a:off x="4780420" y="6555620"/>
            <a:ext cx="5787693" cy="276999"/>
          </a:xfrm>
          <a:prstGeom prst="rect">
            <a:avLst/>
          </a:prstGeom>
        </p:spPr>
        <p:txBody>
          <a:bodyPr wrap="square">
            <a:spAutoFit/>
          </a:bodyPr>
          <a:lstStyle/>
          <a:p>
            <a:r>
              <a:rPr lang="en-US" sz="1200" dirty="0" smtClean="0">
                <a:latin typeface="Times New Roman" charset="0"/>
                <a:ea typeface="Times New Roman" charset="0"/>
                <a:cs typeface="Times New Roman" charset="0"/>
              </a:rPr>
              <a:t>&lt;&lt;A</a:t>
            </a:r>
            <a:r>
              <a:rPr lang="en-US" sz="1200" dirty="0">
                <a:latin typeface="Times New Roman" charset="0"/>
                <a:ea typeface="Times New Roman" charset="0"/>
                <a:cs typeface="Times New Roman" charset="0"/>
              </a:rPr>
              <a:t>. </a:t>
            </a:r>
            <a:r>
              <a:rPr lang="en-US" sz="1200" dirty="0" err="1" smtClean="0">
                <a:latin typeface="Times New Roman" charset="0"/>
                <a:ea typeface="Times New Roman" charset="0"/>
                <a:cs typeface="Times New Roman" charset="0"/>
              </a:rPr>
              <a:t>Valiaev</a:t>
            </a:r>
            <a:r>
              <a:rPr lang="en-US" sz="1200" dirty="0" smtClean="0">
                <a:latin typeface="Times New Roman" charset="0"/>
                <a:ea typeface="Times New Roman" charset="0"/>
                <a:cs typeface="Times New Roman" charset="0"/>
              </a:rPr>
              <a:t>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a:t>
            </a:r>
            <a:r>
              <a:rPr lang="pl-PL" sz="1200" dirty="0" smtClean="0">
                <a:latin typeface="Times New Roman" charset="0"/>
                <a:ea typeface="Times New Roman" charset="0"/>
                <a:cs typeface="Times New Roman" charset="0"/>
              </a:rPr>
              <a:t>J. Am. Chem. </a:t>
            </a:r>
            <a:r>
              <a:rPr lang="pl-PL" sz="1200" dirty="0">
                <a:latin typeface="Times New Roman" charset="0"/>
                <a:ea typeface="Times New Roman" charset="0"/>
                <a:cs typeface="Times New Roman" charset="0"/>
              </a:rPr>
              <a:t>Soc</a:t>
            </a:r>
            <a:r>
              <a:rPr lang="pl-PL" sz="1200" dirty="0" smtClean="0">
                <a:latin typeface="Times New Roman" charset="0"/>
                <a:ea typeface="Times New Roman" charset="0"/>
                <a:cs typeface="Times New Roman" charset="0"/>
              </a:rPr>
              <a:t>.,130, 10939–10946 (</a:t>
            </a:r>
            <a:r>
              <a:rPr lang="pl-PL" sz="1200" dirty="0">
                <a:latin typeface="Times New Roman" charset="0"/>
                <a:ea typeface="Times New Roman" charset="0"/>
                <a:cs typeface="Times New Roman" charset="0"/>
              </a:rPr>
              <a:t> </a:t>
            </a:r>
            <a:r>
              <a:rPr lang="pl-PL" sz="1200" dirty="0" smtClean="0">
                <a:latin typeface="Times New Roman" charset="0"/>
                <a:ea typeface="Times New Roman" charset="0"/>
                <a:cs typeface="Times New Roman" charset="0"/>
              </a:rPr>
              <a:t>2008)</a:t>
            </a:r>
            <a:r>
              <a:rPr lang="is-IS" sz="120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&gt;&gt;</a:t>
            </a:r>
            <a:endParaRPr lang="en-US" sz="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7312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27" grpId="0" animBg="1"/>
      <p:bldP spid="29" grpId="0"/>
      <p:bldP spid="30" grpId="0" animBg="1"/>
      <p:bldP spid="31" grpId="0" animBg="1"/>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7</a:t>
            </a:r>
          </a:p>
        </p:txBody>
      </p:sp>
      <p:sp>
        <p:nvSpPr>
          <p:cNvPr id="7" name="Rectangle 6"/>
          <p:cNvSpPr/>
          <p:nvPr/>
        </p:nvSpPr>
        <p:spPr>
          <a:xfrm>
            <a:off x="150130" y="841473"/>
            <a:ext cx="2452916" cy="307777"/>
          </a:xfrm>
          <a:prstGeom prst="rect">
            <a:avLst/>
          </a:prstGeom>
        </p:spPr>
        <p:txBody>
          <a:bodyPr wrap="none">
            <a:spAutoFit/>
          </a:bodyPr>
          <a:lstStyle/>
          <a:p>
            <a:r>
              <a:rPr lang="en-US" sz="1400" b="1" dirty="0">
                <a:solidFill>
                  <a:srgbClr val="985735"/>
                </a:solidFill>
                <a:latin typeface="Arial" charset="0"/>
                <a:ea typeface="Arial" charset="0"/>
                <a:cs typeface="Arial" charset="0"/>
              </a:rPr>
              <a:t>Physical </a:t>
            </a:r>
            <a:r>
              <a:rPr lang="en-US" sz="1400" b="1" dirty="0" smtClean="0">
                <a:solidFill>
                  <a:srgbClr val="985735"/>
                </a:solidFill>
                <a:latin typeface="Arial" charset="0"/>
                <a:ea typeface="Arial" charset="0"/>
                <a:cs typeface="Arial" charset="0"/>
              </a:rPr>
              <a:t>properties of ELP</a:t>
            </a:r>
            <a:endParaRPr lang="en-US" sz="1400" b="1" i="0" dirty="0">
              <a:solidFill>
                <a:srgbClr val="985735"/>
              </a:solidFill>
              <a:effectLst/>
              <a:latin typeface="Arial" charset="0"/>
              <a:ea typeface="Arial" charset="0"/>
              <a:cs typeface="Arial" charset="0"/>
            </a:endParaRPr>
          </a:p>
        </p:txBody>
      </p:sp>
      <p:sp>
        <p:nvSpPr>
          <p:cNvPr id="8" name="Rectangle 7"/>
          <p:cNvSpPr/>
          <p:nvPr/>
        </p:nvSpPr>
        <p:spPr>
          <a:xfrm>
            <a:off x="201330" y="1203163"/>
            <a:ext cx="8375111"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smtClean="0">
                <a:latin typeface="Arial" charset="0"/>
                <a:ea typeface="Arial" charset="0"/>
                <a:cs typeface="Arial" charset="0"/>
              </a:rPr>
              <a:t>The </a:t>
            </a:r>
            <a:r>
              <a:rPr lang="en-US" sz="1400" dirty="0">
                <a:latin typeface="Arial" charset="0"/>
                <a:ea typeface="Arial" charset="0"/>
                <a:cs typeface="Arial" charset="0"/>
              </a:rPr>
              <a:t>favorable feature of ELP is their responsiveness to a change in solution temperature: above a characteristic transition temperature (Tt), solubilized ELP form highly hydrated hydrogel-like </a:t>
            </a:r>
            <a:r>
              <a:rPr lang="en-US" sz="1400" dirty="0" smtClean="0">
                <a:latin typeface="Arial" charset="0"/>
                <a:ea typeface="Arial" charset="0"/>
                <a:cs typeface="Arial" charset="0"/>
              </a:rPr>
              <a:t>aggregates. </a:t>
            </a:r>
            <a:endParaRPr lang="en-US" sz="1400" dirty="0">
              <a:latin typeface="Arial" charset="0"/>
              <a:ea typeface="Arial"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285" y="2297736"/>
            <a:ext cx="4846050" cy="1879702"/>
          </a:xfrm>
          <a:prstGeom prst="rect">
            <a:avLst/>
          </a:prstGeom>
        </p:spPr>
      </p:pic>
      <p:sp>
        <p:nvSpPr>
          <p:cNvPr id="11" name="Rectangle 10"/>
          <p:cNvSpPr/>
          <p:nvPr/>
        </p:nvSpPr>
        <p:spPr>
          <a:xfrm>
            <a:off x="4809304" y="4535713"/>
            <a:ext cx="3331361" cy="307777"/>
          </a:xfrm>
          <a:prstGeom prst="rect">
            <a:avLst/>
          </a:prstGeom>
        </p:spPr>
        <p:txBody>
          <a:bodyPr wrap="none">
            <a:spAutoFit/>
          </a:bodyPr>
          <a:lstStyle/>
          <a:p>
            <a:r>
              <a:rPr lang="en-US" sz="1400" smtClean="0">
                <a:solidFill>
                  <a:srgbClr val="000000"/>
                </a:solidFill>
                <a:latin typeface="Arial" charset="0"/>
                <a:ea typeface="Arial" charset="0"/>
                <a:cs typeface="Arial" charset="0"/>
              </a:rPr>
              <a:t>Fig.6. </a:t>
            </a:r>
            <a:r>
              <a:rPr lang="en-US" sz="1400" dirty="0" smtClean="0">
                <a:solidFill>
                  <a:srgbClr val="000000"/>
                </a:solidFill>
                <a:latin typeface="Arial" charset="0"/>
                <a:ea typeface="Arial" charset="0"/>
                <a:cs typeface="Arial" charset="0"/>
              </a:rPr>
              <a:t>The </a:t>
            </a:r>
            <a:r>
              <a:rPr lang="en-US" sz="1400" dirty="0">
                <a:solidFill>
                  <a:srgbClr val="000000"/>
                </a:solidFill>
                <a:latin typeface="Arial" charset="0"/>
                <a:ea typeface="Arial" charset="0"/>
                <a:cs typeface="Arial" charset="0"/>
              </a:rPr>
              <a:t>ELP aggregation mechanism</a:t>
            </a:r>
            <a:endParaRPr lang="en-US" sz="1400" dirty="0">
              <a:latin typeface="Arial" charset="0"/>
              <a:ea typeface="Arial" charset="0"/>
              <a:cs typeface="Arial" charset="0"/>
            </a:endParaRPr>
          </a:p>
        </p:txBody>
      </p:sp>
      <p:sp>
        <p:nvSpPr>
          <p:cNvPr id="12" name="Rectangle 11"/>
          <p:cNvSpPr/>
          <p:nvPr/>
        </p:nvSpPr>
        <p:spPr>
          <a:xfrm>
            <a:off x="201330" y="2529041"/>
            <a:ext cx="3282850" cy="2031325"/>
          </a:xfrm>
          <a:prstGeom prst="rect">
            <a:avLst/>
          </a:prstGeom>
        </p:spPr>
        <p:txBody>
          <a:bodyPr wrap="square">
            <a:spAutoFit/>
          </a:bodyPr>
          <a:lstStyle/>
          <a:p>
            <a:r>
              <a:rPr lang="en-US" sz="1400" dirty="0">
                <a:solidFill>
                  <a:srgbClr val="000000"/>
                </a:solidFill>
                <a:latin typeface="Arial" charset="0"/>
                <a:ea typeface="Arial" charset="0"/>
                <a:cs typeface="Arial" charset="0"/>
              </a:rPr>
              <a:t>In solutions with a temperature lower than T</a:t>
            </a:r>
            <a:r>
              <a:rPr lang="en-US" sz="1400" baseline="-25000" dirty="0">
                <a:solidFill>
                  <a:srgbClr val="000000"/>
                </a:solidFill>
                <a:latin typeface="Arial" charset="0"/>
                <a:ea typeface="Arial" charset="0"/>
                <a:cs typeface="Arial" charset="0"/>
              </a:rPr>
              <a:t>t</a:t>
            </a:r>
            <a:r>
              <a:rPr lang="en-US" sz="1400" dirty="0">
                <a:solidFill>
                  <a:srgbClr val="000000"/>
                </a:solidFill>
                <a:latin typeface="Arial" charset="0"/>
                <a:ea typeface="Arial" charset="0"/>
                <a:cs typeface="Arial" charset="0"/>
              </a:rPr>
              <a:t>, free polymer chains remain in an unordered state showing full hydration (the soluble form). In solutions with temperatures exceeding T</a:t>
            </a:r>
            <a:r>
              <a:rPr lang="en-US" sz="1400" baseline="-25000" dirty="0">
                <a:solidFill>
                  <a:srgbClr val="000000"/>
                </a:solidFill>
                <a:latin typeface="Arial" charset="0"/>
                <a:ea typeface="Arial" charset="0"/>
                <a:cs typeface="Arial" charset="0"/>
              </a:rPr>
              <a:t>t</a:t>
            </a:r>
            <a:r>
              <a:rPr lang="en-US" sz="1400" dirty="0">
                <a:solidFill>
                  <a:srgbClr val="000000"/>
                </a:solidFill>
                <a:latin typeface="Arial" charset="0"/>
                <a:ea typeface="Arial" charset="0"/>
                <a:cs typeface="Arial" charset="0"/>
              </a:rPr>
              <a:t>, the situation is different: polymer chains show a more ordered structure (known as the β-spiral), stabilized by hydrophobic </a:t>
            </a:r>
            <a:r>
              <a:rPr lang="en-US" sz="1400" dirty="0" smtClean="0">
                <a:solidFill>
                  <a:srgbClr val="000000"/>
                </a:solidFill>
                <a:latin typeface="Arial" charset="0"/>
                <a:ea typeface="Arial" charset="0"/>
                <a:cs typeface="Arial" charset="0"/>
              </a:rPr>
              <a:t>interactions.</a:t>
            </a:r>
            <a:endParaRPr lang="en-US" sz="1400" dirty="0">
              <a:latin typeface="Arial" charset="0"/>
              <a:ea typeface="Arial" charset="0"/>
              <a:cs typeface="Arial" charset="0"/>
            </a:endParaRPr>
          </a:p>
        </p:txBody>
      </p:sp>
      <p:sp>
        <p:nvSpPr>
          <p:cNvPr id="13" name="Rectangle 12"/>
          <p:cNvSpPr/>
          <p:nvPr/>
        </p:nvSpPr>
        <p:spPr>
          <a:xfrm>
            <a:off x="3783724" y="5099152"/>
            <a:ext cx="5246715" cy="276999"/>
          </a:xfrm>
          <a:prstGeom prst="rect">
            <a:avLst/>
          </a:prstGeom>
        </p:spPr>
        <p:txBody>
          <a:bodyPr wrap="square">
            <a:spAutoFit/>
          </a:bodyPr>
          <a:lstStyle/>
          <a:p>
            <a:r>
              <a:rPr lang="en-US" sz="1200" dirty="0" smtClean="0">
                <a:latin typeface="Times New Roman" charset="0"/>
                <a:ea typeface="Times New Roman" charset="0"/>
                <a:cs typeface="Times New Roman" charset="0"/>
              </a:rPr>
              <a:t>&lt;&lt;J.C</a:t>
            </a:r>
            <a:r>
              <a:rPr lang="en-US" sz="1200" dirty="0">
                <a:latin typeface="Times New Roman" charset="0"/>
                <a:ea typeface="Times New Roman" charset="0"/>
                <a:cs typeface="Times New Roman" charset="0"/>
              </a:rPr>
              <a:t>. Rodriguez-Cabello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a:t>
            </a:r>
            <a:r>
              <a:rPr lang="pl-PL" sz="1200" dirty="0" smtClean="0">
                <a:latin typeface="Times New Roman" charset="0"/>
                <a:ea typeface="Times New Roman" charset="0"/>
                <a:cs typeface="Times New Roman" charset="0"/>
              </a:rPr>
              <a:t>J. </a:t>
            </a:r>
            <a:r>
              <a:rPr lang="pl-PL" sz="1200" dirty="0" err="1" smtClean="0">
                <a:latin typeface="Times New Roman" charset="0"/>
                <a:ea typeface="Times New Roman" charset="0"/>
                <a:cs typeface="Times New Roman" charset="0"/>
              </a:rPr>
              <a:t>Biomater</a:t>
            </a:r>
            <a:r>
              <a:rPr lang="pl-PL" sz="1200" dirty="0" smtClean="0">
                <a:latin typeface="Times New Roman" charset="0"/>
                <a:ea typeface="Times New Roman" charset="0"/>
                <a:cs typeface="Times New Roman" charset="0"/>
              </a:rPr>
              <a:t>. </a:t>
            </a:r>
            <a:r>
              <a:rPr lang="pl-PL" sz="1200" dirty="0" err="1" smtClean="0">
                <a:latin typeface="Times New Roman" charset="0"/>
                <a:ea typeface="Times New Roman" charset="0"/>
                <a:cs typeface="Times New Roman" charset="0"/>
              </a:rPr>
              <a:t>Sci</a:t>
            </a:r>
            <a:r>
              <a:rPr lang="pl-PL" sz="1200" dirty="0" smtClean="0">
                <a:latin typeface="Times New Roman" charset="0"/>
                <a:ea typeface="Times New Roman" charset="0"/>
                <a:cs typeface="Times New Roman" charset="0"/>
              </a:rPr>
              <a:t>. Polym.,18, 269–286 (2007)</a:t>
            </a:r>
            <a:r>
              <a:rPr lang="is-IS" sz="120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&gt;&gt;</a:t>
            </a:r>
            <a:endParaRPr lang="en-US" sz="1200" dirty="0">
              <a:latin typeface="Times New Roman" charset="0"/>
              <a:ea typeface="Times New Roman" charset="0"/>
              <a:cs typeface="Times New Roman" charset="0"/>
            </a:endParaRPr>
          </a:p>
        </p:txBody>
      </p:sp>
      <p:sp>
        <p:nvSpPr>
          <p:cNvPr id="14" name="Rectangle 13"/>
          <p:cNvSpPr/>
          <p:nvPr/>
        </p:nvSpPr>
        <p:spPr>
          <a:xfrm>
            <a:off x="201330" y="5579699"/>
            <a:ext cx="8765394"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a:solidFill>
                  <a:srgbClr val="000000"/>
                </a:solidFill>
                <a:latin typeface="Arial" charset="0"/>
                <a:ea typeface="Arial" charset="0"/>
                <a:cs typeface="Arial" charset="0"/>
              </a:rPr>
              <a:t>Different substitutions of the guest residue allow ELP to be designed with the desired </a:t>
            </a:r>
            <a:r>
              <a:rPr lang="en-US" sz="1400" i="1" dirty="0">
                <a:solidFill>
                  <a:srgbClr val="000000"/>
                </a:solidFill>
                <a:latin typeface="Arial" charset="0"/>
                <a:ea typeface="Arial" charset="0"/>
                <a:cs typeface="Arial" charset="0"/>
              </a:rPr>
              <a:t>T</a:t>
            </a:r>
            <a:r>
              <a:rPr lang="en-US" sz="1400" i="1" baseline="-25000" dirty="0">
                <a:solidFill>
                  <a:srgbClr val="000000"/>
                </a:solidFill>
                <a:latin typeface="Arial" charset="0"/>
                <a:ea typeface="Arial" charset="0"/>
                <a:cs typeface="Arial" charset="0"/>
              </a:rPr>
              <a:t>t</a:t>
            </a:r>
            <a:r>
              <a:rPr lang="en-US" sz="1400" dirty="0">
                <a:solidFill>
                  <a:srgbClr val="000000"/>
                </a:solidFill>
                <a:latin typeface="Arial" charset="0"/>
                <a:ea typeface="Arial" charset="0"/>
                <a:cs typeface="Arial" charset="0"/>
              </a:rPr>
              <a:t>. Using amino acid residues containing groups susceptible to ionization results in a polymer with a </a:t>
            </a:r>
            <a:r>
              <a:rPr lang="en-US" sz="1400" i="1" dirty="0">
                <a:solidFill>
                  <a:srgbClr val="000000"/>
                </a:solidFill>
                <a:latin typeface="Arial" charset="0"/>
                <a:ea typeface="Arial" charset="0"/>
                <a:cs typeface="Arial" charset="0"/>
              </a:rPr>
              <a:t>T</a:t>
            </a:r>
            <a:r>
              <a:rPr lang="en-US" sz="1400" i="1" baseline="-25000" dirty="0">
                <a:solidFill>
                  <a:srgbClr val="000000"/>
                </a:solidFill>
                <a:latin typeface="Arial" charset="0"/>
                <a:ea typeface="Arial" charset="0"/>
                <a:cs typeface="Arial" charset="0"/>
              </a:rPr>
              <a:t>t</a:t>
            </a:r>
            <a:r>
              <a:rPr lang="en-US" sz="1400" dirty="0">
                <a:solidFill>
                  <a:srgbClr val="000000"/>
                </a:solidFill>
                <a:latin typeface="Arial" charset="0"/>
                <a:ea typeface="Arial" charset="0"/>
                <a:cs typeface="Arial" charset="0"/>
              </a:rPr>
              <a:t> regulated by a change in pH, while using an amino acid with a chemically reactive side chain allows ELP to be conjugated with other </a:t>
            </a:r>
            <a:r>
              <a:rPr lang="en-US" sz="1400" dirty="0" smtClean="0">
                <a:solidFill>
                  <a:srgbClr val="000000"/>
                </a:solidFill>
                <a:latin typeface="Arial" charset="0"/>
                <a:ea typeface="Arial" charset="0"/>
                <a:cs typeface="Arial" charset="0"/>
              </a:rPr>
              <a:t>molecules.</a:t>
            </a:r>
            <a:endParaRPr lang="en-US" sz="1400" dirty="0">
              <a:latin typeface="Arial" charset="0"/>
              <a:ea typeface="Arial" charset="0"/>
              <a:cs typeface="Arial" charset="0"/>
            </a:endParaRPr>
          </a:p>
        </p:txBody>
      </p:sp>
      <p:sp>
        <p:nvSpPr>
          <p:cNvPr id="15" name="Rectangle 14"/>
          <p:cNvSpPr/>
          <p:nvPr/>
        </p:nvSpPr>
        <p:spPr>
          <a:xfrm>
            <a:off x="4703281" y="6533806"/>
            <a:ext cx="4558970" cy="276999"/>
          </a:xfrm>
          <a:prstGeom prst="rect">
            <a:avLst/>
          </a:prstGeom>
        </p:spPr>
        <p:txBody>
          <a:bodyPr wrap="square">
            <a:spAutoFit/>
          </a:bodyPr>
          <a:lstStyle/>
          <a:p>
            <a:r>
              <a:rPr lang="en-US" sz="1200" dirty="0" smtClean="0">
                <a:latin typeface="Times New Roman" charset="0"/>
                <a:ea typeface="Times New Roman" charset="0"/>
                <a:cs typeface="Times New Roman" charset="0"/>
              </a:rPr>
              <a:t>&lt;&lt;R.A</a:t>
            </a:r>
            <a:r>
              <a:rPr lang="en-US" sz="1200" dirty="0">
                <a:latin typeface="Times New Roman" charset="0"/>
                <a:ea typeface="Times New Roman" charset="0"/>
                <a:cs typeface="Times New Roman" charset="0"/>
              </a:rPr>
              <a:t>. McMillan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a:t>
            </a:r>
            <a:r>
              <a:rPr lang="ro-RO" sz="1200" dirty="0" err="1" smtClean="0">
                <a:latin typeface="Times New Roman" charset="0"/>
                <a:ea typeface="Times New Roman" charset="0"/>
                <a:cs typeface="Times New Roman" charset="0"/>
              </a:rPr>
              <a:t>Macromolecules</a:t>
            </a:r>
            <a:r>
              <a:rPr lang="ro-RO" sz="1200" dirty="0" smtClean="0">
                <a:latin typeface="Times New Roman" charset="0"/>
                <a:ea typeface="Times New Roman" charset="0"/>
                <a:cs typeface="Times New Roman" charset="0"/>
              </a:rPr>
              <a:t>,</a:t>
            </a:r>
            <a:r>
              <a:rPr lang="ro-RO" sz="1200" dirty="0">
                <a:latin typeface="Times New Roman" charset="0"/>
                <a:ea typeface="Times New Roman" charset="0"/>
                <a:cs typeface="Times New Roman" charset="0"/>
              </a:rPr>
              <a:t> </a:t>
            </a:r>
            <a:r>
              <a:rPr lang="ro-RO" sz="1200" dirty="0" smtClean="0">
                <a:latin typeface="Times New Roman" charset="0"/>
                <a:ea typeface="Times New Roman" charset="0"/>
                <a:cs typeface="Times New Roman" charset="0"/>
              </a:rPr>
              <a:t>33, 4809–4821 (2000)</a:t>
            </a:r>
            <a:r>
              <a:rPr lang="is-IS" sz="120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&gt;&gt;</a:t>
            </a:r>
            <a:endParaRPr lang="en-US" sz="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383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0130" y="56029"/>
            <a:ext cx="8795149" cy="65102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latin typeface="Arial"/>
                <a:cs typeface="Arial"/>
              </a:rPr>
              <a:t>Introduction</a:t>
            </a:r>
            <a:endParaRPr lang="en-US" sz="2400" dirty="0">
              <a:latin typeface="Arial"/>
              <a:cs typeface="Arial"/>
            </a:endParaRPr>
          </a:p>
        </p:txBody>
      </p:sp>
      <p:sp>
        <p:nvSpPr>
          <p:cNvPr id="10" name="Octagon 9"/>
          <p:cNvSpPr/>
          <p:nvPr/>
        </p:nvSpPr>
        <p:spPr>
          <a:xfrm>
            <a:off x="8140665" y="48842"/>
            <a:ext cx="617670" cy="683765"/>
          </a:xfrm>
          <a:prstGeom prst="oc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8</a:t>
            </a:r>
          </a:p>
        </p:txBody>
      </p:sp>
      <p:sp>
        <p:nvSpPr>
          <p:cNvPr id="9" name="Rectangle 8"/>
          <p:cNvSpPr/>
          <p:nvPr/>
        </p:nvSpPr>
        <p:spPr>
          <a:xfrm>
            <a:off x="50769" y="1007582"/>
            <a:ext cx="8993870"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a:latin typeface="AdvTT5235d5a9" charset="0"/>
              </a:rPr>
              <a:t>ELP are non-toxic to cells and tissues and are easily biodegradable, and can be processed into </a:t>
            </a:r>
            <a:r>
              <a:rPr lang="en-US" sz="1400" dirty="0" smtClean="0">
                <a:latin typeface="AdvTT5235d5a9" charset="0"/>
              </a:rPr>
              <a:t>various </a:t>
            </a:r>
            <a:r>
              <a:rPr lang="en-US" sz="1400" dirty="0">
                <a:latin typeface="AdvTT5235d5a9" charset="0"/>
              </a:rPr>
              <a:t>types of formulations such as </a:t>
            </a:r>
            <a:r>
              <a:rPr lang="en-US" sz="1400" dirty="0">
                <a:latin typeface="AdvTT94c8263f.I" charset="0"/>
              </a:rPr>
              <a:t>in situ </a:t>
            </a:r>
            <a:r>
              <a:rPr lang="en-US" sz="1400" dirty="0">
                <a:latin typeface="AdvTT5235d5a9" charset="0"/>
              </a:rPr>
              <a:t>aggregates, micro</a:t>
            </a:r>
            <a:r>
              <a:rPr lang="en-US" sz="1400" dirty="0">
                <a:latin typeface="AdvTT5235d5a9+fb" charset="0"/>
              </a:rPr>
              <a:t>fi</a:t>
            </a:r>
            <a:r>
              <a:rPr lang="en-US" sz="1400" dirty="0">
                <a:latin typeface="AdvTT5235d5a9" charset="0"/>
              </a:rPr>
              <a:t>bers, cell sheets, hydrogels, and fusion with growth factors to support different cell types, thus, their contribution to the repair of cartilage, </a:t>
            </a:r>
            <a:r>
              <a:rPr lang="en-US" sz="1400">
                <a:latin typeface="AdvTT5235d5a9" charset="0"/>
              </a:rPr>
              <a:t>blood </a:t>
            </a:r>
            <a:r>
              <a:rPr lang="en-US" sz="1400" smtClean="0">
                <a:latin typeface="AdvTT5235d5a9" charset="0"/>
              </a:rPr>
              <a:t>vessels</a:t>
            </a:r>
            <a:r>
              <a:rPr lang="en-US" sz="1400" dirty="0">
                <a:latin typeface="AdvTT5235d5a9" charset="0"/>
              </a:rPr>
              <a:t>, neurons, and heart is beginning to </a:t>
            </a:r>
            <a:r>
              <a:rPr lang="en-US" sz="1400" dirty="0" smtClean="0">
                <a:latin typeface="AdvTT5235d5a9" charset="0"/>
              </a:rPr>
              <a:t>emerge.</a:t>
            </a:r>
            <a:endParaRPr lang="en-US" sz="1400" dirty="0"/>
          </a:p>
        </p:txBody>
      </p:sp>
      <p:sp>
        <p:nvSpPr>
          <p:cNvPr id="16" name="Rectangle 15"/>
          <p:cNvSpPr/>
          <p:nvPr/>
        </p:nvSpPr>
        <p:spPr>
          <a:xfrm>
            <a:off x="1312276" y="1972415"/>
            <a:ext cx="6470855"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400" dirty="0">
                <a:solidFill>
                  <a:schemeClr val="bg1"/>
                </a:solidFill>
                <a:latin typeface="Open Sans" charset="0"/>
              </a:rPr>
              <a:t>Both biological and mechanical properties of ELPs can be readily tailored at the gene level to satisfy end-user applications, thus offering numerous choices for the development of cell culture matrices for tissue </a:t>
            </a:r>
            <a:r>
              <a:rPr lang="en-US" sz="1400" dirty="0" smtClean="0">
                <a:solidFill>
                  <a:schemeClr val="bg1"/>
                </a:solidFill>
                <a:latin typeface="Open Sans" charset="0"/>
              </a:rPr>
              <a:t>engineering.</a:t>
            </a:r>
            <a:endParaRPr lang="en-US" sz="1400" dirty="0">
              <a:solidFill>
                <a:schemeClr val="bg1"/>
              </a:solidFill>
            </a:endParaRPr>
          </a:p>
        </p:txBody>
      </p:sp>
      <p:sp>
        <p:nvSpPr>
          <p:cNvPr id="17" name="Rectangle 16"/>
          <p:cNvSpPr/>
          <p:nvPr/>
        </p:nvSpPr>
        <p:spPr>
          <a:xfrm>
            <a:off x="1312276" y="3415194"/>
            <a:ext cx="6745705" cy="73866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sz="1400">
                <a:solidFill>
                  <a:schemeClr val="bg1"/>
                </a:solidFill>
                <a:latin typeface="Open Sans" charset="0"/>
              </a:rPr>
              <a:t>However, ELPs containing a neutral or hydrophobic amino acid residue in the guest position X are limited in their usage for cell growth or tissue regeneration due to their low binding affinity to mammalian cells</a:t>
            </a:r>
            <a:endParaRPr lang="en-US" sz="1400">
              <a:solidFill>
                <a:schemeClr val="bg1"/>
              </a:solidFill>
            </a:endParaRPr>
          </a:p>
        </p:txBody>
      </p:sp>
      <p:sp>
        <p:nvSpPr>
          <p:cNvPr id="18" name="Rectangle 17"/>
          <p:cNvSpPr/>
          <p:nvPr/>
        </p:nvSpPr>
        <p:spPr>
          <a:xfrm>
            <a:off x="1342890" y="4346857"/>
            <a:ext cx="6715091"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1400" dirty="0">
                <a:solidFill>
                  <a:schemeClr val="bg1"/>
                </a:solidFill>
                <a:latin typeface="Times New Roman" charset="0"/>
                <a:ea typeface="Times New Roman" charset="0"/>
                <a:cs typeface="Times New Roman" charset="0"/>
              </a:rPr>
              <a:t>Therefore, modification of the VPGXG backbone with cell-adhesive sequences has been a major issue in developing ELP-based ECM analogues.</a:t>
            </a:r>
          </a:p>
        </p:txBody>
      </p:sp>
      <p:sp>
        <p:nvSpPr>
          <p:cNvPr id="19" name="Down Arrow 18"/>
          <p:cNvSpPr/>
          <p:nvPr/>
        </p:nvSpPr>
        <p:spPr>
          <a:xfrm>
            <a:off x="4442812" y="3157562"/>
            <a:ext cx="484632" cy="107422"/>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50130" y="5379608"/>
            <a:ext cx="8894509"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smtClean="0">
                <a:solidFill>
                  <a:srgbClr val="333333"/>
                </a:solidFill>
                <a:latin typeface="Times New Roman" charset="0"/>
                <a:ea typeface="Times New Roman" charset="0"/>
                <a:cs typeface="Times New Roman" charset="0"/>
              </a:rPr>
              <a:t>An </a:t>
            </a:r>
            <a:r>
              <a:rPr lang="en-US" sz="1400" dirty="0">
                <a:solidFill>
                  <a:srgbClr val="333333"/>
                </a:solidFill>
                <a:latin typeface="Times New Roman" charset="0"/>
                <a:ea typeface="Times New Roman" charset="0"/>
                <a:cs typeface="Times New Roman" charset="0"/>
              </a:rPr>
              <a:t>RGD (</a:t>
            </a:r>
            <a:r>
              <a:rPr lang="en-US" sz="1400" dirty="0" err="1" smtClean="0">
                <a:solidFill>
                  <a:srgbClr val="333333"/>
                </a:solidFill>
                <a:latin typeface="Times New Roman" charset="0"/>
                <a:ea typeface="Times New Roman" charset="0"/>
                <a:cs typeface="Times New Roman" charset="0"/>
              </a:rPr>
              <a:t>ArgGlyAsp</a:t>
            </a:r>
            <a:r>
              <a:rPr lang="en-US" sz="1400" dirty="0" smtClean="0">
                <a:solidFill>
                  <a:srgbClr val="333333"/>
                </a:solidFill>
                <a:latin typeface="Times New Roman" charset="0"/>
                <a:ea typeface="Times New Roman" charset="0"/>
                <a:cs typeface="Times New Roman" charset="0"/>
              </a:rPr>
              <a:t>) tripeptide derived from fibronectin, </a:t>
            </a:r>
            <a:r>
              <a:rPr lang="en-US" sz="1400" dirty="0" err="1" smtClean="0">
                <a:solidFill>
                  <a:srgbClr val="333333"/>
                </a:solidFill>
                <a:latin typeface="Times New Roman" charset="0"/>
                <a:ea typeface="Times New Roman" charset="0"/>
                <a:cs typeface="Times New Roman" charset="0"/>
              </a:rPr>
              <a:t>vitronectin</a:t>
            </a:r>
            <a:r>
              <a:rPr lang="en-US" sz="1400" dirty="0" smtClean="0">
                <a:solidFill>
                  <a:srgbClr val="333333"/>
                </a:solidFill>
                <a:latin typeface="Times New Roman" charset="0"/>
                <a:ea typeface="Times New Roman" charset="0"/>
                <a:cs typeface="Times New Roman" charset="0"/>
              </a:rPr>
              <a:t>, or laminin, is a potent integrin-binding ligand associated with adhesion-mediated cell migration and is involved in neurite elongation during neuronal cell differentiation</a:t>
            </a:r>
            <a:endParaRPr lang="en-US" sz="1400" dirty="0">
              <a:latin typeface="Times New Roman" charset="0"/>
              <a:ea typeface="Times New Roman" charset="0"/>
              <a:cs typeface="Times New Roman" charset="0"/>
            </a:endParaRPr>
          </a:p>
        </p:txBody>
      </p:sp>
      <p:sp>
        <p:nvSpPr>
          <p:cNvPr id="21" name="Rectangle 20"/>
          <p:cNvSpPr/>
          <p:nvPr/>
        </p:nvSpPr>
        <p:spPr>
          <a:xfrm>
            <a:off x="2522483" y="2774566"/>
            <a:ext cx="5372637" cy="276999"/>
          </a:xfrm>
          <a:prstGeom prst="rect">
            <a:avLst/>
          </a:prstGeom>
        </p:spPr>
        <p:txBody>
          <a:bodyPr wrap="square">
            <a:spAutoFit/>
          </a:bodyPr>
          <a:lstStyle/>
          <a:p>
            <a:r>
              <a:rPr lang="en-US" sz="1200" dirty="0" smtClean="0">
                <a:latin typeface="Times New Roman" charset="0"/>
                <a:ea typeface="Times New Roman" charset="0"/>
                <a:cs typeface="Times New Roman" charset="0"/>
              </a:rPr>
              <a:t>&lt;&lt;M. Mie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J. Biomed. Mater. Res. </a:t>
            </a:r>
            <a:r>
              <a:rPr lang="en-US" sz="1200" dirty="0">
                <a:latin typeface="Times New Roman" charset="0"/>
                <a:ea typeface="Times New Roman" charset="0"/>
                <a:cs typeface="Times New Roman" charset="0"/>
              </a:rPr>
              <a:t>B </a:t>
            </a:r>
            <a:r>
              <a:rPr lang="en-US" sz="1200" dirty="0" smtClean="0">
                <a:latin typeface="Times New Roman" charset="0"/>
                <a:ea typeface="Times New Roman" charset="0"/>
                <a:cs typeface="Times New Roman" charset="0"/>
              </a:rPr>
              <a:t>Appl. </a:t>
            </a:r>
            <a:r>
              <a:rPr lang="en-US" sz="1200" dirty="0" err="1">
                <a:latin typeface="Times New Roman" charset="0"/>
                <a:ea typeface="Times New Roman" charset="0"/>
                <a:cs typeface="Times New Roman" charset="0"/>
              </a:rPr>
              <a:t>Biomater</a:t>
            </a:r>
            <a:r>
              <a:rPr lang="en-US" sz="1200" dirty="0" smtClean="0">
                <a:latin typeface="Times New Roman" charset="0"/>
                <a:ea typeface="Times New Roman" charset="0"/>
                <a:cs typeface="Times New Roman" charset="0"/>
              </a:rPr>
              <a:t>., 86, 283-290 (2008)</a:t>
            </a:r>
            <a:r>
              <a:rPr lang="is-IS" sz="120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&gt;&gt;</a:t>
            </a:r>
            <a:endParaRPr lang="en-US" sz="1200" dirty="0">
              <a:latin typeface="Times New Roman" charset="0"/>
              <a:ea typeface="Times New Roman" charset="0"/>
              <a:cs typeface="Times New Roman" charset="0"/>
            </a:endParaRPr>
          </a:p>
        </p:txBody>
      </p:sp>
      <p:sp>
        <p:nvSpPr>
          <p:cNvPr id="22" name="Rectangle 21"/>
          <p:cNvSpPr/>
          <p:nvPr/>
        </p:nvSpPr>
        <p:spPr>
          <a:xfrm>
            <a:off x="5149093" y="5947634"/>
            <a:ext cx="3994907" cy="276999"/>
          </a:xfrm>
          <a:prstGeom prst="rect">
            <a:avLst/>
          </a:prstGeom>
        </p:spPr>
        <p:txBody>
          <a:bodyPr wrap="square">
            <a:spAutoFit/>
          </a:bodyPr>
          <a:lstStyle/>
          <a:p>
            <a:r>
              <a:rPr lang="en-US" sz="1200" dirty="0" smtClean="0">
                <a:latin typeface="Times New Roman" charset="0"/>
                <a:ea typeface="Times New Roman" charset="0"/>
                <a:cs typeface="Times New Roman" charset="0"/>
              </a:rPr>
              <a:t>&lt;&lt;S.L. Roger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a:t>
            </a:r>
            <a:r>
              <a:rPr lang="is-IS" sz="1200" dirty="0" smtClean="0">
                <a:latin typeface="Times New Roman" charset="0"/>
                <a:ea typeface="Times New Roman" charset="0"/>
                <a:cs typeface="Times New Roman" charset="0"/>
              </a:rPr>
              <a:t>J. </a:t>
            </a:r>
            <a:r>
              <a:rPr lang="is-IS" sz="1200" dirty="0">
                <a:latin typeface="Times New Roman" charset="0"/>
                <a:ea typeface="Times New Roman" charset="0"/>
                <a:cs typeface="Times New Roman" charset="0"/>
              </a:rPr>
              <a:t>Cell Biol</a:t>
            </a:r>
            <a:r>
              <a:rPr lang="is-IS" sz="1200" dirty="0" smtClean="0">
                <a:latin typeface="Times New Roman" charset="0"/>
                <a:ea typeface="Times New Roman" charset="0"/>
                <a:cs typeface="Times New Roman" charset="0"/>
              </a:rPr>
              <a:t>., </a:t>
            </a:r>
            <a:r>
              <a:rPr lang="is-IS" sz="1200" dirty="0">
                <a:latin typeface="Times New Roman" charset="0"/>
                <a:ea typeface="Times New Roman" charset="0"/>
                <a:cs typeface="Times New Roman" charset="0"/>
              </a:rPr>
              <a:t>105: </a:t>
            </a:r>
            <a:r>
              <a:rPr lang="is-IS" sz="1200" dirty="0" smtClean="0">
                <a:latin typeface="Times New Roman" charset="0"/>
                <a:ea typeface="Times New Roman" charset="0"/>
                <a:cs typeface="Times New Roman" charset="0"/>
              </a:rPr>
              <a:t>1435-1442 (1987). </a:t>
            </a:r>
            <a:r>
              <a:rPr lang="en-US" sz="1200" dirty="0" smtClean="0">
                <a:latin typeface="Times New Roman" charset="0"/>
                <a:ea typeface="Times New Roman" charset="0"/>
                <a:cs typeface="Times New Roman" charset="0"/>
              </a:rPr>
              <a:t>&gt;&gt;</a:t>
            </a:r>
            <a:endParaRPr lang="en-US" sz="1200" dirty="0">
              <a:latin typeface="Times New Roman" charset="0"/>
              <a:ea typeface="Times New Roman" charset="0"/>
              <a:cs typeface="Times New Roman" charset="0"/>
            </a:endParaRPr>
          </a:p>
        </p:txBody>
      </p:sp>
      <p:sp>
        <p:nvSpPr>
          <p:cNvPr id="23" name="Rectangle 22"/>
          <p:cNvSpPr/>
          <p:nvPr/>
        </p:nvSpPr>
        <p:spPr>
          <a:xfrm>
            <a:off x="4465019" y="4919303"/>
            <a:ext cx="3592962" cy="276999"/>
          </a:xfrm>
          <a:prstGeom prst="rect">
            <a:avLst/>
          </a:prstGeom>
        </p:spPr>
        <p:txBody>
          <a:bodyPr wrap="square">
            <a:spAutoFit/>
          </a:bodyPr>
          <a:lstStyle/>
          <a:p>
            <a:r>
              <a:rPr lang="en-US" sz="1200" dirty="0" smtClean="0">
                <a:latin typeface="Times New Roman" charset="0"/>
                <a:ea typeface="Times New Roman" charset="0"/>
                <a:cs typeface="Times New Roman" charset="0"/>
              </a:rPr>
              <a:t>&lt;&lt;W.B. Jeon </a:t>
            </a:r>
            <a:r>
              <a:rPr lang="en-US" sz="1200" i="1" dirty="0" smtClean="0">
                <a:latin typeface="Times New Roman" charset="0"/>
                <a:ea typeface="Times New Roman" charset="0"/>
                <a:cs typeface="Times New Roman" charset="0"/>
              </a:rPr>
              <a:t>et al</a:t>
            </a:r>
            <a:r>
              <a:rPr lang="en-US" sz="1200" dirty="0" smtClean="0">
                <a:latin typeface="Times New Roman" charset="0"/>
                <a:ea typeface="Times New Roman" charset="0"/>
                <a:cs typeface="Times New Roman" charset="0"/>
              </a:rPr>
              <a:t>, </a:t>
            </a:r>
            <a:r>
              <a:rPr lang="is-IS" sz="1200" dirty="0">
                <a:latin typeface="Times New Roman" charset="0"/>
                <a:ea typeface="Times New Roman" charset="0"/>
                <a:cs typeface="Times New Roman" charset="0"/>
              </a:rPr>
              <a:t>BMC Biotechnol. </a:t>
            </a:r>
            <a:r>
              <a:rPr lang="is-IS" sz="1200" dirty="0" smtClean="0">
                <a:latin typeface="Times New Roman" charset="0"/>
                <a:ea typeface="Times New Roman" charset="0"/>
                <a:cs typeface="Times New Roman" charset="0"/>
              </a:rPr>
              <a:t>12, 61</a:t>
            </a:r>
            <a:r>
              <a:rPr lang="is-IS" sz="1200" dirty="0">
                <a:latin typeface="Times New Roman" charset="0"/>
                <a:ea typeface="Times New Roman" charset="0"/>
                <a:cs typeface="Times New Roman" charset="0"/>
              </a:rPr>
              <a:t> (2012)</a:t>
            </a:r>
            <a:r>
              <a:rPr lang="is-IS" sz="1200" dirty="0" smtClean="0">
                <a:latin typeface="Times New Roman" charset="0"/>
                <a:ea typeface="Times New Roman" charset="0"/>
                <a:cs typeface="Times New Roman" charset="0"/>
              </a:rPr>
              <a:t>. </a:t>
            </a:r>
            <a:r>
              <a:rPr lang="en-US" sz="1200" dirty="0" smtClean="0">
                <a:latin typeface="Times New Roman" charset="0"/>
                <a:ea typeface="Times New Roman" charset="0"/>
                <a:cs typeface="Times New Roman" charset="0"/>
              </a:rPr>
              <a:t>&gt;&gt;</a:t>
            </a:r>
            <a:endParaRPr lang="en-US" sz="1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3141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44858</TotalTime>
  <Words>6228</Words>
  <Application>Microsoft Macintosh PowerPoint</Application>
  <PresentationFormat>On-screen Show (4:3)</PresentationFormat>
  <Paragraphs>463</Paragraphs>
  <Slides>43</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AdvTT5235d5a9</vt:lpstr>
      <vt:lpstr>AdvTT5235d5a9+fb</vt:lpstr>
      <vt:lpstr>AdvTT94c8263f.I</vt:lpstr>
      <vt:lpstr>Calibri</vt:lpstr>
      <vt:lpstr>Helvetica</vt:lpstr>
      <vt:lpstr>ＭＳ 明朝</vt:lpstr>
      <vt:lpstr>Open Sans</vt:lpstr>
      <vt:lpstr>Times New Roman</vt:lpstr>
      <vt:lpstr>Verdana</vt:lpstr>
      <vt:lpstr>Wingdings</vt:lpstr>
      <vt:lpstr>Arial</vt:lpstr>
      <vt:lpstr>Arial</vt:lpstr>
      <vt:lpstr>Office Theme</vt:lpstr>
      <vt:lpstr>Integrin-binding elastin-like polypeptide as an in situ gelling delivery matrix enhances the therapeutic efficacy of adipose stem cells  in healing full-thickness cutaneous wounds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Presentation</dc:title>
  <dc:creator>nasrul</dc:creator>
  <cp:lastModifiedBy>nasrulwathoni@yahoo.com</cp:lastModifiedBy>
  <cp:revision>448</cp:revision>
  <cp:lastPrinted>2017-01-12T10:16:11Z</cp:lastPrinted>
  <dcterms:created xsi:type="dcterms:W3CDTF">2015-04-13T10:18:11Z</dcterms:created>
  <dcterms:modified xsi:type="dcterms:W3CDTF">2017-01-12T15:08:35Z</dcterms:modified>
</cp:coreProperties>
</file>