
<file path=[Content_Types].xml><?xml version="1.0" encoding="utf-8"?>
<Types xmlns="http://schemas.openxmlformats.org/package/2006/content-types">
  <Default Extension="xml" ContentType="application/xml"/>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handoutMasterIdLst>
    <p:handoutMasterId r:id="rId24"/>
  </p:handoutMasterIdLst>
  <p:sldIdLst>
    <p:sldId id="287" r:id="rId2"/>
    <p:sldId id="263" r:id="rId3"/>
    <p:sldId id="277" r:id="rId4"/>
    <p:sldId id="283" r:id="rId5"/>
    <p:sldId id="291" r:id="rId6"/>
    <p:sldId id="295" r:id="rId7"/>
    <p:sldId id="297" r:id="rId8"/>
    <p:sldId id="278" r:id="rId9"/>
    <p:sldId id="296" r:id="rId10"/>
    <p:sldId id="279" r:id="rId11"/>
    <p:sldId id="280" r:id="rId12"/>
    <p:sldId id="269" r:id="rId13"/>
    <p:sldId id="292" r:id="rId14"/>
    <p:sldId id="275" r:id="rId15"/>
    <p:sldId id="293" r:id="rId16"/>
    <p:sldId id="298" r:id="rId17"/>
    <p:sldId id="265" r:id="rId18"/>
    <p:sldId id="281" r:id="rId19"/>
    <p:sldId id="294" r:id="rId20"/>
    <p:sldId id="299" r:id="rId21"/>
    <p:sldId id="300" r:id="rId22"/>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94"/>
    <p:restoredTop sz="86535"/>
  </p:normalViewPr>
  <p:slideViewPr>
    <p:cSldViewPr snapToGrid="0" snapToObjects="1">
      <p:cViewPr>
        <p:scale>
          <a:sx n="78" d="100"/>
          <a:sy n="78" d="100"/>
        </p:scale>
        <p:origin x="2336" y="152"/>
      </p:cViewPr>
      <p:guideLst>
        <p:guide orient="horz" pos="3120"/>
        <p:guide pos="216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notesMaster" Target="notesMasters/notesMaster1.xml"/><Relationship Id="rId24" Type="http://schemas.openxmlformats.org/officeDocument/2006/relationships/handoutMaster" Target="handoutMasters/handoutMaster1.xml"/><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ro-RO" smtClean="0"/>
              <a:t>Nasrul</a:t>
            </a: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2210BE4-F0B5-0642-9FC4-11081DFBB4F4}" type="datetime1">
              <a:rPr lang="en-US" smtClean="0"/>
              <a:t>1/12/17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A9C3EDD-FDDD-6040-8A0F-050316D43DEC}" type="slidenum">
              <a:rPr lang="en-US" smtClean="0"/>
              <a:t>‹#›</a:t>
            </a:fld>
            <a:endParaRPr lang="en-US"/>
          </a:p>
        </p:txBody>
      </p:sp>
    </p:spTree>
    <p:extLst>
      <p:ext uri="{BB962C8B-B14F-4D97-AF65-F5344CB8AC3E}">
        <p14:creationId xmlns:p14="http://schemas.microsoft.com/office/powerpoint/2010/main" val="2113339791"/>
      </p:ext>
    </p:extLst>
  </p:cSld>
  <p:clrMap bg1="lt1" tx1="dk1" bg2="lt2" tx2="dk2" accent1="accent1" accent2="accent2" accent3="accent3" accent4="accent4" accent5="accent5" accent6="accent6" hlink="hlink" folHlink="folHlink"/>
  <p:hf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ro-RO" smtClean="0"/>
              <a:t>Nasrul</a:t>
            </a: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AC87D9B-7F7C-5D4F-9085-51855D064A31}" type="datetime1">
              <a:rPr lang="en-US" smtClean="0"/>
              <a:t>1/12/17</a:t>
            </a:fld>
            <a:endParaRPr lang="en-US"/>
          </a:p>
        </p:txBody>
      </p:sp>
      <p:sp>
        <p:nvSpPr>
          <p:cNvPr id="4" name="Slide Image Placeholder 3"/>
          <p:cNvSpPr>
            <a:spLocks noGrp="1" noRot="1" noChangeAspect="1"/>
          </p:cNvSpPr>
          <p:nvPr>
            <p:ph type="sldImg" idx="2"/>
          </p:nvPr>
        </p:nvSpPr>
        <p:spPr>
          <a:xfrm>
            <a:off x="2241550" y="685800"/>
            <a:ext cx="23749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C1681DD-BC1E-2941-B9A2-3D71A93F372E}" type="slidenum">
              <a:rPr lang="en-US" smtClean="0"/>
              <a:t>‹#›</a:t>
            </a:fld>
            <a:endParaRPr lang="en-US"/>
          </a:p>
        </p:txBody>
      </p:sp>
    </p:spTree>
    <p:extLst>
      <p:ext uri="{BB962C8B-B14F-4D97-AF65-F5344CB8AC3E}">
        <p14:creationId xmlns:p14="http://schemas.microsoft.com/office/powerpoint/2010/main" val="3363750709"/>
      </p:ext>
    </p:extLst>
  </p:cSld>
  <p:clrMap bg1="lt1" tx1="dk1" bg2="lt2" tx2="dk2" accent1="accent1" accent2="accent2" accent3="accent3" accent4="accent4" accent5="accent5" accent6="accent6" hlink="hlink" folHlink="folHlink"/>
  <p:hf ftr="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ncbi.nlm.nih.gov/pmc/articles/PMC4072924/#CR32" TargetMode="External"/><Relationship Id="rId4" Type="http://schemas.openxmlformats.org/officeDocument/2006/relationships/hyperlink" Target="https://www.ncbi.nlm.nih.gov/pmc/articles/PMC4072924/#CR55" TargetMode="External"/><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en.wikipedia.org/wiki/Transmembrane_receptors" TargetMode="External"/><Relationship Id="rId4" Type="http://schemas.openxmlformats.org/officeDocument/2006/relationships/hyperlink" Target="https://en.wikipedia.org/wiki/Cell%E2%80%93cell_interaction" TargetMode="External"/><Relationship Id="rId5" Type="http://schemas.openxmlformats.org/officeDocument/2006/relationships/hyperlink" Target="https://en.wikipedia.org/wiki/Extracellular_matrix" TargetMode="External"/><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 Id="rId3" Type="http://schemas.openxmlformats.org/officeDocument/2006/relationships/hyperlink" Target="https://www.ncbi.nlm.nih.gov/pmc/articles/PMC4072924/#CR52" TargetMode="Externa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41550" y="685800"/>
            <a:ext cx="23749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1681DD-BC1E-2941-B9A2-3D71A93F372E}" type="slidenum">
              <a:rPr lang="en-US" smtClean="0"/>
              <a:t>1</a:t>
            </a:fld>
            <a:endParaRPr lang="en-US"/>
          </a:p>
        </p:txBody>
      </p:sp>
      <p:sp>
        <p:nvSpPr>
          <p:cNvPr id="5" name="Date Placeholder 4"/>
          <p:cNvSpPr>
            <a:spLocks noGrp="1"/>
          </p:cNvSpPr>
          <p:nvPr>
            <p:ph type="dt" idx="11"/>
          </p:nvPr>
        </p:nvSpPr>
        <p:spPr/>
        <p:txBody>
          <a:bodyPr/>
          <a:lstStyle/>
          <a:p>
            <a:fld id="{2D1EB85C-4E9B-4B40-B630-52C737C7AD18}" type="datetime1">
              <a:rPr lang="en-US" smtClean="0"/>
              <a:t>1/12/17</a:t>
            </a:fld>
            <a:endParaRPr lang="en-US"/>
          </a:p>
        </p:txBody>
      </p:sp>
      <p:sp>
        <p:nvSpPr>
          <p:cNvPr id="6" name="Header Placeholder 5"/>
          <p:cNvSpPr>
            <a:spLocks noGrp="1"/>
          </p:cNvSpPr>
          <p:nvPr>
            <p:ph type="hdr" sz="quarter" idx="12"/>
          </p:nvPr>
        </p:nvSpPr>
        <p:spPr/>
        <p:txBody>
          <a:bodyPr/>
          <a:lstStyle/>
          <a:p>
            <a:r>
              <a:rPr lang="ro-RO" smtClean="0"/>
              <a:t>Nasrul</a:t>
            </a:r>
            <a:endParaRPr lang="en-US"/>
          </a:p>
        </p:txBody>
      </p:sp>
    </p:spTree>
    <p:extLst>
      <p:ext uri="{BB962C8B-B14F-4D97-AF65-F5344CB8AC3E}">
        <p14:creationId xmlns:p14="http://schemas.microsoft.com/office/powerpoint/2010/main" val="17892439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latin typeface="Times New Roman" charset="0"/>
                <a:ea typeface="Times New Roman" charset="0"/>
                <a:cs typeface="Times New Roman" charset="0"/>
              </a:rPr>
              <a:t>The transition temperature (</a:t>
            </a:r>
            <a:r>
              <a:rPr lang="en-US" sz="1200" i="1" dirty="0" smtClean="0">
                <a:latin typeface="Times New Roman" charset="0"/>
                <a:ea typeface="Times New Roman" charset="0"/>
                <a:cs typeface="Times New Roman" charset="0"/>
              </a:rPr>
              <a:t>T</a:t>
            </a:r>
            <a:r>
              <a:rPr lang="en-US" sz="1200" baseline="-25000" dirty="0" smtClean="0">
                <a:latin typeface="Times New Roman" charset="0"/>
                <a:ea typeface="Times New Roman" charset="0"/>
                <a:cs typeface="Times New Roman" charset="0"/>
              </a:rPr>
              <a:t>t</a:t>
            </a:r>
            <a:r>
              <a:rPr lang="en-US" sz="1200" dirty="0" smtClean="0">
                <a:latin typeface="Times New Roman" charset="0"/>
                <a:ea typeface="Times New Roman" charset="0"/>
                <a:cs typeface="Times New Roman" charset="0"/>
              </a:rPr>
              <a:t>) was defined as the point at which 50% of the maximal turbidity was observed. Throughout this study, all cellular assays were performed using the </a:t>
            </a:r>
            <a:r>
              <a:rPr lang="en-US" sz="1200" dirty="0" err="1" smtClean="0">
                <a:latin typeface="Times New Roman" charset="0"/>
                <a:ea typeface="Times New Roman" charset="0"/>
                <a:cs typeface="Times New Roman" charset="0"/>
              </a:rPr>
              <a:t>nonreduced</a:t>
            </a:r>
            <a:r>
              <a:rPr lang="en-US" sz="1200" dirty="0" smtClean="0">
                <a:latin typeface="Times New Roman" charset="0"/>
                <a:ea typeface="Times New Roman" charset="0"/>
                <a:cs typeface="Times New Roman" charset="0"/>
              </a:rPr>
              <a:t>, as-purified forms of the ELPs.</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mixture was reacted at room temperature for 3 h to generate Fam-labeled REP. Fam-REP was purified by performing 3 cycles of repeated inverse phase transition at 4°C for cooling and 45°C for heating. The degree of Fam labeling was determined according to the protocol in the </a:t>
            </a:r>
            <a:r>
              <a:rPr lang="en-US" sz="1200" kern="1200" dirty="0" err="1" smtClean="0">
                <a:solidFill>
                  <a:schemeClr val="tx1"/>
                </a:solidFill>
                <a:effectLst/>
                <a:latin typeface="+mn-lt"/>
                <a:ea typeface="+mn-ea"/>
                <a:cs typeface="+mn-cs"/>
              </a:rPr>
              <a:t>AnaTag</a:t>
            </a:r>
            <a:r>
              <a:rPr lang="en-US" sz="1200" kern="1200" dirty="0" smtClean="0">
                <a:solidFill>
                  <a:schemeClr val="tx1"/>
                </a:solidFill>
                <a:effectLst/>
                <a:latin typeface="+mn-lt"/>
                <a:ea typeface="+mn-ea"/>
                <a:cs typeface="+mn-cs"/>
              </a:rPr>
              <a:t>™ protein labeling kit (</a:t>
            </a:r>
            <a:r>
              <a:rPr lang="en-US" sz="1200" kern="1200" dirty="0" err="1" smtClean="0">
                <a:solidFill>
                  <a:schemeClr val="tx1"/>
                </a:solidFill>
                <a:effectLst/>
                <a:latin typeface="+mn-lt"/>
                <a:ea typeface="+mn-ea"/>
                <a:cs typeface="+mn-cs"/>
              </a:rPr>
              <a:t>AnaSpec</a:t>
            </a:r>
            <a:r>
              <a:rPr lang="en-US" sz="1200" kern="1200" dirty="0" smtClean="0">
                <a:solidFill>
                  <a:schemeClr val="tx1"/>
                </a:solidFill>
                <a:effectLst/>
                <a:latin typeface="+mn-lt"/>
                <a:ea typeface="+mn-ea"/>
                <a:cs typeface="+mn-cs"/>
              </a:rPr>
              <a:t>). </a:t>
            </a:r>
          </a:p>
          <a:p>
            <a:endParaRPr lang="en-US" dirty="0"/>
          </a:p>
        </p:txBody>
      </p:sp>
      <p:sp>
        <p:nvSpPr>
          <p:cNvPr id="4" name="Header Placeholder 3"/>
          <p:cNvSpPr>
            <a:spLocks noGrp="1"/>
          </p:cNvSpPr>
          <p:nvPr>
            <p:ph type="hdr" sz="quarter" idx="10"/>
          </p:nvPr>
        </p:nvSpPr>
        <p:spPr/>
        <p:txBody>
          <a:bodyPr/>
          <a:lstStyle/>
          <a:p>
            <a:r>
              <a:rPr lang="ro-RO" smtClean="0"/>
              <a:t>Nasrul</a:t>
            </a:r>
            <a:endParaRPr lang="en-US"/>
          </a:p>
        </p:txBody>
      </p:sp>
      <p:sp>
        <p:nvSpPr>
          <p:cNvPr id="5" name="Date Placeholder 4"/>
          <p:cNvSpPr>
            <a:spLocks noGrp="1"/>
          </p:cNvSpPr>
          <p:nvPr>
            <p:ph type="dt" idx="11"/>
          </p:nvPr>
        </p:nvSpPr>
        <p:spPr/>
        <p:txBody>
          <a:bodyPr/>
          <a:lstStyle/>
          <a:p>
            <a:fld id="{FAC87D9B-7F7C-5D4F-9085-51855D064A31}" type="datetime1">
              <a:rPr lang="en-US" smtClean="0"/>
              <a:t>1/12/17</a:t>
            </a:fld>
            <a:endParaRPr lang="en-US"/>
          </a:p>
        </p:txBody>
      </p:sp>
      <p:sp>
        <p:nvSpPr>
          <p:cNvPr id="6" name="Slide Number Placeholder 5"/>
          <p:cNvSpPr>
            <a:spLocks noGrp="1"/>
          </p:cNvSpPr>
          <p:nvPr>
            <p:ph type="sldNum" sz="quarter" idx="12"/>
          </p:nvPr>
        </p:nvSpPr>
        <p:spPr/>
        <p:txBody>
          <a:bodyPr/>
          <a:lstStyle/>
          <a:p>
            <a:fld id="{AC1681DD-BC1E-2941-B9A2-3D71A93F372E}" type="slidenum">
              <a:rPr lang="en-US" smtClean="0"/>
              <a:t>10</a:t>
            </a:fld>
            <a:endParaRPr lang="en-US"/>
          </a:p>
        </p:txBody>
      </p:sp>
    </p:spTree>
    <p:extLst>
      <p:ext uri="{BB962C8B-B14F-4D97-AF65-F5344CB8AC3E}">
        <p14:creationId xmlns:p14="http://schemas.microsoft.com/office/powerpoint/2010/main" val="7278071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ro-RO" smtClean="0"/>
              <a:t>Nasrul</a:t>
            </a:r>
            <a:endParaRPr lang="en-US"/>
          </a:p>
        </p:txBody>
      </p:sp>
      <p:sp>
        <p:nvSpPr>
          <p:cNvPr id="5" name="Date Placeholder 4"/>
          <p:cNvSpPr>
            <a:spLocks noGrp="1"/>
          </p:cNvSpPr>
          <p:nvPr>
            <p:ph type="dt" idx="11"/>
          </p:nvPr>
        </p:nvSpPr>
        <p:spPr/>
        <p:txBody>
          <a:bodyPr/>
          <a:lstStyle/>
          <a:p>
            <a:fld id="{478D72B9-13A3-484D-88A1-091AE97E90C2}" type="datetime1">
              <a:rPr lang="en-US" smtClean="0"/>
              <a:t>1/12/17</a:t>
            </a:fld>
            <a:endParaRPr lang="en-US"/>
          </a:p>
        </p:txBody>
      </p:sp>
      <p:sp>
        <p:nvSpPr>
          <p:cNvPr id="6" name="Slide Number Placeholder 5"/>
          <p:cNvSpPr>
            <a:spLocks noGrp="1"/>
          </p:cNvSpPr>
          <p:nvPr>
            <p:ph type="sldNum" sz="quarter" idx="12"/>
          </p:nvPr>
        </p:nvSpPr>
        <p:spPr/>
        <p:txBody>
          <a:bodyPr/>
          <a:lstStyle/>
          <a:p>
            <a:fld id="{AC1681DD-BC1E-2941-B9A2-3D71A93F372E}" type="slidenum">
              <a:rPr lang="en-US" smtClean="0"/>
              <a:t>11</a:t>
            </a:fld>
            <a:endParaRPr lang="en-US"/>
          </a:p>
        </p:txBody>
      </p:sp>
    </p:spTree>
    <p:extLst>
      <p:ext uri="{BB962C8B-B14F-4D97-AF65-F5344CB8AC3E}">
        <p14:creationId xmlns:p14="http://schemas.microsoft.com/office/powerpoint/2010/main" val="18303130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ro-RO" smtClean="0"/>
              <a:t>Nasrul</a:t>
            </a:r>
            <a:endParaRPr lang="en-US"/>
          </a:p>
        </p:txBody>
      </p:sp>
      <p:sp>
        <p:nvSpPr>
          <p:cNvPr id="5" name="Date Placeholder 4"/>
          <p:cNvSpPr>
            <a:spLocks noGrp="1"/>
          </p:cNvSpPr>
          <p:nvPr>
            <p:ph type="dt" idx="11"/>
          </p:nvPr>
        </p:nvSpPr>
        <p:spPr/>
        <p:txBody>
          <a:bodyPr/>
          <a:lstStyle/>
          <a:p>
            <a:fld id="{FAC87D9B-7F7C-5D4F-9085-51855D064A31}" type="datetime1">
              <a:rPr lang="en-US" smtClean="0"/>
              <a:t>1/12/17</a:t>
            </a:fld>
            <a:endParaRPr lang="en-US"/>
          </a:p>
        </p:txBody>
      </p:sp>
      <p:sp>
        <p:nvSpPr>
          <p:cNvPr id="6" name="Slide Number Placeholder 5"/>
          <p:cNvSpPr>
            <a:spLocks noGrp="1"/>
          </p:cNvSpPr>
          <p:nvPr>
            <p:ph type="sldNum" sz="quarter" idx="12"/>
          </p:nvPr>
        </p:nvSpPr>
        <p:spPr/>
        <p:txBody>
          <a:bodyPr/>
          <a:lstStyle/>
          <a:p>
            <a:fld id="{AC1681DD-BC1E-2941-B9A2-3D71A93F372E}" type="slidenum">
              <a:rPr lang="en-US" smtClean="0"/>
              <a:t>14</a:t>
            </a:fld>
            <a:endParaRPr lang="en-US"/>
          </a:p>
        </p:txBody>
      </p:sp>
    </p:spTree>
    <p:extLst>
      <p:ext uri="{BB962C8B-B14F-4D97-AF65-F5344CB8AC3E}">
        <p14:creationId xmlns:p14="http://schemas.microsoft.com/office/powerpoint/2010/main" val="20492053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ro-RO" smtClean="0"/>
              <a:t>Nasrul</a:t>
            </a:r>
            <a:endParaRPr lang="en-US"/>
          </a:p>
        </p:txBody>
      </p:sp>
      <p:sp>
        <p:nvSpPr>
          <p:cNvPr id="5" name="Date Placeholder 4"/>
          <p:cNvSpPr>
            <a:spLocks noGrp="1"/>
          </p:cNvSpPr>
          <p:nvPr>
            <p:ph type="dt" idx="11"/>
          </p:nvPr>
        </p:nvSpPr>
        <p:spPr/>
        <p:txBody>
          <a:bodyPr/>
          <a:lstStyle/>
          <a:p>
            <a:fld id="{9B89BF62-2C75-F44D-BE21-FFE54F6D4B32}" type="datetime1">
              <a:rPr lang="en-US" smtClean="0"/>
              <a:t>1/12/17</a:t>
            </a:fld>
            <a:endParaRPr lang="en-US"/>
          </a:p>
        </p:txBody>
      </p:sp>
      <p:sp>
        <p:nvSpPr>
          <p:cNvPr id="6" name="Slide Number Placeholder 5"/>
          <p:cNvSpPr>
            <a:spLocks noGrp="1"/>
          </p:cNvSpPr>
          <p:nvPr>
            <p:ph type="sldNum" sz="quarter" idx="12"/>
          </p:nvPr>
        </p:nvSpPr>
        <p:spPr/>
        <p:txBody>
          <a:bodyPr/>
          <a:lstStyle/>
          <a:p>
            <a:fld id="{AC1681DD-BC1E-2941-B9A2-3D71A93F372E}" type="slidenum">
              <a:rPr lang="en-US" smtClean="0"/>
              <a:t>21</a:t>
            </a:fld>
            <a:endParaRPr lang="en-US"/>
          </a:p>
        </p:txBody>
      </p:sp>
    </p:spTree>
    <p:extLst>
      <p:ext uri="{BB962C8B-B14F-4D97-AF65-F5344CB8AC3E}">
        <p14:creationId xmlns:p14="http://schemas.microsoft.com/office/powerpoint/2010/main" val="9829737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ASC </a:t>
            </a:r>
            <a:r>
              <a:rPr lang="en-US" dirty="0" err="1" smtClean="0"/>
              <a:t>multipotency</a:t>
            </a:r>
            <a:r>
              <a:rPr lang="en-US" dirty="0" smtClean="0"/>
              <a:t> has recently been extended to include cells of endodermal and ectodermal origin, including renal tubular epithelial cells, retinal pigment epithelial cells, hepatocytes and islet-like cells. The ability to differentiate into these cell types is revealing new potential clinical applications of ASCs, as indicated. Differentiation into </a:t>
            </a:r>
            <a:r>
              <a:rPr lang="en-US" dirty="0" err="1" smtClean="0"/>
              <a:t>isletlike</a:t>
            </a:r>
            <a:r>
              <a:rPr lang="en-US" dirty="0" smtClean="0"/>
              <a:t> cells has been achieved through specific culturing conditions, or through transduction for expression of Pdx1. Transduction of ASCs for expression of reprogramming factors, such as Oct4, Sox2, Klf4, c-</a:t>
            </a:r>
            <a:r>
              <a:rPr lang="en-US" dirty="0" err="1" smtClean="0"/>
              <a:t>Myc</a:t>
            </a:r>
            <a:r>
              <a:rPr lang="en-US" dirty="0" smtClean="0"/>
              <a:t>, Lin28 and </a:t>
            </a:r>
            <a:r>
              <a:rPr lang="en-US" dirty="0" err="1" smtClean="0"/>
              <a:t>Nanog</a:t>
            </a:r>
            <a:r>
              <a:rPr lang="en-US" dirty="0" smtClean="0"/>
              <a:t>, allows generation of </a:t>
            </a:r>
            <a:r>
              <a:rPr lang="en-US" dirty="0" err="1" smtClean="0"/>
              <a:t>iPS</a:t>
            </a:r>
            <a:r>
              <a:rPr lang="en-US" dirty="0" smtClean="0"/>
              <a:t> cells from ASCs; this may lead to additional clinical applications. However, ASC </a:t>
            </a:r>
            <a:r>
              <a:rPr lang="en-US" dirty="0" err="1" smtClean="0"/>
              <a:t>multipotency</a:t>
            </a:r>
            <a:r>
              <a:rPr lang="en-US" dirty="0" smtClean="0"/>
              <a:t> carries the risk of aberrant differentiation, resulting in calcification of soft tissues, or cyst formation. Exogenous expression of other genes, such as VEGF, BDNF, BMP2 or </a:t>
            </a:r>
            <a:r>
              <a:rPr lang="en-US" dirty="0" err="1" smtClean="0"/>
              <a:t>hAAT</a:t>
            </a:r>
            <a:r>
              <a:rPr lang="en-US" dirty="0" smtClean="0"/>
              <a:t>, can also enhance the therapeutic potential of ASCs. In addition, ASCs are being engineered to express anti-cancer genes, such as prodrug converting enzymes, oncolytic viruses, apoptotic ligands and anti-angiogenic effectors. In addition to their </a:t>
            </a:r>
            <a:r>
              <a:rPr lang="en-US" dirty="0" err="1" smtClean="0"/>
              <a:t>multipotency</a:t>
            </a:r>
            <a:r>
              <a:rPr lang="en-US" dirty="0" smtClean="0"/>
              <a:t> and ease of genetic manipulation, ASCs secrete numerous factors that may exert beneficial or deleterious effects. Thus, ASCs have been reported to stimulate tumorigenesis, at least in part through secretion of SDF-1, CCL5, </a:t>
            </a:r>
            <a:r>
              <a:rPr lang="en-US" dirty="0" err="1" smtClean="0"/>
              <a:t>TGFb</a:t>
            </a:r>
            <a:r>
              <a:rPr lang="en-US" dirty="0" smtClean="0"/>
              <a:t> and, possibly, BMPs. By contrast, secretion of BDNF is implicated in ASC-mediated nerve repair; HGF and VEGF exert pro-</a:t>
            </a:r>
            <a:r>
              <a:rPr lang="en-US" dirty="0" err="1" smtClean="0"/>
              <a:t>angiogenic</a:t>
            </a:r>
            <a:r>
              <a:rPr lang="en-US" dirty="0" smtClean="0"/>
              <a:t> effects; and LIF, </a:t>
            </a:r>
            <a:r>
              <a:rPr lang="en-US" dirty="0" err="1" smtClean="0"/>
              <a:t>Kyn</a:t>
            </a:r>
            <a:r>
              <a:rPr lang="en-US" dirty="0" smtClean="0"/>
              <a:t> and PGE2 mediate immunosuppression by ASCs, although some studies suggest that cell–cell contact is required for ASCs to suppress lymphocyte or peripheral blood mononuclear cell activation. Neovascularization may also underlie the tumorigenic effects of ASCs. In any case, ASC-mediated immunosuppression, neovascularization and, to a lesser extent, nerve repair, are strongly implicated in many of the reported clinical applications of ASCs. </a:t>
            </a:r>
            <a:r>
              <a:rPr lang="en-US" dirty="0" err="1" smtClean="0"/>
              <a:t>hAAT</a:t>
            </a:r>
            <a:r>
              <a:rPr lang="en-US" dirty="0" smtClean="0"/>
              <a:t>, human alpha-1 antitrypsin; BDNF, brain-derived neurotrophic factor; CCL5, chemokine (C-C motif) ligand 5; CD::UP, cytosine deaminase::uracil </a:t>
            </a:r>
            <a:r>
              <a:rPr lang="en-US" dirty="0" err="1" smtClean="0"/>
              <a:t>phosphoribosyltransferase</a:t>
            </a:r>
            <a:r>
              <a:rPr lang="en-US" dirty="0" smtClean="0"/>
              <a:t>; BMP, bone morphogenetic protein; HGF, hepatocyte growth factor; HSV-TK, herpes simplex virus thymidine kinase; Klf4, </a:t>
            </a:r>
            <a:r>
              <a:rPr lang="en-US" dirty="0" err="1" smtClean="0"/>
              <a:t>Kru</a:t>
            </a:r>
            <a:r>
              <a:rPr lang="en-US" dirty="0" smtClean="0"/>
              <a:t>¨ </a:t>
            </a:r>
            <a:r>
              <a:rPr lang="en-US" dirty="0" err="1" smtClean="0"/>
              <a:t>ppel</a:t>
            </a:r>
            <a:r>
              <a:rPr lang="en-US" dirty="0" smtClean="0"/>
              <a:t>-like factor 4; </a:t>
            </a:r>
            <a:r>
              <a:rPr lang="en-US" dirty="0" err="1" smtClean="0"/>
              <a:t>Kyn</a:t>
            </a:r>
            <a:r>
              <a:rPr lang="en-US" dirty="0" smtClean="0"/>
              <a:t>, kynurenine; LIF, leukemia inhibitory factor; Lin28, Lin-28 homolog A; MDA-7, melanoma differentiation-associated gene 7; c-</a:t>
            </a:r>
            <a:r>
              <a:rPr lang="en-US" dirty="0" err="1" smtClean="0"/>
              <a:t>Myc</a:t>
            </a:r>
            <a:r>
              <a:rPr lang="en-US" dirty="0" smtClean="0"/>
              <a:t>, </a:t>
            </a:r>
            <a:r>
              <a:rPr lang="en-US" dirty="0" err="1" smtClean="0"/>
              <a:t>myelocytomatosis</a:t>
            </a:r>
            <a:r>
              <a:rPr lang="en-US" dirty="0" smtClean="0"/>
              <a:t> oncogene; </a:t>
            </a:r>
            <a:r>
              <a:rPr lang="en-US" dirty="0" err="1" smtClean="0"/>
              <a:t>Nanog</a:t>
            </a:r>
            <a:r>
              <a:rPr lang="en-US" dirty="0" smtClean="0"/>
              <a:t>, </a:t>
            </a:r>
            <a:r>
              <a:rPr lang="en-US" dirty="0" err="1" smtClean="0"/>
              <a:t>Nanog</a:t>
            </a:r>
            <a:r>
              <a:rPr lang="en-US" dirty="0" smtClean="0"/>
              <a:t> </a:t>
            </a:r>
            <a:r>
              <a:rPr lang="en-US" dirty="0" err="1" smtClean="0"/>
              <a:t>homeobox</a:t>
            </a:r>
            <a:r>
              <a:rPr lang="en-US" dirty="0" smtClean="0"/>
              <a:t> protein; Oct4, octamer-binding transcription factor 4; Pdx1, pancreatic and duodenal </a:t>
            </a:r>
            <a:r>
              <a:rPr lang="en-US" dirty="0" err="1" smtClean="0"/>
              <a:t>homeobox</a:t>
            </a:r>
            <a:r>
              <a:rPr lang="en-US" dirty="0" smtClean="0"/>
              <a:t> 1; PEDF, pigment epithelium-derived factor; PGE2, prostaglandin E2; SDF-1, stromal cell-derived factor-1; Sox2, SRY-box-containing gene 2; </a:t>
            </a:r>
            <a:r>
              <a:rPr lang="en-US" dirty="0" err="1" smtClean="0"/>
              <a:t>TGFb</a:t>
            </a:r>
            <a:r>
              <a:rPr lang="en-US" dirty="0" smtClean="0"/>
              <a:t>, transforming growth factor-b; TRAIL, TNF-related apoptosis-inducing ligand; VEGF, vascular endothelial growth factor.</a:t>
            </a:r>
            <a:endParaRPr lang="en-US" dirty="0"/>
          </a:p>
        </p:txBody>
      </p:sp>
      <p:sp>
        <p:nvSpPr>
          <p:cNvPr id="4" name="Header Placeholder 3"/>
          <p:cNvSpPr>
            <a:spLocks noGrp="1"/>
          </p:cNvSpPr>
          <p:nvPr>
            <p:ph type="hdr" sz="quarter" idx="10"/>
          </p:nvPr>
        </p:nvSpPr>
        <p:spPr/>
        <p:txBody>
          <a:bodyPr/>
          <a:lstStyle/>
          <a:p>
            <a:r>
              <a:rPr lang="ro-RO" smtClean="0"/>
              <a:t>Nasrul</a:t>
            </a:r>
            <a:endParaRPr lang="en-US"/>
          </a:p>
        </p:txBody>
      </p:sp>
      <p:sp>
        <p:nvSpPr>
          <p:cNvPr id="5" name="Date Placeholder 4"/>
          <p:cNvSpPr>
            <a:spLocks noGrp="1"/>
          </p:cNvSpPr>
          <p:nvPr>
            <p:ph type="dt" idx="11"/>
          </p:nvPr>
        </p:nvSpPr>
        <p:spPr/>
        <p:txBody>
          <a:bodyPr/>
          <a:lstStyle/>
          <a:p>
            <a:fld id="{FAC87D9B-7F7C-5D4F-9085-51855D064A31}" type="datetime1">
              <a:rPr lang="en-US" smtClean="0"/>
              <a:t>1/12/17</a:t>
            </a:fld>
            <a:endParaRPr lang="en-US"/>
          </a:p>
        </p:txBody>
      </p:sp>
      <p:sp>
        <p:nvSpPr>
          <p:cNvPr id="6" name="Slide Number Placeholder 5"/>
          <p:cNvSpPr>
            <a:spLocks noGrp="1"/>
          </p:cNvSpPr>
          <p:nvPr>
            <p:ph type="sldNum" sz="quarter" idx="12"/>
          </p:nvPr>
        </p:nvSpPr>
        <p:spPr/>
        <p:txBody>
          <a:bodyPr/>
          <a:lstStyle/>
          <a:p>
            <a:fld id="{AC1681DD-BC1E-2941-B9A2-3D71A93F372E}" type="slidenum">
              <a:rPr lang="en-US" smtClean="0"/>
              <a:t>2</a:t>
            </a:fld>
            <a:endParaRPr lang="en-US"/>
          </a:p>
        </p:txBody>
      </p:sp>
    </p:spTree>
    <p:extLst>
      <p:ext uri="{BB962C8B-B14F-4D97-AF65-F5344CB8AC3E}">
        <p14:creationId xmlns:p14="http://schemas.microsoft.com/office/powerpoint/2010/main" val="7674462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ro-RO" smtClean="0"/>
              <a:t>Nasrul</a:t>
            </a:r>
            <a:endParaRPr lang="en-US"/>
          </a:p>
        </p:txBody>
      </p:sp>
      <p:sp>
        <p:nvSpPr>
          <p:cNvPr id="5" name="Date Placeholder 4"/>
          <p:cNvSpPr>
            <a:spLocks noGrp="1"/>
          </p:cNvSpPr>
          <p:nvPr>
            <p:ph type="dt" idx="11"/>
          </p:nvPr>
        </p:nvSpPr>
        <p:spPr/>
        <p:txBody>
          <a:bodyPr/>
          <a:lstStyle/>
          <a:p>
            <a:fld id="{FAC87D9B-7F7C-5D4F-9085-51855D064A31}" type="datetime1">
              <a:rPr lang="en-US" smtClean="0"/>
              <a:t>1/12/17</a:t>
            </a:fld>
            <a:endParaRPr lang="en-US"/>
          </a:p>
        </p:txBody>
      </p:sp>
      <p:sp>
        <p:nvSpPr>
          <p:cNvPr id="6" name="Slide Number Placeholder 5"/>
          <p:cNvSpPr>
            <a:spLocks noGrp="1"/>
          </p:cNvSpPr>
          <p:nvPr>
            <p:ph type="sldNum" sz="quarter" idx="12"/>
          </p:nvPr>
        </p:nvSpPr>
        <p:spPr/>
        <p:txBody>
          <a:bodyPr/>
          <a:lstStyle/>
          <a:p>
            <a:fld id="{AC1681DD-BC1E-2941-B9A2-3D71A93F372E}" type="slidenum">
              <a:rPr lang="en-US" smtClean="0"/>
              <a:t>3</a:t>
            </a:fld>
            <a:endParaRPr lang="en-US"/>
          </a:p>
        </p:txBody>
      </p:sp>
    </p:spTree>
    <p:extLst>
      <p:ext uri="{BB962C8B-B14F-4D97-AF65-F5344CB8AC3E}">
        <p14:creationId xmlns:p14="http://schemas.microsoft.com/office/powerpoint/2010/main" val="5123932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The process is reversible, with a decrease in temperature ELP undergoing transition to the soluble form. It is interesting that this property remains after ELP is fused to another protein. A paper by Kim et al. (</a:t>
            </a:r>
            <a:r>
              <a:rPr lang="en-US" sz="1200" b="0" i="0" kern="1200" dirty="0" smtClean="0">
                <a:solidFill>
                  <a:schemeClr val="tx1"/>
                </a:solidFill>
                <a:effectLst/>
                <a:latin typeface="+mn-lt"/>
                <a:ea typeface="+mn-ea"/>
                <a:cs typeface="+mn-cs"/>
                <a:hlinkClick r:id="rId3"/>
              </a:rPr>
              <a:t>2005a</a:t>
            </a:r>
            <a:r>
              <a:rPr lang="en-US" sz="1200" b="0" i="0" kern="1200" dirty="0" smtClean="0">
                <a:solidFill>
                  <a:schemeClr val="tx1"/>
                </a:solidFill>
                <a:effectLst/>
                <a:latin typeface="+mn-lt"/>
                <a:ea typeface="+mn-ea"/>
                <a:cs typeface="+mn-cs"/>
              </a:rPr>
              <a:t>) describes the fusion of G and L proteins with the ELP domain. The phase transition temperature level of elastin-like polypeptides depends on a few factors: the concentration of ELP in the solution, the ionic strength of the solution and the molecular mass of the polymer. Along with an increase in these parameters, the phase transition temperature decreases. The presence of different amino acids in place of the guest residue influences the level of </a:t>
            </a:r>
            <a:r>
              <a:rPr lang="en-US" sz="1200" b="0" i="1" kern="1200" dirty="0" smtClean="0">
                <a:solidFill>
                  <a:schemeClr val="tx1"/>
                </a:solidFill>
                <a:effectLst/>
                <a:latin typeface="+mn-lt"/>
                <a:ea typeface="+mn-ea"/>
                <a:cs typeface="+mn-cs"/>
              </a:rPr>
              <a:t>T</a:t>
            </a:r>
            <a:r>
              <a:rPr lang="en-US" sz="1200" b="0" i="1" kern="1200" baseline="-25000" dirty="0" smtClean="0">
                <a:solidFill>
                  <a:schemeClr val="tx1"/>
                </a:solidFill>
                <a:effectLst/>
                <a:latin typeface="+mn-lt"/>
                <a:ea typeface="+mn-ea"/>
                <a:cs typeface="+mn-cs"/>
              </a:rPr>
              <a:t>t</a:t>
            </a:r>
            <a:r>
              <a:rPr lang="en-US" sz="1200" b="0" i="0" kern="1200" dirty="0" smtClean="0">
                <a:solidFill>
                  <a:schemeClr val="tx1"/>
                </a:solidFill>
                <a:effectLst/>
                <a:latin typeface="+mn-lt"/>
                <a:ea typeface="+mn-ea"/>
                <a:cs typeface="+mn-cs"/>
              </a:rPr>
              <a:t> of a given biopolymer. A hydrophobic group in this position lowers the phase transition temperature, while a hydrophilic group increases it (the effect depends on the molar ratio of particular residues) (McMillan et al. </a:t>
            </a:r>
            <a:r>
              <a:rPr lang="en-US" sz="1200" b="0" i="0" kern="1200" dirty="0" smtClean="0">
                <a:solidFill>
                  <a:schemeClr val="tx1"/>
                </a:solidFill>
                <a:effectLst/>
                <a:latin typeface="+mn-lt"/>
                <a:ea typeface="+mn-ea"/>
                <a:cs typeface="+mn-cs"/>
                <a:hlinkClick r:id="rId4"/>
              </a:rPr>
              <a:t>1999</a:t>
            </a:r>
            <a:r>
              <a:rPr lang="en-US" sz="1200" b="0" i="0" kern="1200" dirty="0" smtClean="0">
                <a:solidFill>
                  <a:schemeClr val="tx1"/>
                </a:solidFill>
                <a:effectLst/>
                <a:latin typeface="+mn-lt"/>
                <a:ea typeface="+mn-ea"/>
                <a:cs typeface="+mn-cs"/>
              </a:rPr>
              <a:t>). </a:t>
            </a:r>
            <a:endParaRPr lang="en-US" dirty="0"/>
          </a:p>
        </p:txBody>
      </p:sp>
      <p:sp>
        <p:nvSpPr>
          <p:cNvPr id="4" name="Header Placeholder 3"/>
          <p:cNvSpPr>
            <a:spLocks noGrp="1"/>
          </p:cNvSpPr>
          <p:nvPr>
            <p:ph type="hdr" sz="quarter" idx="10"/>
          </p:nvPr>
        </p:nvSpPr>
        <p:spPr/>
        <p:txBody>
          <a:bodyPr/>
          <a:lstStyle/>
          <a:p>
            <a:r>
              <a:rPr lang="ro-RO" smtClean="0"/>
              <a:t>Nasrul</a:t>
            </a:r>
            <a:endParaRPr lang="en-US"/>
          </a:p>
        </p:txBody>
      </p:sp>
      <p:sp>
        <p:nvSpPr>
          <p:cNvPr id="5" name="Date Placeholder 4"/>
          <p:cNvSpPr>
            <a:spLocks noGrp="1"/>
          </p:cNvSpPr>
          <p:nvPr>
            <p:ph type="dt" idx="11"/>
          </p:nvPr>
        </p:nvSpPr>
        <p:spPr/>
        <p:txBody>
          <a:bodyPr/>
          <a:lstStyle/>
          <a:p>
            <a:fld id="{FAC87D9B-7F7C-5D4F-9085-51855D064A31}" type="datetime1">
              <a:rPr lang="en-US" smtClean="0"/>
              <a:t>1/12/17</a:t>
            </a:fld>
            <a:endParaRPr lang="en-US"/>
          </a:p>
        </p:txBody>
      </p:sp>
      <p:sp>
        <p:nvSpPr>
          <p:cNvPr id="6" name="Slide Number Placeholder 5"/>
          <p:cNvSpPr>
            <a:spLocks noGrp="1"/>
          </p:cNvSpPr>
          <p:nvPr>
            <p:ph type="sldNum" sz="quarter" idx="12"/>
          </p:nvPr>
        </p:nvSpPr>
        <p:spPr/>
        <p:txBody>
          <a:bodyPr/>
          <a:lstStyle/>
          <a:p>
            <a:fld id="{AC1681DD-BC1E-2941-B9A2-3D71A93F372E}" type="slidenum">
              <a:rPr lang="en-US" smtClean="0"/>
              <a:t>4</a:t>
            </a:fld>
            <a:endParaRPr lang="en-US"/>
          </a:p>
        </p:txBody>
      </p:sp>
    </p:spTree>
    <p:extLst>
      <p:ext uri="{BB962C8B-B14F-4D97-AF65-F5344CB8AC3E}">
        <p14:creationId xmlns:p14="http://schemas.microsoft.com/office/powerpoint/2010/main" val="21293150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Integrin</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are </a:t>
            </a:r>
            <a:r>
              <a:rPr lang="en-US" sz="1200" b="0" i="0" u="none" strike="noStrike" kern="1200" dirty="0" smtClean="0">
                <a:solidFill>
                  <a:schemeClr val="tx1"/>
                </a:solidFill>
                <a:effectLst/>
                <a:latin typeface="+mn-lt"/>
                <a:ea typeface="+mn-ea"/>
                <a:cs typeface="+mn-cs"/>
                <a:hlinkClick r:id="rId3" tooltip="Transmembrane receptors"/>
              </a:rPr>
              <a:t>transmembrane receptors</a:t>
            </a:r>
            <a:r>
              <a:rPr lang="en-US" sz="1200" b="0" i="0" kern="1200" dirty="0" smtClean="0">
                <a:solidFill>
                  <a:schemeClr val="tx1"/>
                </a:solidFill>
                <a:effectLst/>
                <a:latin typeface="+mn-lt"/>
                <a:ea typeface="+mn-ea"/>
                <a:cs typeface="+mn-cs"/>
              </a:rPr>
              <a:t> that are the bridges for </a:t>
            </a:r>
            <a:r>
              <a:rPr lang="en-US" sz="1200" b="0" i="0" u="none" strike="noStrike" kern="1200" dirty="0" smtClean="0">
                <a:solidFill>
                  <a:schemeClr val="tx1"/>
                </a:solidFill>
                <a:effectLst/>
                <a:latin typeface="+mn-lt"/>
                <a:ea typeface="+mn-ea"/>
                <a:cs typeface="+mn-cs"/>
                <a:hlinkClick r:id="rId4" tooltip="Cell–cell interaction"/>
              </a:rPr>
              <a:t>cell-cell</a:t>
            </a:r>
            <a:r>
              <a:rPr lang="en-US" sz="1200" b="0" i="0" kern="1200" dirty="0" smtClean="0">
                <a:solidFill>
                  <a:schemeClr val="tx1"/>
                </a:solidFill>
                <a:effectLst/>
                <a:latin typeface="+mn-lt"/>
                <a:ea typeface="+mn-ea"/>
                <a:cs typeface="+mn-cs"/>
              </a:rPr>
              <a:t> and cell-</a:t>
            </a:r>
            <a:r>
              <a:rPr lang="en-US" sz="1200" b="0" i="0" u="none" strike="noStrike" kern="1200" dirty="0" smtClean="0">
                <a:solidFill>
                  <a:schemeClr val="tx1"/>
                </a:solidFill>
                <a:effectLst/>
                <a:latin typeface="+mn-lt"/>
                <a:ea typeface="+mn-ea"/>
                <a:cs typeface="+mn-cs"/>
                <a:hlinkClick r:id="rId5" tooltip="Extracellular matrix"/>
              </a:rPr>
              <a:t>extracellular matrix</a:t>
            </a:r>
            <a:r>
              <a:rPr lang="en-US" sz="1200" b="0" i="0" kern="1200" dirty="0" smtClean="0">
                <a:solidFill>
                  <a:schemeClr val="tx1"/>
                </a:solidFill>
                <a:effectLst/>
                <a:latin typeface="+mn-lt"/>
                <a:ea typeface="+mn-ea"/>
                <a:cs typeface="+mn-cs"/>
              </a:rPr>
              <a:t> (ECM) interactions.</a:t>
            </a:r>
            <a:endParaRPr lang="en-US" dirty="0"/>
          </a:p>
        </p:txBody>
      </p:sp>
      <p:sp>
        <p:nvSpPr>
          <p:cNvPr id="4" name="Header Placeholder 3"/>
          <p:cNvSpPr>
            <a:spLocks noGrp="1"/>
          </p:cNvSpPr>
          <p:nvPr>
            <p:ph type="hdr" sz="quarter" idx="10"/>
          </p:nvPr>
        </p:nvSpPr>
        <p:spPr/>
        <p:txBody>
          <a:bodyPr/>
          <a:lstStyle/>
          <a:p>
            <a:r>
              <a:rPr lang="ro-RO" smtClean="0"/>
              <a:t>Nasrul</a:t>
            </a:r>
            <a:endParaRPr lang="en-US"/>
          </a:p>
        </p:txBody>
      </p:sp>
      <p:sp>
        <p:nvSpPr>
          <p:cNvPr id="5" name="Date Placeholder 4"/>
          <p:cNvSpPr>
            <a:spLocks noGrp="1"/>
          </p:cNvSpPr>
          <p:nvPr>
            <p:ph type="dt" idx="11"/>
          </p:nvPr>
        </p:nvSpPr>
        <p:spPr/>
        <p:txBody>
          <a:bodyPr/>
          <a:lstStyle/>
          <a:p>
            <a:fld id="{FAC87D9B-7F7C-5D4F-9085-51855D064A31}" type="datetime1">
              <a:rPr lang="en-US" smtClean="0"/>
              <a:t>1/12/17</a:t>
            </a:fld>
            <a:endParaRPr lang="en-US"/>
          </a:p>
        </p:txBody>
      </p:sp>
      <p:sp>
        <p:nvSpPr>
          <p:cNvPr id="6" name="Slide Number Placeholder 5"/>
          <p:cNvSpPr>
            <a:spLocks noGrp="1"/>
          </p:cNvSpPr>
          <p:nvPr>
            <p:ph type="sldNum" sz="quarter" idx="12"/>
          </p:nvPr>
        </p:nvSpPr>
        <p:spPr/>
        <p:txBody>
          <a:bodyPr/>
          <a:lstStyle/>
          <a:p>
            <a:fld id="{AC1681DD-BC1E-2941-B9A2-3D71A93F372E}" type="slidenum">
              <a:rPr lang="en-US" smtClean="0"/>
              <a:t>5</a:t>
            </a:fld>
            <a:endParaRPr lang="en-US"/>
          </a:p>
        </p:txBody>
      </p:sp>
    </p:spTree>
    <p:extLst>
      <p:ext uri="{BB962C8B-B14F-4D97-AF65-F5344CB8AC3E}">
        <p14:creationId xmlns:p14="http://schemas.microsoft.com/office/powerpoint/2010/main" val="18204512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latin typeface="Times New Roman"/>
                <a:ea typeface="Wingdings"/>
                <a:cs typeface="Times New Roman"/>
                <a:sym typeface="Wingdings"/>
              </a:rPr>
              <a:t>↓ </a:t>
            </a:r>
            <a:r>
              <a:rPr lang="en-US" sz="1200" dirty="0" smtClean="0">
                <a:solidFill>
                  <a:srgbClr val="231E1E"/>
                </a:solidFill>
                <a:latin typeface="Times New Roman" charset="0"/>
                <a:ea typeface="Times New Roman" charset="0"/>
                <a:cs typeface="Times New Roman" charset="0"/>
              </a:rPr>
              <a:t>The cloning vector pUC19 was double digested with </a:t>
            </a:r>
            <a:r>
              <a:rPr lang="en-US" sz="1200" dirty="0" err="1" smtClean="0">
                <a:solidFill>
                  <a:srgbClr val="231E1E"/>
                </a:solidFill>
                <a:latin typeface="Times New Roman" charset="0"/>
                <a:ea typeface="Times New Roman" charset="0"/>
                <a:cs typeface="Times New Roman" charset="0"/>
              </a:rPr>
              <a:t>EcoRI</a:t>
            </a:r>
            <a:r>
              <a:rPr lang="en-US" sz="1200" dirty="0" smtClean="0">
                <a:solidFill>
                  <a:srgbClr val="231E1E"/>
                </a:solidFill>
                <a:latin typeface="Times New Roman" charset="0"/>
                <a:ea typeface="Times New Roman" charset="0"/>
                <a:cs typeface="Times New Roman" charset="0"/>
              </a:rPr>
              <a:t> and </a:t>
            </a:r>
            <a:r>
              <a:rPr lang="en-US" sz="1200" dirty="0" err="1" smtClean="0">
                <a:solidFill>
                  <a:srgbClr val="231E1E"/>
                </a:solidFill>
                <a:latin typeface="Times New Roman" charset="0"/>
                <a:ea typeface="Times New Roman" charset="0"/>
                <a:cs typeface="Times New Roman" charset="0"/>
              </a:rPr>
              <a:t>HinDIII</a:t>
            </a:r>
            <a:r>
              <a:rPr lang="en-US" sz="1200" dirty="0" smtClean="0">
                <a:solidFill>
                  <a:srgbClr val="231E1E"/>
                </a:solidFill>
                <a:latin typeface="Times New Roman" charset="0"/>
                <a:ea typeface="Times New Roman" charset="0"/>
                <a:cs typeface="Times New Roman" charset="0"/>
              </a:rPr>
              <a:t> and dephosphorylated with CIP. </a:t>
            </a:r>
          </a:p>
          <a:p>
            <a:r>
              <a:rPr lang="en-US" sz="1200" dirty="0" smtClean="0">
                <a:latin typeface="Times New Roman"/>
                <a:ea typeface="Wingdings"/>
                <a:cs typeface="Times New Roman"/>
                <a:sym typeface="Wingdings"/>
              </a:rPr>
              <a:t>↓ </a:t>
            </a:r>
            <a:r>
              <a:rPr lang="en-US" sz="1200" dirty="0" smtClean="0">
                <a:solidFill>
                  <a:srgbClr val="231E1E"/>
                </a:solidFill>
                <a:latin typeface="Times New Roman" charset="0"/>
                <a:ea typeface="Times New Roman" charset="0"/>
                <a:cs typeface="Times New Roman" charset="0"/>
              </a:rPr>
              <a:t>The linearized pUC19 was purified by the gel extraction kit and ligated with the double-stranded DNA cassette of the VGRGD(VGVPG)</a:t>
            </a:r>
            <a:r>
              <a:rPr lang="en-US" sz="1200" baseline="-25000" dirty="0" smtClean="0">
                <a:solidFill>
                  <a:srgbClr val="231E1E"/>
                </a:solidFill>
                <a:latin typeface="Times New Roman" charset="0"/>
                <a:ea typeface="Times New Roman" charset="0"/>
                <a:cs typeface="Times New Roman" charset="0"/>
              </a:rPr>
              <a:t>6</a:t>
            </a:r>
            <a:r>
              <a:rPr lang="en-US" sz="1200" dirty="0" smtClean="0">
                <a:solidFill>
                  <a:srgbClr val="231E1E"/>
                </a:solidFill>
                <a:latin typeface="Times New Roman" charset="0"/>
                <a:ea typeface="Times New Roman" charset="0"/>
                <a:cs typeface="Times New Roman" charset="0"/>
              </a:rPr>
              <a:t> gene. </a:t>
            </a:r>
          </a:p>
          <a:p>
            <a:r>
              <a:rPr lang="en-US" sz="1200" dirty="0" smtClean="0">
                <a:latin typeface="Times New Roman"/>
                <a:ea typeface="Wingdings"/>
                <a:cs typeface="Times New Roman"/>
                <a:sym typeface="Wingdings"/>
              </a:rPr>
              <a:t>↓ </a:t>
            </a:r>
            <a:r>
              <a:rPr lang="en-US" sz="1200" dirty="0" smtClean="0">
                <a:solidFill>
                  <a:srgbClr val="231E1E"/>
                </a:solidFill>
                <a:latin typeface="Times New Roman" charset="0"/>
                <a:ea typeface="Times New Roman" charset="0"/>
                <a:cs typeface="Times New Roman" charset="0"/>
              </a:rPr>
              <a:t>E. coli Top 10 cells were transformed with the ligation product by the heat shock method, and the clone containing the recombinant plasmid with the correct insert was identified by diagnostic digestion using </a:t>
            </a:r>
            <a:r>
              <a:rPr lang="en-US" sz="1200" dirty="0" err="1" smtClean="0">
                <a:solidFill>
                  <a:srgbClr val="231E1E"/>
                </a:solidFill>
                <a:latin typeface="Times New Roman" charset="0"/>
                <a:ea typeface="Times New Roman" charset="0"/>
                <a:cs typeface="Times New Roman" charset="0"/>
              </a:rPr>
              <a:t>EcoRI</a:t>
            </a:r>
            <a:r>
              <a:rPr lang="en-US" sz="1200" dirty="0" smtClean="0">
                <a:solidFill>
                  <a:srgbClr val="231E1E"/>
                </a:solidFill>
                <a:latin typeface="Times New Roman" charset="0"/>
                <a:ea typeface="Times New Roman" charset="0"/>
                <a:cs typeface="Times New Roman" charset="0"/>
              </a:rPr>
              <a:t>, </a:t>
            </a:r>
            <a:r>
              <a:rPr lang="en-US" sz="1200" dirty="0" err="1" smtClean="0">
                <a:solidFill>
                  <a:srgbClr val="231E1E"/>
                </a:solidFill>
                <a:latin typeface="Times New Roman" charset="0"/>
                <a:ea typeface="Times New Roman" charset="0"/>
                <a:cs typeface="Times New Roman" charset="0"/>
              </a:rPr>
              <a:t>PflMI</a:t>
            </a:r>
            <a:r>
              <a:rPr lang="en-US" sz="1200" dirty="0" smtClean="0">
                <a:solidFill>
                  <a:srgbClr val="231E1E"/>
                </a:solidFill>
                <a:latin typeface="Times New Roman" charset="0"/>
                <a:ea typeface="Times New Roman" charset="0"/>
                <a:cs typeface="Times New Roman" charset="0"/>
              </a:rPr>
              <a:t>, and </a:t>
            </a:r>
            <a:r>
              <a:rPr lang="en-US" sz="1200" dirty="0" err="1" smtClean="0">
                <a:solidFill>
                  <a:srgbClr val="231E1E"/>
                </a:solidFill>
                <a:latin typeface="Times New Roman" charset="0"/>
                <a:ea typeface="Times New Roman" charset="0"/>
                <a:cs typeface="Times New Roman" charset="0"/>
              </a:rPr>
              <a:t>HinDIII</a:t>
            </a:r>
            <a:r>
              <a:rPr lang="en-US" sz="1200" dirty="0" smtClean="0">
                <a:solidFill>
                  <a:srgbClr val="231E1E"/>
                </a:solidFill>
                <a:latin typeface="Times New Roman" charset="0"/>
                <a:ea typeface="Times New Roman" charset="0"/>
                <a:cs typeface="Times New Roman" charset="0"/>
              </a:rPr>
              <a:t>. </a:t>
            </a:r>
          </a:p>
          <a:p>
            <a:r>
              <a:rPr lang="en-US" sz="1200" dirty="0" smtClean="0">
                <a:latin typeface="Times New Roman"/>
                <a:ea typeface="Wingdings"/>
                <a:cs typeface="Times New Roman"/>
                <a:sym typeface="Wingdings"/>
              </a:rPr>
              <a:t>↓ </a:t>
            </a:r>
            <a:r>
              <a:rPr lang="en-US" sz="1200" dirty="0" smtClean="0">
                <a:solidFill>
                  <a:srgbClr val="231E1E"/>
                </a:solidFill>
                <a:latin typeface="Times New Roman" charset="0"/>
                <a:ea typeface="Times New Roman" charset="0"/>
                <a:cs typeface="Times New Roman" charset="0"/>
              </a:rPr>
              <a:t>The genes for [VGRGD(VGVPG)</a:t>
            </a:r>
            <a:r>
              <a:rPr lang="en-US" sz="1200" baseline="-25000" dirty="0" smtClean="0">
                <a:solidFill>
                  <a:srgbClr val="231E1E"/>
                </a:solidFill>
                <a:latin typeface="Times New Roman" charset="0"/>
                <a:ea typeface="Times New Roman" charset="0"/>
                <a:cs typeface="Times New Roman" charset="0"/>
              </a:rPr>
              <a:t>6</a:t>
            </a:r>
            <a:r>
              <a:rPr lang="en-US" sz="1200" dirty="0" smtClean="0">
                <a:solidFill>
                  <a:srgbClr val="231E1E"/>
                </a:solidFill>
                <a:latin typeface="Times New Roman" charset="0"/>
                <a:ea typeface="Times New Roman" charset="0"/>
                <a:cs typeface="Times New Roman" charset="0"/>
              </a:rPr>
              <a:t>]</a:t>
            </a:r>
            <a:r>
              <a:rPr lang="en-US" sz="1200" baseline="-25000" dirty="0" smtClean="0">
                <a:solidFill>
                  <a:srgbClr val="231E1E"/>
                </a:solidFill>
                <a:latin typeface="Times New Roman" charset="0"/>
                <a:ea typeface="Times New Roman" charset="0"/>
                <a:cs typeface="Times New Roman" charset="0"/>
              </a:rPr>
              <a:t>n</a:t>
            </a:r>
            <a:r>
              <a:rPr lang="en-US" sz="1200" dirty="0" smtClean="0">
                <a:solidFill>
                  <a:srgbClr val="231E1E"/>
                </a:solidFill>
                <a:latin typeface="Times New Roman" charset="0"/>
                <a:ea typeface="Times New Roman" charset="0"/>
                <a:cs typeface="Times New Roman" charset="0"/>
              </a:rPr>
              <a:t>, where n 1⁄4 10, 12, 15, and 20, were prepared from a plasmid containing the VGRGD(VGVPG)</a:t>
            </a:r>
            <a:r>
              <a:rPr lang="en-US" sz="1200" baseline="-25000" dirty="0" smtClean="0">
                <a:solidFill>
                  <a:srgbClr val="231E1E"/>
                </a:solidFill>
                <a:latin typeface="Times New Roman" charset="0"/>
                <a:ea typeface="Times New Roman" charset="0"/>
                <a:cs typeface="Times New Roman" charset="0"/>
              </a:rPr>
              <a:t>6</a:t>
            </a:r>
            <a:r>
              <a:rPr lang="en-US" sz="1200" dirty="0" smtClean="0">
                <a:solidFill>
                  <a:srgbClr val="231E1E"/>
                </a:solidFill>
                <a:latin typeface="Times New Roman" charset="0"/>
                <a:ea typeface="Times New Roman" charset="0"/>
                <a:cs typeface="Times New Roman" charset="0"/>
              </a:rPr>
              <a:t> gene by using recursive directional ligation. </a:t>
            </a:r>
          </a:p>
          <a:p>
            <a:endParaRPr lang="en-US" sz="1200" dirty="0" smtClean="0">
              <a:solidFill>
                <a:srgbClr val="231E1E"/>
              </a:solidFill>
              <a:latin typeface="Times New Roman" charset="0"/>
              <a:ea typeface="Times New Roman" charset="0"/>
              <a:cs typeface="Times New Roman" charset="0"/>
            </a:endParaRPr>
          </a:p>
          <a:p>
            <a:r>
              <a:rPr lang="en-US" sz="1200" dirty="0" smtClean="0">
                <a:latin typeface="Times New Roman"/>
                <a:ea typeface="Wingdings"/>
                <a:cs typeface="Times New Roman"/>
                <a:sym typeface="Wingdings"/>
              </a:rPr>
              <a:t>↓ </a:t>
            </a:r>
            <a:r>
              <a:rPr lang="en-US" sz="1200" dirty="0" smtClean="0">
                <a:solidFill>
                  <a:srgbClr val="262626"/>
                </a:solidFill>
                <a:latin typeface="Times New Roman" charset="0"/>
                <a:ea typeface="Times New Roman" charset="0"/>
                <a:cs typeface="Times New Roman" charset="0"/>
              </a:rPr>
              <a:t>Two oligonucleotides (forward: 5′-TATGACCGGGCCGGGCTGGCCGTGCTGATA-3′ and reverse: 5′-AGCTTATCAGCACGGCCAGCCCGGCCCGGTCA-3′) were annealed to form the double-stranded DNA containing the </a:t>
            </a:r>
            <a:r>
              <a:rPr lang="en-US" sz="1200" i="1" dirty="0" err="1" smtClean="0">
                <a:solidFill>
                  <a:srgbClr val="262626"/>
                </a:solidFill>
                <a:latin typeface="Times New Roman" charset="0"/>
                <a:ea typeface="Times New Roman" charset="0"/>
                <a:cs typeface="Times New Roman" charset="0"/>
              </a:rPr>
              <a:t>Nde</a:t>
            </a:r>
            <a:r>
              <a:rPr lang="en-US" sz="1200" dirty="0" err="1" smtClean="0">
                <a:solidFill>
                  <a:srgbClr val="262626"/>
                </a:solidFill>
                <a:latin typeface="Times New Roman" charset="0"/>
                <a:ea typeface="Times New Roman" charset="0"/>
                <a:cs typeface="Times New Roman" charset="0"/>
              </a:rPr>
              <a:t>I</a:t>
            </a:r>
            <a:r>
              <a:rPr lang="en-US" sz="1200" dirty="0" smtClean="0">
                <a:solidFill>
                  <a:srgbClr val="262626"/>
                </a:solidFill>
                <a:latin typeface="Times New Roman" charset="0"/>
                <a:ea typeface="Times New Roman" charset="0"/>
                <a:cs typeface="Times New Roman" charset="0"/>
              </a:rPr>
              <a:t>, </a:t>
            </a:r>
            <a:r>
              <a:rPr lang="en-US" sz="1200" i="1" dirty="0" err="1" smtClean="0">
                <a:solidFill>
                  <a:srgbClr val="262626"/>
                </a:solidFill>
                <a:latin typeface="Times New Roman" charset="0"/>
                <a:ea typeface="Times New Roman" charset="0"/>
                <a:cs typeface="Times New Roman" charset="0"/>
              </a:rPr>
              <a:t>Sfi</a:t>
            </a:r>
            <a:r>
              <a:rPr lang="en-US" sz="1200" dirty="0" err="1" smtClean="0">
                <a:solidFill>
                  <a:srgbClr val="262626"/>
                </a:solidFill>
                <a:latin typeface="Times New Roman" charset="0"/>
                <a:ea typeface="Times New Roman" charset="0"/>
                <a:cs typeface="Times New Roman" charset="0"/>
              </a:rPr>
              <a:t>I</a:t>
            </a:r>
            <a:r>
              <a:rPr lang="en-US" sz="1200" dirty="0" smtClean="0">
                <a:solidFill>
                  <a:srgbClr val="262626"/>
                </a:solidFill>
                <a:latin typeface="Times New Roman" charset="0"/>
                <a:ea typeface="Times New Roman" charset="0"/>
                <a:cs typeface="Times New Roman" charset="0"/>
              </a:rPr>
              <a:t>, and </a:t>
            </a:r>
            <a:r>
              <a:rPr lang="en-US" sz="1200" i="1" dirty="0" err="1" smtClean="0">
                <a:solidFill>
                  <a:srgbClr val="262626"/>
                </a:solidFill>
                <a:latin typeface="Times New Roman" charset="0"/>
                <a:ea typeface="Times New Roman" charset="0"/>
                <a:cs typeface="Times New Roman" charset="0"/>
              </a:rPr>
              <a:t>Hin</a:t>
            </a:r>
            <a:r>
              <a:rPr lang="en-US" sz="1200" dirty="0" err="1" smtClean="0">
                <a:solidFill>
                  <a:srgbClr val="262626"/>
                </a:solidFill>
                <a:latin typeface="Times New Roman" charset="0"/>
                <a:ea typeface="Times New Roman" charset="0"/>
                <a:cs typeface="Times New Roman" charset="0"/>
              </a:rPr>
              <a:t>DIII</a:t>
            </a:r>
            <a:r>
              <a:rPr lang="en-US" sz="1200" dirty="0" smtClean="0">
                <a:solidFill>
                  <a:srgbClr val="262626"/>
                </a:solidFill>
                <a:latin typeface="Times New Roman" charset="0"/>
                <a:ea typeface="Times New Roman" charset="0"/>
                <a:cs typeface="Times New Roman" charset="0"/>
              </a:rPr>
              <a:t> restriction sites. </a:t>
            </a:r>
          </a:p>
          <a:p>
            <a:r>
              <a:rPr lang="en-US" sz="1200" dirty="0" smtClean="0">
                <a:latin typeface="Times New Roman"/>
                <a:ea typeface="Wingdings"/>
                <a:cs typeface="Times New Roman"/>
                <a:sym typeface="Wingdings"/>
              </a:rPr>
              <a:t>↓  </a:t>
            </a:r>
            <a:r>
              <a:rPr lang="en-US" sz="1200" dirty="0" smtClean="0">
                <a:solidFill>
                  <a:srgbClr val="262626"/>
                </a:solidFill>
                <a:latin typeface="Times New Roman" charset="0"/>
                <a:ea typeface="Times New Roman" charset="0"/>
                <a:cs typeface="Times New Roman" charset="0"/>
              </a:rPr>
              <a:t>The expression vector pET-25b(+) (NEB) was double digested with </a:t>
            </a:r>
            <a:r>
              <a:rPr lang="en-US" sz="1200" i="1" dirty="0" err="1" smtClean="0">
                <a:solidFill>
                  <a:srgbClr val="262626"/>
                </a:solidFill>
                <a:latin typeface="Times New Roman" charset="0"/>
                <a:ea typeface="Times New Roman" charset="0"/>
                <a:cs typeface="Times New Roman" charset="0"/>
              </a:rPr>
              <a:t>Nde</a:t>
            </a:r>
            <a:r>
              <a:rPr lang="en-US" sz="1200" dirty="0" err="1" smtClean="0">
                <a:solidFill>
                  <a:srgbClr val="262626"/>
                </a:solidFill>
                <a:latin typeface="Times New Roman" charset="0"/>
                <a:ea typeface="Times New Roman" charset="0"/>
                <a:cs typeface="Times New Roman" charset="0"/>
              </a:rPr>
              <a:t>I</a:t>
            </a:r>
            <a:r>
              <a:rPr lang="en-US" sz="1200" dirty="0" smtClean="0">
                <a:solidFill>
                  <a:srgbClr val="262626"/>
                </a:solidFill>
                <a:latin typeface="Times New Roman" charset="0"/>
                <a:ea typeface="Times New Roman" charset="0"/>
                <a:cs typeface="Times New Roman" charset="0"/>
              </a:rPr>
              <a:t> and </a:t>
            </a:r>
            <a:r>
              <a:rPr lang="en-US" sz="1200" i="1" dirty="0" err="1" smtClean="0">
                <a:solidFill>
                  <a:srgbClr val="262626"/>
                </a:solidFill>
                <a:latin typeface="Times New Roman" charset="0"/>
                <a:ea typeface="Times New Roman" charset="0"/>
                <a:cs typeface="Times New Roman" charset="0"/>
              </a:rPr>
              <a:t>Hin</a:t>
            </a:r>
            <a:r>
              <a:rPr lang="en-US" sz="1200" dirty="0" err="1" smtClean="0">
                <a:solidFill>
                  <a:srgbClr val="262626"/>
                </a:solidFill>
                <a:latin typeface="Times New Roman" charset="0"/>
                <a:ea typeface="Times New Roman" charset="0"/>
                <a:cs typeface="Times New Roman" charset="0"/>
              </a:rPr>
              <a:t>DIII</a:t>
            </a:r>
            <a:r>
              <a:rPr lang="en-US" sz="1200" dirty="0" smtClean="0">
                <a:solidFill>
                  <a:srgbClr val="262626"/>
                </a:solidFill>
                <a:latin typeface="Times New Roman" charset="0"/>
                <a:ea typeface="Times New Roman" charset="0"/>
                <a:cs typeface="Times New Roman" charset="0"/>
              </a:rPr>
              <a:t> and dephosphorylated with CIP. </a:t>
            </a:r>
          </a:p>
          <a:p>
            <a:r>
              <a:rPr lang="en-US" sz="1200" dirty="0" smtClean="0">
                <a:latin typeface="Times New Roman"/>
                <a:ea typeface="Wingdings"/>
                <a:cs typeface="Times New Roman"/>
                <a:sym typeface="Wingdings"/>
              </a:rPr>
              <a:t>↓ </a:t>
            </a:r>
            <a:r>
              <a:rPr lang="en-US" sz="1200" dirty="0" smtClean="0">
                <a:solidFill>
                  <a:srgbClr val="262626"/>
                </a:solidFill>
                <a:latin typeface="Times New Roman" charset="0"/>
                <a:ea typeface="Times New Roman" charset="0"/>
                <a:cs typeface="Times New Roman" charset="0"/>
              </a:rPr>
              <a:t>The linearized pET-25b(+) was purified by gel extraction kits. </a:t>
            </a:r>
          </a:p>
          <a:p>
            <a:r>
              <a:rPr lang="en-US" sz="1200" dirty="0" smtClean="0">
                <a:latin typeface="Times New Roman"/>
                <a:ea typeface="Wingdings"/>
                <a:cs typeface="Times New Roman"/>
                <a:sym typeface="Wingdings"/>
              </a:rPr>
              <a:t>↓ </a:t>
            </a:r>
            <a:r>
              <a:rPr lang="en-US" sz="1200" dirty="0" smtClean="0">
                <a:solidFill>
                  <a:srgbClr val="262626"/>
                </a:solidFill>
                <a:latin typeface="Times New Roman" charset="0"/>
                <a:ea typeface="Times New Roman" charset="0"/>
                <a:cs typeface="Times New Roman" charset="0"/>
              </a:rPr>
              <a:t>The new expression vector pET-25b(+)-1 was generated by ligation of the annealed forward and reverse DNA into the linearized pET-25b(+). </a:t>
            </a:r>
          </a:p>
          <a:p>
            <a:r>
              <a:rPr lang="en-US" sz="1200" dirty="0" smtClean="0">
                <a:latin typeface="Times New Roman"/>
                <a:ea typeface="Wingdings"/>
                <a:cs typeface="Times New Roman"/>
                <a:sym typeface="Wingdings"/>
              </a:rPr>
              <a:t>↓  </a:t>
            </a:r>
            <a:r>
              <a:rPr lang="en-US" sz="1200" dirty="0" smtClean="0">
                <a:solidFill>
                  <a:srgbClr val="262626"/>
                </a:solidFill>
                <a:latin typeface="Times New Roman" charset="0"/>
                <a:ea typeface="Times New Roman" charset="0"/>
                <a:cs typeface="Times New Roman" charset="0"/>
              </a:rPr>
              <a:t>This was followed by diagnostic restriction analysis using </a:t>
            </a:r>
            <a:r>
              <a:rPr lang="en-US" sz="1200" i="1" dirty="0" err="1" smtClean="0">
                <a:solidFill>
                  <a:srgbClr val="262626"/>
                </a:solidFill>
                <a:latin typeface="Times New Roman" charset="0"/>
                <a:ea typeface="Times New Roman" charset="0"/>
                <a:cs typeface="Times New Roman" charset="0"/>
              </a:rPr>
              <a:t>Nde</a:t>
            </a:r>
            <a:r>
              <a:rPr lang="en-US" sz="1200" dirty="0" err="1" smtClean="0">
                <a:solidFill>
                  <a:srgbClr val="262626"/>
                </a:solidFill>
                <a:latin typeface="Times New Roman" charset="0"/>
                <a:ea typeface="Times New Roman" charset="0"/>
                <a:cs typeface="Times New Roman" charset="0"/>
              </a:rPr>
              <a:t>I</a:t>
            </a:r>
            <a:r>
              <a:rPr lang="en-US" sz="1200" dirty="0" smtClean="0">
                <a:solidFill>
                  <a:srgbClr val="262626"/>
                </a:solidFill>
                <a:latin typeface="Times New Roman" charset="0"/>
                <a:ea typeface="Times New Roman" charset="0"/>
                <a:cs typeface="Times New Roman" charset="0"/>
              </a:rPr>
              <a:t>, </a:t>
            </a:r>
            <a:r>
              <a:rPr lang="en-US" sz="1200" i="1" dirty="0" err="1" smtClean="0">
                <a:solidFill>
                  <a:srgbClr val="262626"/>
                </a:solidFill>
                <a:latin typeface="Times New Roman" charset="0"/>
                <a:ea typeface="Times New Roman" charset="0"/>
                <a:cs typeface="Times New Roman" charset="0"/>
              </a:rPr>
              <a:t>Sfi</a:t>
            </a:r>
            <a:r>
              <a:rPr lang="en-US" sz="1200" dirty="0" err="1" smtClean="0">
                <a:solidFill>
                  <a:srgbClr val="262626"/>
                </a:solidFill>
                <a:latin typeface="Times New Roman" charset="0"/>
                <a:ea typeface="Times New Roman" charset="0"/>
                <a:cs typeface="Times New Roman" charset="0"/>
              </a:rPr>
              <a:t>I</a:t>
            </a:r>
            <a:r>
              <a:rPr lang="en-US" sz="1200" dirty="0" smtClean="0">
                <a:solidFill>
                  <a:srgbClr val="262626"/>
                </a:solidFill>
                <a:latin typeface="Times New Roman" charset="0"/>
                <a:ea typeface="Times New Roman" charset="0"/>
                <a:cs typeface="Times New Roman" charset="0"/>
              </a:rPr>
              <a:t>, and </a:t>
            </a:r>
            <a:r>
              <a:rPr lang="en-US" sz="1200" i="1" dirty="0" err="1" smtClean="0">
                <a:solidFill>
                  <a:srgbClr val="262626"/>
                </a:solidFill>
                <a:latin typeface="Times New Roman" charset="0"/>
                <a:ea typeface="Times New Roman" charset="0"/>
                <a:cs typeface="Times New Roman" charset="0"/>
              </a:rPr>
              <a:t>Hin</a:t>
            </a:r>
            <a:r>
              <a:rPr lang="en-US" sz="1200" dirty="0" err="1" smtClean="0">
                <a:solidFill>
                  <a:srgbClr val="262626"/>
                </a:solidFill>
                <a:latin typeface="Times New Roman" charset="0"/>
                <a:ea typeface="Times New Roman" charset="0"/>
                <a:cs typeface="Times New Roman" charset="0"/>
              </a:rPr>
              <a:t>DIII</a:t>
            </a:r>
            <a:r>
              <a:rPr lang="en-US" sz="1200" dirty="0" smtClean="0">
                <a:solidFill>
                  <a:srgbClr val="262626"/>
                </a:solidFill>
                <a:latin typeface="Times New Roman" charset="0"/>
                <a:ea typeface="Times New Roman" charset="0"/>
                <a:cs typeface="Times New Roman" charset="0"/>
              </a:rPr>
              <a:t>. pET-25b(+)-1 was linearized by digestion with </a:t>
            </a:r>
            <a:r>
              <a:rPr lang="en-US" sz="1200" i="1" dirty="0" err="1" smtClean="0">
                <a:solidFill>
                  <a:srgbClr val="262626"/>
                </a:solidFill>
                <a:latin typeface="Times New Roman" charset="0"/>
                <a:ea typeface="Times New Roman" charset="0"/>
                <a:cs typeface="Times New Roman" charset="0"/>
              </a:rPr>
              <a:t>Sfi</a:t>
            </a:r>
            <a:r>
              <a:rPr lang="en-US" sz="1200" dirty="0" err="1" smtClean="0">
                <a:solidFill>
                  <a:srgbClr val="262626"/>
                </a:solidFill>
                <a:latin typeface="Times New Roman" charset="0"/>
                <a:ea typeface="Times New Roman" charset="0"/>
                <a:cs typeface="Times New Roman" charset="0"/>
              </a:rPr>
              <a:t>I</a:t>
            </a:r>
            <a:r>
              <a:rPr lang="en-US" sz="1200" dirty="0" smtClean="0">
                <a:solidFill>
                  <a:srgbClr val="262626"/>
                </a:solidFill>
                <a:latin typeface="Times New Roman" charset="0"/>
                <a:ea typeface="Times New Roman" charset="0"/>
                <a:cs typeface="Times New Roman" charset="0"/>
              </a:rPr>
              <a:t>, dephosphorylated with CIP, and purified by the gel extraction kit. </a:t>
            </a:r>
          </a:p>
          <a:p>
            <a:r>
              <a:rPr lang="en-US" sz="1200" dirty="0" smtClean="0">
                <a:latin typeface="Times New Roman"/>
                <a:ea typeface="Wingdings"/>
                <a:cs typeface="Times New Roman"/>
                <a:sym typeface="Wingdings"/>
              </a:rPr>
              <a:t>↓</a:t>
            </a:r>
            <a:r>
              <a:rPr lang="en-US" sz="1200" dirty="0" smtClean="0">
                <a:solidFill>
                  <a:srgbClr val="262626"/>
                </a:solidFill>
                <a:latin typeface="Times New Roman" charset="0"/>
                <a:ea typeface="Times New Roman" charset="0"/>
                <a:cs typeface="Times New Roman" charset="0"/>
              </a:rPr>
              <a:t> pUC19 containing the gene to be expressed was selected from the [VGRGD(VGVPG)6]</a:t>
            </a:r>
            <a:r>
              <a:rPr lang="en-US" sz="1200" i="1" dirty="0" smtClean="0">
                <a:solidFill>
                  <a:srgbClr val="262626"/>
                </a:solidFill>
                <a:latin typeface="Times New Roman" charset="0"/>
                <a:ea typeface="Times New Roman" charset="0"/>
                <a:cs typeface="Times New Roman" charset="0"/>
              </a:rPr>
              <a:t>n</a:t>
            </a:r>
            <a:r>
              <a:rPr lang="en-US" sz="1200" dirty="0" smtClean="0">
                <a:solidFill>
                  <a:srgbClr val="262626"/>
                </a:solidFill>
                <a:latin typeface="Times New Roman" charset="0"/>
                <a:ea typeface="Times New Roman" charset="0"/>
                <a:cs typeface="Times New Roman" charset="0"/>
              </a:rPr>
              <a:t> libraries </a:t>
            </a:r>
          </a:p>
          <a:p>
            <a:r>
              <a:rPr lang="en-US" sz="1200" dirty="0" smtClean="0">
                <a:latin typeface="Times New Roman"/>
                <a:ea typeface="Wingdings"/>
                <a:cs typeface="Times New Roman"/>
                <a:sym typeface="Wingdings"/>
              </a:rPr>
              <a:t>↓ </a:t>
            </a:r>
            <a:r>
              <a:rPr lang="en-US" sz="1200" dirty="0" smtClean="0">
                <a:solidFill>
                  <a:srgbClr val="262626"/>
                </a:solidFill>
                <a:latin typeface="Times New Roman" charset="0"/>
                <a:ea typeface="Times New Roman" charset="0"/>
                <a:cs typeface="Times New Roman" charset="0"/>
              </a:rPr>
              <a:t>double digested with </a:t>
            </a:r>
            <a:r>
              <a:rPr lang="en-US" sz="1200" i="1" dirty="0" err="1" smtClean="0">
                <a:solidFill>
                  <a:srgbClr val="262626"/>
                </a:solidFill>
                <a:latin typeface="Times New Roman" charset="0"/>
                <a:ea typeface="Times New Roman" charset="0"/>
                <a:cs typeface="Times New Roman" charset="0"/>
              </a:rPr>
              <a:t>Pfl</a:t>
            </a:r>
            <a:r>
              <a:rPr lang="en-US" sz="1200" dirty="0" err="1" smtClean="0">
                <a:solidFill>
                  <a:srgbClr val="262626"/>
                </a:solidFill>
                <a:latin typeface="Times New Roman" charset="0"/>
                <a:ea typeface="Times New Roman" charset="0"/>
                <a:cs typeface="Times New Roman" charset="0"/>
              </a:rPr>
              <a:t>MI</a:t>
            </a:r>
            <a:r>
              <a:rPr lang="en-US" sz="1200" dirty="0" smtClean="0">
                <a:solidFill>
                  <a:srgbClr val="262626"/>
                </a:solidFill>
                <a:latin typeface="Times New Roman" charset="0"/>
                <a:ea typeface="Times New Roman" charset="0"/>
                <a:cs typeface="Times New Roman" charset="0"/>
              </a:rPr>
              <a:t> and </a:t>
            </a:r>
            <a:r>
              <a:rPr lang="en-US" sz="1200" i="1" dirty="0" err="1" smtClean="0">
                <a:solidFill>
                  <a:srgbClr val="262626"/>
                </a:solidFill>
                <a:latin typeface="Times New Roman" charset="0"/>
                <a:ea typeface="Times New Roman" charset="0"/>
                <a:cs typeface="Times New Roman" charset="0"/>
              </a:rPr>
              <a:t>Bgl</a:t>
            </a:r>
            <a:r>
              <a:rPr lang="en-US" sz="1200" dirty="0" err="1" smtClean="0">
                <a:solidFill>
                  <a:srgbClr val="262626"/>
                </a:solidFill>
                <a:latin typeface="Times New Roman" charset="0"/>
                <a:ea typeface="Times New Roman" charset="0"/>
                <a:cs typeface="Times New Roman" charset="0"/>
              </a:rPr>
              <a:t>I</a:t>
            </a:r>
            <a:r>
              <a:rPr lang="en-US" sz="1200" dirty="0" smtClean="0">
                <a:solidFill>
                  <a:srgbClr val="262626"/>
                </a:solidFill>
                <a:latin typeface="Times New Roman" charset="0"/>
                <a:ea typeface="Times New Roman" charset="0"/>
                <a:cs typeface="Times New Roman" charset="0"/>
              </a:rPr>
              <a:t>. </a:t>
            </a:r>
          </a:p>
          <a:p>
            <a:r>
              <a:rPr lang="en-US" sz="1200" dirty="0" smtClean="0">
                <a:latin typeface="Times New Roman"/>
                <a:ea typeface="Wingdings"/>
                <a:cs typeface="Times New Roman"/>
                <a:sym typeface="Wingdings"/>
              </a:rPr>
              <a:t>↓ </a:t>
            </a:r>
            <a:r>
              <a:rPr lang="en-US" sz="1200" dirty="0" smtClean="0">
                <a:solidFill>
                  <a:srgbClr val="262626"/>
                </a:solidFill>
                <a:latin typeface="Times New Roman" charset="0"/>
                <a:ea typeface="Times New Roman" charset="0"/>
                <a:cs typeface="Times New Roman" charset="0"/>
              </a:rPr>
              <a:t>The gene cassette was purified using the gel extraction kits and ligated with linearized pET-25b(+)-1. </a:t>
            </a:r>
          </a:p>
          <a:p>
            <a:r>
              <a:rPr lang="en-US" sz="1200" dirty="0" smtClean="0">
                <a:latin typeface="Times New Roman"/>
                <a:ea typeface="Wingdings"/>
                <a:cs typeface="Times New Roman"/>
                <a:sym typeface="Wingdings"/>
              </a:rPr>
              <a:t>↓ </a:t>
            </a:r>
            <a:r>
              <a:rPr lang="en-US" sz="1200" i="1" dirty="0" smtClean="0">
                <a:solidFill>
                  <a:srgbClr val="262626"/>
                </a:solidFill>
                <a:latin typeface="Times New Roman" charset="0"/>
                <a:ea typeface="Times New Roman" charset="0"/>
                <a:cs typeface="Times New Roman" charset="0"/>
              </a:rPr>
              <a:t>E. coli</a:t>
            </a:r>
            <a:r>
              <a:rPr lang="en-US" sz="1200" dirty="0" smtClean="0">
                <a:solidFill>
                  <a:srgbClr val="262626"/>
                </a:solidFill>
                <a:latin typeface="Times New Roman" charset="0"/>
                <a:ea typeface="Times New Roman" charset="0"/>
                <a:cs typeface="Times New Roman" charset="0"/>
              </a:rPr>
              <a:t> Top10 cells were transformed with the ligation mixture, and the plasmid containing the correct insert was identified by diagnostic digestion with </a:t>
            </a:r>
            <a:r>
              <a:rPr lang="en-US" sz="1200" i="1" dirty="0" err="1" smtClean="0">
                <a:solidFill>
                  <a:srgbClr val="262626"/>
                </a:solidFill>
                <a:latin typeface="Times New Roman" charset="0"/>
                <a:ea typeface="Times New Roman" charset="0"/>
                <a:cs typeface="Times New Roman" charset="0"/>
              </a:rPr>
              <a:t>Ava</a:t>
            </a:r>
            <a:r>
              <a:rPr lang="en-US" sz="1200" dirty="0" err="1" smtClean="0">
                <a:solidFill>
                  <a:srgbClr val="262626"/>
                </a:solidFill>
                <a:latin typeface="Times New Roman" charset="0"/>
                <a:ea typeface="Times New Roman" charset="0"/>
                <a:cs typeface="Times New Roman" charset="0"/>
              </a:rPr>
              <a:t>I</a:t>
            </a:r>
            <a:r>
              <a:rPr lang="en-US" sz="1200" dirty="0" smtClean="0">
                <a:solidFill>
                  <a:srgbClr val="262626"/>
                </a:solidFill>
                <a:latin typeface="Times New Roman" charset="0"/>
                <a:ea typeface="Times New Roman" charset="0"/>
                <a:cs typeface="Times New Roman" charset="0"/>
              </a:rPr>
              <a:t>, </a:t>
            </a:r>
            <a:r>
              <a:rPr lang="en-US" sz="1200" i="1" dirty="0" err="1" smtClean="0">
                <a:solidFill>
                  <a:srgbClr val="262626"/>
                </a:solidFill>
                <a:latin typeface="Times New Roman" charset="0"/>
                <a:ea typeface="Times New Roman" charset="0"/>
                <a:cs typeface="Times New Roman" charset="0"/>
              </a:rPr>
              <a:t>Nde</a:t>
            </a:r>
            <a:r>
              <a:rPr lang="en-US" sz="1200" dirty="0" err="1" smtClean="0">
                <a:solidFill>
                  <a:srgbClr val="262626"/>
                </a:solidFill>
                <a:latin typeface="Times New Roman" charset="0"/>
                <a:ea typeface="Times New Roman" charset="0"/>
                <a:cs typeface="Times New Roman" charset="0"/>
              </a:rPr>
              <a:t>I</a:t>
            </a:r>
            <a:r>
              <a:rPr lang="en-US" sz="1200" dirty="0" smtClean="0">
                <a:solidFill>
                  <a:srgbClr val="262626"/>
                </a:solidFill>
                <a:latin typeface="Times New Roman" charset="0"/>
                <a:ea typeface="Times New Roman" charset="0"/>
                <a:cs typeface="Times New Roman" charset="0"/>
              </a:rPr>
              <a:t>, and </a:t>
            </a:r>
            <a:r>
              <a:rPr lang="en-US" sz="1200" i="1" dirty="0" err="1" smtClean="0">
                <a:solidFill>
                  <a:srgbClr val="262626"/>
                </a:solidFill>
                <a:latin typeface="Times New Roman" charset="0"/>
                <a:ea typeface="Times New Roman" charset="0"/>
                <a:cs typeface="Times New Roman" charset="0"/>
              </a:rPr>
              <a:t>Xba</a:t>
            </a:r>
            <a:r>
              <a:rPr lang="en-US" sz="1200" dirty="0" err="1" smtClean="0">
                <a:solidFill>
                  <a:srgbClr val="262626"/>
                </a:solidFill>
                <a:latin typeface="Times New Roman" charset="0"/>
                <a:ea typeface="Times New Roman" charset="0"/>
                <a:cs typeface="Times New Roman" charset="0"/>
              </a:rPr>
              <a:t>I</a:t>
            </a:r>
            <a:r>
              <a:rPr lang="en-US" sz="1200" dirty="0" smtClean="0">
                <a:solidFill>
                  <a:srgbClr val="262626"/>
                </a:solidFill>
                <a:latin typeface="Times New Roman" charset="0"/>
                <a:ea typeface="Times New Roman" charset="0"/>
                <a:cs typeface="Times New Roman" charset="0"/>
              </a:rPr>
              <a:t> as well as by DNA sequencing. pET-25b(+)-1 containing the [VGRGD(VGVPG)6]</a:t>
            </a:r>
            <a:r>
              <a:rPr lang="en-US" sz="1200" i="1" dirty="0" smtClean="0">
                <a:solidFill>
                  <a:srgbClr val="262626"/>
                </a:solidFill>
                <a:latin typeface="Times New Roman" charset="0"/>
                <a:ea typeface="Times New Roman" charset="0"/>
                <a:cs typeface="Times New Roman" charset="0"/>
              </a:rPr>
              <a:t>n</a:t>
            </a:r>
            <a:r>
              <a:rPr lang="en-US" sz="1200" dirty="0" smtClean="0">
                <a:solidFill>
                  <a:srgbClr val="262626"/>
                </a:solidFill>
                <a:latin typeface="Times New Roman" charset="0"/>
                <a:ea typeface="Times New Roman" charset="0"/>
                <a:cs typeface="Times New Roman" charset="0"/>
              </a:rPr>
              <a:t> gene was transformed into </a:t>
            </a:r>
            <a:r>
              <a:rPr lang="en-US" sz="1200" i="1" dirty="0" smtClean="0">
                <a:solidFill>
                  <a:srgbClr val="262626"/>
                </a:solidFill>
                <a:latin typeface="Times New Roman" charset="0"/>
                <a:ea typeface="Times New Roman" charset="0"/>
                <a:cs typeface="Times New Roman" charset="0"/>
              </a:rPr>
              <a:t>E. coli</a:t>
            </a:r>
            <a:r>
              <a:rPr lang="en-US" sz="1200" dirty="0" smtClean="0">
                <a:solidFill>
                  <a:srgbClr val="262626"/>
                </a:solidFill>
                <a:latin typeface="Times New Roman" charset="0"/>
                <a:ea typeface="Times New Roman" charset="0"/>
                <a:cs typeface="Times New Roman" charset="0"/>
              </a:rPr>
              <a:t> BLR(DE3) by the heat shock method</a:t>
            </a:r>
            <a:r>
              <a:rPr lang="en-US" sz="1200" dirty="0" smtClean="0">
                <a:solidFill>
                  <a:srgbClr val="262626"/>
                </a:solidFill>
                <a:latin typeface="Times New Roman" charset="0"/>
                <a:ea typeface="Times New Roman" charset="0"/>
                <a:cs typeface="Times New Roman" charset="0"/>
              </a:rPr>
              <a:t>.</a:t>
            </a:r>
          </a:p>
          <a:p>
            <a:endParaRPr lang="en-US" sz="1200" dirty="0" smtClean="0">
              <a:solidFill>
                <a:srgbClr val="262626"/>
              </a:solidFill>
              <a:latin typeface="Times New Roman" charset="0"/>
              <a:ea typeface="Times New Roman" charset="0"/>
              <a:cs typeface="Times New Roman" charset="0"/>
            </a:endParaRPr>
          </a:p>
          <a:p>
            <a:r>
              <a:rPr lang="en-US" sz="1200" b="0" i="0" kern="1200" dirty="0" smtClean="0">
                <a:solidFill>
                  <a:schemeClr val="tx1"/>
                </a:solidFill>
                <a:effectLst/>
                <a:latin typeface="+mn-lt"/>
                <a:ea typeface="+mn-ea"/>
                <a:cs typeface="+mn-cs"/>
              </a:rPr>
              <a:t>Recursive directional ligation is a process with a number of stages. Its first step consists of introducing a synthetic oligonucleotide cassette, which encodes a DNA monomer with two different endonuclease recognition sites (RE1 and RE2), to the vector. The sites are designed to generate complementary sticky ends, with these ends created after linearization of the vector with the RE1 </a:t>
            </a:r>
            <a:r>
              <a:rPr lang="en-US" sz="1200" b="0" i="0" kern="1200" dirty="0" err="1" smtClean="0">
                <a:solidFill>
                  <a:schemeClr val="tx1"/>
                </a:solidFill>
                <a:effectLst/>
                <a:latin typeface="+mn-lt"/>
                <a:ea typeface="+mn-ea"/>
                <a:cs typeface="+mn-cs"/>
              </a:rPr>
              <a:t>restrictase</a:t>
            </a:r>
            <a:r>
              <a:rPr lang="en-US" sz="1200" b="0" i="0" kern="1200" dirty="0" smtClean="0">
                <a:solidFill>
                  <a:schemeClr val="tx1"/>
                </a:solidFill>
                <a:effectLst/>
                <a:latin typeface="+mn-lt"/>
                <a:ea typeface="+mn-ea"/>
                <a:cs typeface="+mn-cs"/>
              </a:rPr>
              <a:t>. The next step is cutting the recombinant vector using both or just one restriction enzyme. The products created are then used for another ligation. The recombinant vector, which contains the repeated DNA monomer sequence flanked with the sites for restriction enzymes R1 and R2, does not reconstruct the restriction site for these endonucleases between them. The next rounds of digestion and ligation with the use of mono- or polymeric gene sequences lead to the generation of an increasing number of repeats of the initial DNA monomer. In this way it is possible to obtain a matrix for the synthesis of a protein polymer of the desired length. The strategy described above puts certain restrictions on the choice of sites recognized by the restriction enzymes: (1) It is necessary to choose sequences recognized by different enzymes, so as to make selective cutting with either one or two endonucleases possible, (2) the enzymes must generate complementary sticky DNA ends, (3) one of the chosen restriction sites cannot occur in the initial vector, (4) the sequences recognized by both enzymes must encode the amino acid sequence of the polypeptide. Recursive directional ligation is a quick and easy method for generating a library of genes encoding protein polymers with diverse molecular mass. Using one vector, it is possible to double the size of the gene with every round of RDL. Such an approach is the quickest method of synthesis in the case of genes with a large number of monomer units. Recursive directional ligation rivals other strategies for assembling synthetic genes encoding proteins with a repetitive structure because: (1) a polymer with the molecular mass needed for the applications in question is produced, (2) each RDL round generates identical DNA oligomers, thus eliminating the necessity of their multiple sequencing (with the exception of a small number of </a:t>
            </a:r>
            <a:r>
              <a:rPr lang="en-US" sz="1200" b="0" i="0" kern="1200" dirty="0" err="1" smtClean="0">
                <a:solidFill>
                  <a:schemeClr val="tx1"/>
                </a:solidFill>
                <a:effectLst/>
                <a:latin typeface="+mn-lt"/>
                <a:ea typeface="+mn-ea"/>
                <a:cs typeface="+mn-cs"/>
              </a:rPr>
              <a:t>multimers</a:t>
            </a:r>
            <a:r>
              <a:rPr lang="en-US" sz="1200" b="0" i="0" kern="1200" dirty="0" smtClean="0">
                <a:solidFill>
                  <a:schemeClr val="tx1"/>
                </a:solidFill>
                <a:effectLst/>
                <a:latin typeface="+mn-lt"/>
                <a:ea typeface="+mn-ea"/>
                <a:cs typeface="+mn-cs"/>
              </a:rPr>
              <a:t> created in the initial stages of the reaction), (3) a library of potentially useful, smaller genes is created in the process of assembling large genes, (4) monomers or oligomers encoding different peptides or proteins can be freely joined in every repeat of the reaction, which allows the structural diversity of the polymer to be increased (McDaniel et al. </a:t>
            </a:r>
            <a:r>
              <a:rPr lang="en-US" sz="1200" b="0" i="0" kern="1200" dirty="0" smtClean="0">
                <a:solidFill>
                  <a:schemeClr val="tx1"/>
                </a:solidFill>
                <a:effectLst/>
                <a:latin typeface="+mn-lt"/>
                <a:ea typeface="+mn-ea"/>
                <a:cs typeface="+mn-cs"/>
                <a:hlinkClick r:id="rId3"/>
              </a:rPr>
              <a:t>2010b</a:t>
            </a:r>
            <a:r>
              <a:rPr lang="en-US" sz="1200" b="0" i="0" kern="1200" dirty="0" smtClean="0">
                <a:solidFill>
                  <a:schemeClr val="tx1"/>
                </a:solidFill>
                <a:effectLst/>
                <a:latin typeface="+mn-lt"/>
                <a:ea typeface="+mn-ea"/>
                <a:cs typeface="+mn-cs"/>
              </a:rPr>
              <a:t>).</a:t>
            </a:r>
            <a:endParaRPr lang="en-US" sz="1200" dirty="0" smtClean="0">
              <a:latin typeface="Times New Roman" charset="0"/>
              <a:ea typeface="Times New Roman" charset="0"/>
              <a:cs typeface="Times New Roman" charset="0"/>
            </a:endParaRPr>
          </a:p>
          <a:p>
            <a:endParaRPr lang="en-US" sz="1200" dirty="0" smtClean="0">
              <a:latin typeface="Times New Roman" charset="0"/>
              <a:ea typeface="Times New Roman" charset="0"/>
              <a:cs typeface="Times New Roman" charset="0"/>
            </a:endParaRPr>
          </a:p>
          <a:p>
            <a:endParaRPr lang="en-US" dirty="0"/>
          </a:p>
        </p:txBody>
      </p:sp>
      <p:sp>
        <p:nvSpPr>
          <p:cNvPr id="4" name="Header Placeholder 3"/>
          <p:cNvSpPr>
            <a:spLocks noGrp="1"/>
          </p:cNvSpPr>
          <p:nvPr>
            <p:ph type="hdr" sz="quarter" idx="10"/>
          </p:nvPr>
        </p:nvSpPr>
        <p:spPr/>
        <p:txBody>
          <a:bodyPr/>
          <a:lstStyle/>
          <a:p>
            <a:r>
              <a:rPr lang="ro-RO" smtClean="0"/>
              <a:t>Nasrul</a:t>
            </a:r>
            <a:endParaRPr lang="en-US"/>
          </a:p>
        </p:txBody>
      </p:sp>
      <p:sp>
        <p:nvSpPr>
          <p:cNvPr id="5" name="Date Placeholder 4"/>
          <p:cNvSpPr>
            <a:spLocks noGrp="1"/>
          </p:cNvSpPr>
          <p:nvPr>
            <p:ph type="dt" idx="11"/>
          </p:nvPr>
        </p:nvSpPr>
        <p:spPr/>
        <p:txBody>
          <a:bodyPr/>
          <a:lstStyle/>
          <a:p>
            <a:fld id="{FAC87D9B-7F7C-5D4F-9085-51855D064A31}" type="datetime1">
              <a:rPr lang="en-US" smtClean="0"/>
              <a:t>1/12/17</a:t>
            </a:fld>
            <a:endParaRPr lang="en-US"/>
          </a:p>
        </p:txBody>
      </p:sp>
      <p:sp>
        <p:nvSpPr>
          <p:cNvPr id="6" name="Slide Number Placeholder 5"/>
          <p:cNvSpPr>
            <a:spLocks noGrp="1"/>
          </p:cNvSpPr>
          <p:nvPr>
            <p:ph type="sldNum" sz="quarter" idx="12"/>
          </p:nvPr>
        </p:nvSpPr>
        <p:spPr/>
        <p:txBody>
          <a:bodyPr/>
          <a:lstStyle/>
          <a:p>
            <a:fld id="{AC1681DD-BC1E-2941-B9A2-3D71A93F372E}" type="slidenum">
              <a:rPr lang="en-US" smtClean="0"/>
              <a:t>6</a:t>
            </a:fld>
            <a:endParaRPr lang="en-US"/>
          </a:p>
        </p:txBody>
      </p:sp>
    </p:spTree>
    <p:extLst>
      <p:ext uri="{BB962C8B-B14F-4D97-AF65-F5344CB8AC3E}">
        <p14:creationId xmlns:p14="http://schemas.microsoft.com/office/powerpoint/2010/main" val="6689540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solidFill>
                  <a:srgbClr val="333333"/>
                </a:solidFill>
                <a:latin typeface="Times New Roman" charset="0"/>
                <a:ea typeface="Times New Roman" charset="0"/>
                <a:cs typeface="Times New Roman" charset="0"/>
              </a:rPr>
              <a:t>The primary structures of [V7]20 and are shown in Figure 1A. In [RGD-V6]20, 20 RGD motifs were evenly distributed throughout the whole molecular structure. Typically, from a 40 l fermentation batch of E. coli, approximately 600 g of wet cell cake was obtained. After 3 rounds of inverse transition cycling, 1,036 and 1,080 mg of [V7]20 and [RGD-V6]20, respectively, were recovered from a 40 liter batch with a purity greater than 95%, as judged by densitometry on an SDS-PAGE gel (Figure 1B). When a UV-visible spectrum of [RGD-V6]20 in phosphate-buffered saline (PBS) was scanned from 800 to 200 nm (Figure 1C), its maximum absorbance occurred at 280 nm, and 2 shoulders were detected at 273 (</a:t>
            </a:r>
            <a:r>
              <a:rPr lang="en-US" sz="1200" dirty="0" err="1" smtClean="0">
                <a:solidFill>
                  <a:srgbClr val="333333"/>
                </a:solidFill>
                <a:latin typeface="Times New Roman" charset="0"/>
                <a:ea typeface="Times New Roman" charset="0"/>
                <a:cs typeface="Times New Roman" charset="0"/>
              </a:rPr>
              <a:t>ε</a:t>
            </a:r>
            <a:r>
              <a:rPr lang="en-US" sz="1200" dirty="0" smtClean="0">
                <a:solidFill>
                  <a:srgbClr val="333333"/>
                </a:solidFill>
                <a:latin typeface="Times New Roman" charset="0"/>
                <a:ea typeface="Times New Roman" charset="0"/>
                <a:cs typeface="Times New Roman" charset="0"/>
              </a:rPr>
              <a:t> = 5,505 M-1 cm-1) and 288 nm (</a:t>
            </a:r>
            <a:r>
              <a:rPr lang="en-US" sz="1200" dirty="0" err="1" smtClean="0">
                <a:solidFill>
                  <a:srgbClr val="333333"/>
                </a:solidFill>
                <a:latin typeface="Times New Roman" charset="0"/>
                <a:ea typeface="Times New Roman" charset="0"/>
                <a:cs typeface="Times New Roman" charset="0"/>
              </a:rPr>
              <a:t>ε</a:t>
            </a:r>
            <a:r>
              <a:rPr lang="en-US" sz="1200" dirty="0" smtClean="0">
                <a:solidFill>
                  <a:srgbClr val="333333"/>
                </a:solidFill>
                <a:latin typeface="Times New Roman" charset="0"/>
                <a:ea typeface="Times New Roman" charset="0"/>
                <a:cs typeface="Times New Roman" charset="0"/>
              </a:rPr>
              <a:t> = 4,666 M-1 cm-1). No absorbance was detected in the visible region.</a:t>
            </a:r>
            <a:endParaRPr lang="en-US" sz="1200" dirty="0" smtClean="0">
              <a:latin typeface="Times New Roman" charset="0"/>
              <a:ea typeface="Times New Roman" charset="0"/>
              <a:cs typeface="Times New Roman" charset="0"/>
            </a:endParaRPr>
          </a:p>
          <a:p>
            <a:endParaRPr lang="en-US" dirty="0"/>
          </a:p>
        </p:txBody>
      </p:sp>
      <p:sp>
        <p:nvSpPr>
          <p:cNvPr id="4" name="Header Placeholder 3"/>
          <p:cNvSpPr>
            <a:spLocks noGrp="1"/>
          </p:cNvSpPr>
          <p:nvPr>
            <p:ph type="hdr" sz="quarter" idx="10"/>
          </p:nvPr>
        </p:nvSpPr>
        <p:spPr/>
        <p:txBody>
          <a:bodyPr/>
          <a:lstStyle/>
          <a:p>
            <a:r>
              <a:rPr lang="ro-RO" smtClean="0"/>
              <a:t>Nasrul</a:t>
            </a:r>
            <a:endParaRPr lang="en-US"/>
          </a:p>
        </p:txBody>
      </p:sp>
      <p:sp>
        <p:nvSpPr>
          <p:cNvPr id="5" name="Date Placeholder 4"/>
          <p:cNvSpPr>
            <a:spLocks noGrp="1"/>
          </p:cNvSpPr>
          <p:nvPr>
            <p:ph type="dt" idx="11"/>
          </p:nvPr>
        </p:nvSpPr>
        <p:spPr/>
        <p:txBody>
          <a:bodyPr/>
          <a:lstStyle/>
          <a:p>
            <a:fld id="{FAC87D9B-7F7C-5D4F-9085-51855D064A31}" type="datetime1">
              <a:rPr lang="en-US" smtClean="0"/>
              <a:t>1/12/17</a:t>
            </a:fld>
            <a:endParaRPr lang="en-US"/>
          </a:p>
        </p:txBody>
      </p:sp>
      <p:sp>
        <p:nvSpPr>
          <p:cNvPr id="6" name="Slide Number Placeholder 5"/>
          <p:cNvSpPr>
            <a:spLocks noGrp="1"/>
          </p:cNvSpPr>
          <p:nvPr>
            <p:ph type="sldNum" sz="quarter" idx="12"/>
          </p:nvPr>
        </p:nvSpPr>
        <p:spPr/>
        <p:txBody>
          <a:bodyPr/>
          <a:lstStyle/>
          <a:p>
            <a:fld id="{AC1681DD-BC1E-2941-B9A2-3D71A93F372E}" type="slidenum">
              <a:rPr lang="en-US" smtClean="0"/>
              <a:t>7</a:t>
            </a:fld>
            <a:endParaRPr lang="en-US"/>
          </a:p>
        </p:txBody>
      </p:sp>
    </p:spTree>
    <p:extLst>
      <p:ext uri="{BB962C8B-B14F-4D97-AF65-F5344CB8AC3E}">
        <p14:creationId xmlns:p14="http://schemas.microsoft.com/office/powerpoint/2010/main" val="9825415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ro-RO" smtClean="0"/>
              <a:t>Nasrul</a:t>
            </a:r>
            <a:endParaRPr lang="en-US"/>
          </a:p>
        </p:txBody>
      </p:sp>
      <p:sp>
        <p:nvSpPr>
          <p:cNvPr id="5" name="Date Placeholder 4"/>
          <p:cNvSpPr>
            <a:spLocks noGrp="1"/>
          </p:cNvSpPr>
          <p:nvPr>
            <p:ph type="dt" idx="11"/>
          </p:nvPr>
        </p:nvSpPr>
        <p:spPr/>
        <p:txBody>
          <a:bodyPr/>
          <a:lstStyle/>
          <a:p>
            <a:fld id="{9B89BF62-2C75-F44D-BE21-FFE54F6D4B32}" type="datetime1">
              <a:rPr lang="en-US" smtClean="0"/>
              <a:t>1/12/17</a:t>
            </a:fld>
            <a:endParaRPr lang="en-US"/>
          </a:p>
        </p:txBody>
      </p:sp>
      <p:sp>
        <p:nvSpPr>
          <p:cNvPr id="6" name="Slide Number Placeholder 5"/>
          <p:cNvSpPr>
            <a:spLocks noGrp="1"/>
          </p:cNvSpPr>
          <p:nvPr>
            <p:ph type="sldNum" sz="quarter" idx="12"/>
          </p:nvPr>
        </p:nvSpPr>
        <p:spPr/>
        <p:txBody>
          <a:bodyPr/>
          <a:lstStyle/>
          <a:p>
            <a:fld id="{AC1681DD-BC1E-2941-B9A2-3D71A93F372E}" type="slidenum">
              <a:rPr lang="en-US" smtClean="0"/>
              <a:t>8</a:t>
            </a:fld>
            <a:endParaRPr lang="en-US"/>
          </a:p>
        </p:txBody>
      </p:sp>
    </p:spTree>
    <p:extLst>
      <p:ext uri="{BB962C8B-B14F-4D97-AF65-F5344CB8AC3E}">
        <p14:creationId xmlns:p14="http://schemas.microsoft.com/office/powerpoint/2010/main" val="40906220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ro-RO" smtClean="0"/>
              <a:t>Nasrul</a:t>
            </a:r>
            <a:endParaRPr lang="en-US"/>
          </a:p>
        </p:txBody>
      </p:sp>
      <p:sp>
        <p:nvSpPr>
          <p:cNvPr id="5" name="Date Placeholder 4"/>
          <p:cNvSpPr>
            <a:spLocks noGrp="1"/>
          </p:cNvSpPr>
          <p:nvPr>
            <p:ph type="dt" idx="11"/>
          </p:nvPr>
        </p:nvSpPr>
        <p:spPr/>
        <p:txBody>
          <a:bodyPr/>
          <a:lstStyle/>
          <a:p>
            <a:fld id="{9B89BF62-2C75-F44D-BE21-FFE54F6D4B32}" type="datetime1">
              <a:rPr lang="en-US" smtClean="0"/>
              <a:t>1/12/17</a:t>
            </a:fld>
            <a:endParaRPr lang="en-US"/>
          </a:p>
        </p:txBody>
      </p:sp>
      <p:sp>
        <p:nvSpPr>
          <p:cNvPr id="6" name="Slide Number Placeholder 5"/>
          <p:cNvSpPr>
            <a:spLocks noGrp="1"/>
          </p:cNvSpPr>
          <p:nvPr>
            <p:ph type="sldNum" sz="quarter" idx="12"/>
          </p:nvPr>
        </p:nvSpPr>
        <p:spPr/>
        <p:txBody>
          <a:bodyPr/>
          <a:lstStyle/>
          <a:p>
            <a:fld id="{AC1681DD-BC1E-2941-B9A2-3D71A93F372E}" type="slidenum">
              <a:rPr lang="en-US" smtClean="0"/>
              <a:t>9</a:t>
            </a:fld>
            <a:endParaRPr lang="en-US"/>
          </a:p>
        </p:txBody>
      </p:sp>
    </p:spTree>
    <p:extLst>
      <p:ext uri="{BB962C8B-B14F-4D97-AF65-F5344CB8AC3E}">
        <p14:creationId xmlns:p14="http://schemas.microsoft.com/office/powerpoint/2010/main" val="13760921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3077286"/>
            <a:ext cx="5829300" cy="2123369"/>
          </a:xfrm>
        </p:spPr>
        <p:txBody>
          <a:bodyPr/>
          <a:lstStyle/>
          <a:p>
            <a:r>
              <a:rPr lang="en-US" smtClean="0"/>
              <a:t>Click to edit Master title style</a:t>
            </a:r>
            <a:endParaRPr lang="en-US"/>
          </a:p>
        </p:txBody>
      </p:sp>
      <p:sp>
        <p:nvSpPr>
          <p:cNvPr id="3" name="Subtitle 2"/>
          <p:cNvSpPr>
            <a:spLocks noGrp="1"/>
          </p:cNvSpPr>
          <p:nvPr>
            <p:ph type="subTitle" idx="1"/>
          </p:nvPr>
        </p:nvSpPr>
        <p:spPr>
          <a:xfrm>
            <a:off x="1028700" y="5613400"/>
            <a:ext cx="4800600" cy="2531533"/>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D0DF9A4-D49C-DC42-8480-2E0676505413}" type="datetime1">
              <a:rPr lang="en-US" smtClean="0"/>
              <a:t>1/12/17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6FDB82-FEA0-3847-86CA-24941D8E7C19}" type="slidenum">
              <a:rPr lang="en-US" smtClean="0"/>
              <a:t>‹#›</a:t>
            </a:fld>
            <a:endParaRPr lang="en-US"/>
          </a:p>
        </p:txBody>
      </p:sp>
    </p:spTree>
    <p:extLst>
      <p:ext uri="{BB962C8B-B14F-4D97-AF65-F5344CB8AC3E}">
        <p14:creationId xmlns:p14="http://schemas.microsoft.com/office/powerpoint/2010/main" val="25945538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E15AA9A-D097-4C4D-B0B4-348AC003EA89}" type="datetime1">
              <a:rPr lang="en-US" smtClean="0"/>
              <a:t>1/12/17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6FDB82-FEA0-3847-86CA-24941D8E7C19}" type="slidenum">
              <a:rPr lang="en-US" smtClean="0"/>
              <a:t>‹#›</a:t>
            </a:fld>
            <a:endParaRPr lang="en-US"/>
          </a:p>
        </p:txBody>
      </p:sp>
    </p:spTree>
    <p:extLst>
      <p:ext uri="{BB962C8B-B14F-4D97-AF65-F5344CB8AC3E}">
        <p14:creationId xmlns:p14="http://schemas.microsoft.com/office/powerpoint/2010/main" val="34070949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396704"/>
            <a:ext cx="1543050" cy="845220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42900" y="396704"/>
            <a:ext cx="4514850" cy="845220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5E1C1EA-69AF-9243-B62E-0A3C02FB1F9E}" type="datetime1">
              <a:rPr lang="en-US" smtClean="0"/>
              <a:t>1/12/17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6FDB82-FEA0-3847-86CA-24941D8E7C19}" type="slidenum">
              <a:rPr lang="en-US" smtClean="0"/>
              <a:t>‹#›</a:t>
            </a:fld>
            <a:endParaRPr lang="en-US"/>
          </a:p>
        </p:txBody>
      </p:sp>
    </p:spTree>
    <p:extLst>
      <p:ext uri="{BB962C8B-B14F-4D97-AF65-F5344CB8AC3E}">
        <p14:creationId xmlns:p14="http://schemas.microsoft.com/office/powerpoint/2010/main" val="16550885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18A035-D0A2-9549-8089-8F7111436E41}" type="datetime1">
              <a:rPr lang="en-US" smtClean="0"/>
              <a:t>1/12/17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6FDB82-FEA0-3847-86CA-24941D8E7C19}" type="slidenum">
              <a:rPr lang="en-US" smtClean="0"/>
              <a:t>‹#›</a:t>
            </a:fld>
            <a:endParaRPr lang="en-US"/>
          </a:p>
        </p:txBody>
      </p:sp>
    </p:spTree>
    <p:extLst>
      <p:ext uri="{BB962C8B-B14F-4D97-AF65-F5344CB8AC3E}">
        <p14:creationId xmlns:p14="http://schemas.microsoft.com/office/powerpoint/2010/main" val="3813667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6365527"/>
            <a:ext cx="5829300" cy="1967442"/>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541735" y="4198590"/>
            <a:ext cx="5829300" cy="21669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1BD7E1-A997-5E4A-A292-70F1F6958487}" type="datetime1">
              <a:rPr lang="en-US" smtClean="0"/>
              <a:t>1/12/17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6FDB82-FEA0-3847-86CA-24941D8E7C19}" type="slidenum">
              <a:rPr lang="en-US" smtClean="0"/>
              <a:t>‹#›</a:t>
            </a:fld>
            <a:endParaRPr lang="en-US"/>
          </a:p>
        </p:txBody>
      </p:sp>
    </p:spTree>
    <p:extLst>
      <p:ext uri="{BB962C8B-B14F-4D97-AF65-F5344CB8AC3E}">
        <p14:creationId xmlns:p14="http://schemas.microsoft.com/office/powerpoint/2010/main" val="36181528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42900" y="2311405"/>
            <a:ext cx="3028950" cy="653750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486150" y="2311405"/>
            <a:ext cx="3028950" cy="653750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F652AC9-7B44-0340-AED1-F7B966C3F6E9}" type="datetime1">
              <a:rPr lang="en-US" smtClean="0"/>
              <a:t>1/12/17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6FDB82-FEA0-3847-86CA-24941D8E7C19}" type="slidenum">
              <a:rPr lang="en-US" smtClean="0"/>
              <a:t>‹#›</a:t>
            </a:fld>
            <a:endParaRPr lang="en-US"/>
          </a:p>
        </p:txBody>
      </p:sp>
    </p:spTree>
    <p:extLst>
      <p:ext uri="{BB962C8B-B14F-4D97-AF65-F5344CB8AC3E}">
        <p14:creationId xmlns:p14="http://schemas.microsoft.com/office/powerpoint/2010/main" val="27572763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42901" y="2217385"/>
            <a:ext cx="3030141" cy="9241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1" y="3141486"/>
            <a:ext cx="3030141"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483770" y="2217385"/>
            <a:ext cx="3031332" cy="9241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3770" y="3141486"/>
            <a:ext cx="3031332"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61430EC-2587-DF4F-AF40-7075CFFB8516}" type="datetime1">
              <a:rPr lang="en-US" smtClean="0"/>
              <a:t>1/12/17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6FDB82-FEA0-3847-86CA-24941D8E7C19}" type="slidenum">
              <a:rPr lang="en-US" smtClean="0"/>
              <a:t>‹#›</a:t>
            </a:fld>
            <a:endParaRPr lang="en-US"/>
          </a:p>
        </p:txBody>
      </p:sp>
    </p:spTree>
    <p:extLst>
      <p:ext uri="{BB962C8B-B14F-4D97-AF65-F5344CB8AC3E}">
        <p14:creationId xmlns:p14="http://schemas.microsoft.com/office/powerpoint/2010/main" val="1881658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43844F9-96E7-7D46-891E-A0352B9DE5A0}" type="datetime1">
              <a:rPr lang="en-US" smtClean="0"/>
              <a:t>1/12/17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6FDB82-FEA0-3847-86CA-24941D8E7C19}" type="slidenum">
              <a:rPr lang="en-US" smtClean="0"/>
              <a:t>‹#›</a:t>
            </a:fld>
            <a:endParaRPr lang="en-US"/>
          </a:p>
        </p:txBody>
      </p:sp>
    </p:spTree>
    <p:extLst>
      <p:ext uri="{BB962C8B-B14F-4D97-AF65-F5344CB8AC3E}">
        <p14:creationId xmlns:p14="http://schemas.microsoft.com/office/powerpoint/2010/main" val="2008017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5EF3DF-DD44-7048-94A7-DF6B1429617A}" type="datetime1">
              <a:rPr lang="en-US" smtClean="0"/>
              <a:t>1/12/17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6FDB82-FEA0-3847-86CA-24941D8E7C19}" type="slidenum">
              <a:rPr lang="en-US" smtClean="0"/>
              <a:t>‹#›</a:t>
            </a:fld>
            <a:endParaRPr lang="en-US"/>
          </a:p>
        </p:txBody>
      </p:sp>
    </p:spTree>
    <p:extLst>
      <p:ext uri="{BB962C8B-B14F-4D97-AF65-F5344CB8AC3E}">
        <p14:creationId xmlns:p14="http://schemas.microsoft.com/office/powerpoint/2010/main" val="19340264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1" y="394405"/>
            <a:ext cx="2256235" cy="167851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2681288" y="394410"/>
            <a:ext cx="3833813" cy="845449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42901" y="2072927"/>
            <a:ext cx="2256235" cy="677598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C2A549-F87B-874F-81E2-37D28430DD16}" type="datetime1">
              <a:rPr lang="en-US" smtClean="0"/>
              <a:t>1/12/17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6FDB82-FEA0-3847-86CA-24941D8E7C19}" type="slidenum">
              <a:rPr lang="en-US" smtClean="0"/>
              <a:t>‹#›</a:t>
            </a:fld>
            <a:endParaRPr lang="en-US"/>
          </a:p>
        </p:txBody>
      </p:sp>
    </p:spTree>
    <p:extLst>
      <p:ext uri="{BB962C8B-B14F-4D97-AF65-F5344CB8AC3E}">
        <p14:creationId xmlns:p14="http://schemas.microsoft.com/office/powerpoint/2010/main" val="32005238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934200"/>
            <a:ext cx="4114800" cy="818622"/>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344216" y="885119"/>
            <a:ext cx="4114800" cy="594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344216" y="7752822"/>
            <a:ext cx="4114800" cy="116257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020250-354F-124C-9889-3C5DBB83F17D}" type="datetime1">
              <a:rPr lang="en-US" smtClean="0"/>
              <a:t>1/12/17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6FDB82-FEA0-3847-86CA-24941D8E7C19}" type="slidenum">
              <a:rPr lang="en-US" smtClean="0"/>
              <a:t>‹#›</a:t>
            </a:fld>
            <a:endParaRPr lang="en-US"/>
          </a:p>
        </p:txBody>
      </p:sp>
    </p:spTree>
    <p:extLst>
      <p:ext uri="{BB962C8B-B14F-4D97-AF65-F5344CB8AC3E}">
        <p14:creationId xmlns:p14="http://schemas.microsoft.com/office/powerpoint/2010/main" val="280143941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96699"/>
            <a:ext cx="6172200" cy="1651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42900" y="2311405"/>
            <a:ext cx="6172200" cy="653750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42900" y="9181399"/>
            <a:ext cx="1600200" cy="527403"/>
          </a:xfrm>
          <a:prstGeom prst="rect">
            <a:avLst/>
          </a:prstGeom>
        </p:spPr>
        <p:txBody>
          <a:bodyPr vert="horz" lIns="91440" tIns="45720" rIns="91440" bIns="45720" rtlCol="0" anchor="ctr"/>
          <a:lstStyle>
            <a:lvl1pPr algn="l">
              <a:defRPr sz="1200">
                <a:solidFill>
                  <a:schemeClr val="tx1">
                    <a:tint val="75000"/>
                  </a:schemeClr>
                </a:solidFill>
              </a:defRPr>
            </a:lvl1pPr>
          </a:lstStyle>
          <a:p>
            <a:fld id="{2A66A0B8-24C8-6348-99CE-9A936BC82547}" type="datetime1">
              <a:rPr lang="en-US" smtClean="0"/>
              <a:t>1/12/17</a:t>
            </a:fld>
            <a:endParaRPr lang="en-US"/>
          </a:p>
        </p:txBody>
      </p:sp>
      <p:sp>
        <p:nvSpPr>
          <p:cNvPr id="5" name="Footer Placeholder 4"/>
          <p:cNvSpPr>
            <a:spLocks noGrp="1"/>
          </p:cNvSpPr>
          <p:nvPr>
            <p:ph type="ftr" sz="quarter" idx="3"/>
          </p:nvPr>
        </p:nvSpPr>
        <p:spPr>
          <a:xfrm>
            <a:off x="2343150" y="9181399"/>
            <a:ext cx="2171700" cy="52740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914900" y="9181399"/>
            <a:ext cx="1600200" cy="527403"/>
          </a:xfrm>
          <a:prstGeom prst="rect">
            <a:avLst/>
          </a:prstGeom>
        </p:spPr>
        <p:txBody>
          <a:bodyPr vert="horz" lIns="91440" tIns="45720" rIns="91440" bIns="45720" rtlCol="0" anchor="ctr"/>
          <a:lstStyle>
            <a:lvl1pPr algn="r">
              <a:defRPr sz="1200">
                <a:solidFill>
                  <a:schemeClr val="tx1">
                    <a:tint val="75000"/>
                  </a:schemeClr>
                </a:solidFill>
              </a:defRPr>
            </a:lvl1pPr>
          </a:lstStyle>
          <a:p>
            <a:fld id="{F26FDB82-FEA0-3847-86CA-24941D8E7C19}" type="slidenum">
              <a:rPr lang="en-US" smtClean="0"/>
              <a:t>‹#›</a:t>
            </a:fld>
            <a:endParaRPr lang="en-US"/>
          </a:p>
        </p:txBody>
      </p:sp>
    </p:spTree>
    <p:extLst>
      <p:ext uri="{BB962C8B-B14F-4D97-AF65-F5344CB8AC3E}">
        <p14:creationId xmlns:p14="http://schemas.microsoft.com/office/powerpoint/2010/main" val="2958232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3.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g"/></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4" Type="http://schemas.openxmlformats.org/officeDocument/2006/relationships/image" Target="../media/image17.jp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 Id="rId3" Type="http://schemas.openxmlformats.org/officeDocument/2006/relationships/image" Target="../media/image19.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g"/><Relationship Id="rId3" Type="http://schemas.openxmlformats.org/officeDocument/2006/relationships/image" Target="../media/image20.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0.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jpg"/><Relationship Id="rId5" Type="http://schemas.openxmlformats.org/officeDocument/2006/relationships/image" Target="../media/image6.jp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jp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6918" y="97998"/>
            <a:ext cx="6518076" cy="958349"/>
          </a:xfrm>
        </p:spPr>
        <p:txBody>
          <a:bodyPr>
            <a:noAutofit/>
          </a:bodyPr>
          <a:lstStyle/>
          <a:p>
            <a:r>
              <a:rPr lang="en-US" sz="1400" dirty="0" smtClean="0">
                <a:latin typeface="Times New Roman"/>
                <a:cs typeface="Times New Roman"/>
              </a:rPr>
              <a:t/>
            </a:r>
            <a:br>
              <a:rPr lang="en-US" sz="1400" dirty="0" smtClean="0">
                <a:latin typeface="Times New Roman"/>
                <a:cs typeface="Times New Roman"/>
              </a:rPr>
            </a:br>
            <a:r>
              <a:rPr lang="en-US" sz="1400" dirty="0" smtClean="0">
                <a:latin typeface="Times New Roman"/>
                <a:cs typeface="Times New Roman"/>
              </a:rPr>
              <a:t>Integrin-binding </a:t>
            </a:r>
            <a:r>
              <a:rPr lang="en-US" sz="1400" dirty="0">
                <a:latin typeface="Times New Roman"/>
                <a:cs typeface="Times New Roman"/>
              </a:rPr>
              <a:t>elastin-like polypeptide as an in situ gelling delivery matrix enhances the therapeutic efficacy of adipose stem cells in healing full-thickness cutaneous wounds </a:t>
            </a:r>
          </a:p>
        </p:txBody>
      </p:sp>
      <p:sp>
        <p:nvSpPr>
          <p:cNvPr id="3" name="Subtitle 2"/>
          <p:cNvSpPr>
            <a:spLocks noGrp="1"/>
          </p:cNvSpPr>
          <p:nvPr>
            <p:ph type="subTitle" idx="1"/>
          </p:nvPr>
        </p:nvSpPr>
        <p:spPr>
          <a:xfrm>
            <a:off x="151388" y="1082606"/>
            <a:ext cx="6503606" cy="665274"/>
          </a:xfrm>
        </p:spPr>
        <p:txBody>
          <a:bodyPr>
            <a:normAutofit/>
          </a:bodyPr>
          <a:lstStyle/>
          <a:p>
            <a:r>
              <a:rPr lang="en-US" sz="1000" dirty="0" err="1">
                <a:solidFill>
                  <a:schemeClr val="tx1"/>
                </a:solidFill>
                <a:latin typeface="Times New Roman"/>
                <a:cs typeface="Times New Roman"/>
              </a:rPr>
              <a:t>Seong-Kyoon Choi </a:t>
            </a:r>
            <a:r>
              <a:rPr lang="en-US" sz="1000" baseline="30000" dirty="0" err="1">
                <a:solidFill>
                  <a:schemeClr val="tx1"/>
                </a:solidFill>
                <a:latin typeface="Times New Roman"/>
                <a:cs typeface="Times New Roman"/>
              </a:rPr>
              <a:t>a,1</a:t>
            </a:r>
            <a:r>
              <a:rPr lang="en-US" sz="1000" dirty="0" err="1">
                <a:solidFill>
                  <a:schemeClr val="tx1"/>
                </a:solidFill>
                <a:latin typeface="Times New Roman"/>
                <a:cs typeface="Times New Roman"/>
              </a:rPr>
              <a:t>, Jin-Kyu Park </a:t>
            </a:r>
            <a:r>
              <a:rPr lang="en-US" sz="1000" baseline="30000" dirty="0" err="1">
                <a:solidFill>
                  <a:schemeClr val="tx1"/>
                </a:solidFill>
                <a:latin typeface="Times New Roman"/>
                <a:cs typeface="Times New Roman"/>
              </a:rPr>
              <a:t>a,d,1</a:t>
            </a:r>
            <a:r>
              <a:rPr lang="en-US" sz="1000" dirty="0" err="1">
                <a:solidFill>
                  <a:schemeClr val="tx1"/>
                </a:solidFill>
                <a:latin typeface="Times New Roman"/>
                <a:cs typeface="Times New Roman"/>
              </a:rPr>
              <a:t>, Jung-Hee Kim </a:t>
            </a:r>
            <a:r>
              <a:rPr lang="en-US" sz="1000" baseline="30000" dirty="0" err="1">
                <a:solidFill>
                  <a:schemeClr val="tx1"/>
                </a:solidFill>
                <a:latin typeface="Times New Roman"/>
                <a:cs typeface="Times New Roman"/>
              </a:rPr>
              <a:t>a</a:t>
            </a:r>
            <a:r>
              <a:rPr lang="en-US" sz="1000" dirty="0" err="1">
                <a:solidFill>
                  <a:schemeClr val="tx1"/>
                </a:solidFill>
                <a:latin typeface="Times New Roman"/>
                <a:cs typeface="Times New Roman"/>
              </a:rPr>
              <a:t>, Kyeong-Min Lee </a:t>
            </a:r>
            <a:r>
              <a:rPr lang="en-US" sz="1000" baseline="30000" dirty="0" err="1">
                <a:solidFill>
                  <a:schemeClr val="tx1"/>
                </a:solidFill>
                <a:latin typeface="Times New Roman"/>
                <a:cs typeface="Times New Roman"/>
              </a:rPr>
              <a:t>a</a:t>
            </a:r>
            <a:r>
              <a:rPr lang="en-US" sz="1000" dirty="0" err="1">
                <a:solidFill>
                  <a:schemeClr val="tx1"/>
                </a:solidFill>
                <a:latin typeface="Times New Roman"/>
                <a:cs typeface="Times New Roman"/>
              </a:rPr>
              <a:t>, Enjoo Kim </a:t>
            </a:r>
            <a:r>
              <a:rPr lang="en-US" sz="1000" baseline="30000" dirty="0" err="1">
                <a:solidFill>
                  <a:schemeClr val="tx1"/>
                </a:solidFill>
                <a:latin typeface="Times New Roman"/>
                <a:cs typeface="Times New Roman"/>
              </a:rPr>
              <a:t>a,b</a:t>
            </a:r>
            <a:r>
              <a:rPr lang="en-US" sz="1000" dirty="0" err="1">
                <a:solidFill>
                  <a:schemeClr val="tx1"/>
                </a:solidFill>
                <a:latin typeface="Times New Roman"/>
                <a:cs typeface="Times New Roman"/>
              </a:rPr>
              <a:t>, Kyu-Shik Jeong </a:t>
            </a:r>
            <a:r>
              <a:rPr lang="en-US" sz="1000" baseline="30000" dirty="0" err="1">
                <a:solidFill>
                  <a:schemeClr val="tx1"/>
                </a:solidFill>
                <a:latin typeface="Times New Roman"/>
                <a:cs typeface="Times New Roman"/>
              </a:rPr>
              <a:t>d</a:t>
            </a:r>
            <a:r>
              <a:rPr lang="en-US" sz="1000" dirty="0" err="1">
                <a:solidFill>
                  <a:schemeClr val="tx1"/>
                </a:solidFill>
                <a:latin typeface="Times New Roman"/>
                <a:cs typeface="Times New Roman"/>
              </a:rPr>
              <a:t>, Won Bae Jeon </a:t>
            </a:r>
            <a:r>
              <a:rPr lang="en-US" sz="1000" baseline="30000" dirty="0" err="1">
                <a:solidFill>
                  <a:schemeClr val="tx1"/>
                </a:solidFill>
                <a:latin typeface="Times New Roman"/>
                <a:cs typeface="Times New Roman"/>
              </a:rPr>
              <a:t>a,b,c</a:t>
            </a:r>
          </a:p>
        </p:txBody>
      </p:sp>
      <p:sp>
        <p:nvSpPr>
          <p:cNvPr id="4" name="Rectangle 3"/>
          <p:cNvSpPr/>
          <p:nvPr/>
        </p:nvSpPr>
        <p:spPr>
          <a:xfrm>
            <a:off x="18149" y="1485567"/>
            <a:ext cx="6850708" cy="1015663"/>
          </a:xfrm>
          <a:prstGeom prst="rect">
            <a:avLst/>
          </a:prstGeom>
        </p:spPr>
        <p:txBody>
          <a:bodyPr wrap="square">
            <a:spAutoFit/>
          </a:bodyPr>
          <a:lstStyle/>
          <a:p>
            <a:pPr marL="88900" indent="-88900"/>
            <a:r>
              <a:rPr lang="en-US" sz="1000" baseline="30000" dirty="0">
                <a:latin typeface="Times New Roman"/>
                <a:cs typeface="Times New Roman"/>
              </a:rPr>
              <a:t>a  </a:t>
            </a:r>
            <a:r>
              <a:rPr lang="en-US" sz="1000" dirty="0">
                <a:latin typeface="Times New Roman"/>
                <a:cs typeface="Times New Roman"/>
              </a:rPr>
              <a:t>Laboratory of Biochemistry and Cellular Engineering, Daegu Gyeongbuk Institute of Science and Technology, Republic of Korea</a:t>
            </a:r>
          </a:p>
          <a:p>
            <a:pPr marL="88900" indent="-88900"/>
            <a:r>
              <a:rPr lang="en-US" sz="1000" baseline="30000" dirty="0">
                <a:latin typeface="Times New Roman"/>
                <a:cs typeface="Times New Roman"/>
              </a:rPr>
              <a:t>b</a:t>
            </a:r>
            <a:r>
              <a:rPr lang="en-US" sz="1000" dirty="0">
                <a:latin typeface="Times New Roman"/>
                <a:cs typeface="Times New Roman"/>
              </a:rPr>
              <a:t> Faculty Affiliation to Department of Brain and Cognitive Sciences, Daegu Gyeongbuk Institute of Science and Technology, Republic of Korea </a:t>
            </a:r>
          </a:p>
          <a:p>
            <a:r>
              <a:rPr lang="en-US" sz="1000" baseline="30000" dirty="0">
                <a:latin typeface="Times New Roman"/>
                <a:cs typeface="Times New Roman"/>
              </a:rPr>
              <a:t>c</a:t>
            </a:r>
            <a:r>
              <a:rPr lang="en-US" sz="1000" dirty="0">
                <a:latin typeface="Times New Roman"/>
                <a:cs typeface="Times New Roman"/>
              </a:rPr>
              <a:t> Faculty Affiliation to Department of New Biology, Daegu Gyeongbuk Institute of Science and Technology, Republic of Korea</a:t>
            </a:r>
            <a:br>
              <a:rPr lang="en-US" sz="1000" dirty="0">
                <a:latin typeface="Times New Roman"/>
                <a:cs typeface="Times New Roman"/>
              </a:rPr>
            </a:br>
            <a:r>
              <a:rPr lang="en-US" sz="1000" baseline="30000" dirty="0">
                <a:latin typeface="Times New Roman"/>
                <a:cs typeface="Times New Roman"/>
              </a:rPr>
              <a:t>d</a:t>
            </a:r>
            <a:r>
              <a:rPr lang="en-US" sz="1000" dirty="0">
                <a:latin typeface="Times New Roman"/>
                <a:cs typeface="Times New Roman"/>
              </a:rPr>
              <a:t> Department of Pathology, College of Veterinary Medicine, Kyungpook National University, Republic of Korea </a:t>
            </a:r>
          </a:p>
        </p:txBody>
      </p:sp>
      <p:sp>
        <p:nvSpPr>
          <p:cNvPr id="5" name="Rectangle 4"/>
          <p:cNvSpPr/>
          <p:nvPr/>
        </p:nvSpPr>
        <p:spPr>
          <a:xfrm>
            <a:off x="2138339" y="2457968"/>
            <a:ext cx="4682952" cy="276999"/>
          </a:xfrm>
          <a:prstGeom prst="rect">
            <a:avLst/>
          </a:prstGeom>
        </p:spPr>
        <p:txBody>
          <a:bodyPr wrap="square">
            <a:spAutoFit/>
          </a:bodyPr>
          <a:lstStyle/>
          <a:p>
            <a:pPr algn="r"/>
            <a:r>
              <a:rPr lang="en-US" sz="1200" dirty="0" smtClean="0">
                <a:latin typeface="Times New Roman"/>
                <a:cs typeface="Times New Roman"/>
              </a:rPr>
              <a:t>&lt;&lt;</a:t>
            </a:r>
            <a:r>
              <a:rPr lang="en-US" sz="1200" i="1" dirty="0">
                <a:latin typeface="Times New Roman"/>
                <a:cs typeface="Times New Roman"/>
              </a:rPr>
              <a:t> </a:t>
            </a:r>
            <a:r>
              <a:rPr lang="en-US" sz="1200" i="1" dirty="0" smtClean="0">
                <a:latin typeface="Times New Roman"/>
                <a:cs typeface="Times New Roman"/>
              </a:rPr>
              <a:t>J. Control. Release</a:t>
            </a:r>
            <a:r>
              <a:rPr lang="en-US" sz="1200" dirty="0" smtClean="0">
                <a:latin typeface="Times New Roman"/>
                <a:cs typeface="Times New Roman"/>
              </a:rPr>
              <a:t>, 237, (2016) </a:t>
            </a:r>
            <a:r>
              <a:rPr lang="is-IS" sz="1200" dirty="0">
                <a:latin typeface="Times New Roman"/>
                <a:cs typeface="Times New Roman"/>
              </a:rPr>
              <a:t>89-100</a:t>
            </a:r>
            <a:r>
              <a:rPr lang="en-US" sz="1200" dirty="0" smtClean="0">
                <a:latin typeface="Times New Roman"/>
                <a:cs typeface="Times New Roman"/>
              </a:rPr>
              <a:t>&gt;&gt;</a:t>
            </a:r>
            <a:endParaRPr lang="en-US" sz="1200" dirty="0">
              <a:latin typeface="Times New Roman"/>
              <a:cs typeface="Times New Roman"/>
            </a:endParaRPr>
          </a:p>
        </p:txBody>
      </p:sp>
      <p:sp>
        <p:nvSpPr>
          <p:cNvPr id="6" name="TextBox 5"/>
          <p:cNvSpPr txBox="1"/>
          <p:nvPr/>
        </p:nvSpPr>
        <p:spPr>
          <a:xfrm>
            <a:off x="232012" y="62429"/>
            <a:ext cx="6422982" cy="276999"/>
          </a:xfrm>
          <a:prstGeom prst="rect">
            <a:avLst/>
          </a:prstGeom>
          <a:noFill/>
        </p:spPr>
        <p:txBody>
          <a:bodyPr wrap="square" rtlCol="0">
            <a:spAutoFit/>
          </a:bodyPr>
          <a:lstStyle/>
          <a:p>
            <a:r>
              <a:rPr lang="en-US" sz="1200" dirty="0" smtClean="0">
                <a:latin typeface="Times New Roman"/>
                <a:cs typeface="Times New Roman"/>
              </a:rPr>
              <a:t>Paper seminar                                             January 13, 2017                                                     Nasrul</a:t>
            </a:r>
            <a:endParaRPr lang="en-US" sz="1200" dirty="0">
              <a:latin typeface="Times New Roman"/>
              <a:cs typeface="Times New Roman"/>
            </a:endParaRPr>
          </a:p>
        </p:txBody>
      </p:sp>
      <p:sp>
        <p:nvSpPr>
          <p:cNvPr id="7" name="Title 1"/>
          <p:cNvSpPr txBox="1">
            <a:spLocks/>
          </p:cNvSpPr>
          <p:nvPr/>
        </p:nvSpPr>
        <p:spPr>
          <a:xfrm>
            <a:off x="34054" y="2760884"/>
            <a:ext cx="6172200" cy="298726"/>
          </a:xfrm>
          <a:prstGeom prst="rect">
            <a:avLst/>
          </a:prstGeom>
        </p:spPr>
        <p:txBody>
          <a:bodyPr vert="horz" lIns="91440" tIns="45720" rIns="91440" bIns="45720" rtlCol="0" anchor="ctr">
            <a:normAutofit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1400" dirty="0" smtClean="0">
                <a:latin typeface="Arial"/>
                <a:cs typeface="Arial"/>
              </a:rPr>
              <a:t>&lt;&lt;Introduction&gt;&gt;</a:t>
            </a:r>
            <a:endParaRPr lang="en-US" sz="1400" dirty="0">
              <a:latin typeface="Arial"/>
              <a:cs typeface="Arial"/>
            </a:endParaRPr>
          </a:p>
        </p:txBody>
      </p:sp>
      <p:sp>
        <p:nvSpPr>
          <p:cNvPr id="9" name="Heptagon 8"/>
          <p:cNvSpPr/>
          <p:nvPr/>
        </p:nvSpPr>
        <p:spPr>
          <a:xfrm>
            <a:off x="6426521" y="9599631"/>
            <a:ext cx="394770" cy="254798"/>
          </a:xfrm>
          <a:prstGeom prst="heptagon">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smtClean="0">
                <a:solidFill>
                  <a:sysClr val="windowText" lastClr="000000"/>
                </a:solidFill>
                <a:latin typeface="Arial" charset="0"/>
                <a:ea typeface="Arial" charset="0"/>
                <a:cs typeface="Arial" charset="0"/>
              </a:rPr>
              <a:t>1</a:t>
            </a:r>
            <a:endParaRPr lang="en-US" sz="1200">
              <a:solidFill>
                <a:sysClr val="windowText" lastClr="000000"/>
              </a:solidFill>
              <a:latin typeface="Arial" charset="0"/>
              <a:ea typeface="Arial" charset="0"/>
              <a:cs typeface="Arial" charset="0"/>
            </a:endParaRPr>
          </a:p>
        </p:txBody>
      </p:sp>
      <p:sp>
        <p:nvSpPr>
          <p:cNvPr id="19" name="Rectangle 18"/>
          <p:cNvSpPr/>
          <p:nvPr/>
        </p:nvSpPr>
        <p:spPr>
          <a:xfrm>
            <a:off x="3296514" y="3576848"/>
            <a:ext cx="3564654" cy="246221"/>
          </a:xfrm>
          <a:prstGeom prst="rect">
            <a:avLst/>
          </a:prstGeom>
        </p:spPr>
        <p:txBody>
          <a:bodyPr wrap="square">
            <a:spAutoFit/>
          </a:bodyPr>
          <a:lstStyle/>
          <a:p>
            <a:r>
              <a:rPr lang="en-US" sz="1000" smtClean="0">
                <a:latin typeface="Times New Roman" charset="0"/>
                <a:ea typeface="Times New Roman" charset="0"/>
                <a:cs typeface="Times New Roman" charset="0"/>
              </a:rPr>
              <a:t>&lt;&lt;A.C. </a:t>
            </a:r>
            <a:r>
              <a:rPr lang="en-US" sz="1000" dirty="0" err="1" smtClean="0">
                <a:latin typeface="Times New Roman" charset="0"/>
                <a:ea typeface="Times New Roman" charset="0"/>
                <a:cs typeface="Times New Roman" charset="0"/>
              </a:rPr>
              <a:t>Boquest</a:t>
            </a:r>
            <a:r>
              <a:rPr lang="en-US" sz="1000" dirty="0" smtClean="0">
                <a:latin typeface="Times New Roman" charset="0"/>
                <a:ea typeface="Times New Roman" charset="0"/>
                <a:cs typeface="Times New Roman" charset="0"/>
              </a:rPr>
              <a:t> </a:t>
            </a:r>
            <a:r>
              <a:rPr lang="en-US" sz="1000" i="1" dirty="0" smtClean="0">
                <a:latin typeface="Times New Roman" charset="0"/>
                <a:ea typeface="Times New Roman" charset="0"/>
                <a:cs typeface="Times New Roman" charset="0"/>
              </a:rPr>
              <a:t>et al</a:t>
            </a:r>
            <a:r>
              <a:rPr lang="en-US" sz="1000" dirty="0" smtClean="0">
                <a:latin typeface="Times New Roman" charset="0"/>
                <a:ea typeface="Times New Roman" charset="0"/>
                <a:cs typeface="Times New Roman" charset="0"/>
              </a:rPr>
              <a:t>, </a:t>
            </a:r>
            <a:r>
              <a:rPr lang="is-IS" sz="1000" i="1" dirty="0">
                <a:latin typeface="Times New Roman" charset="0"/>
                <a:ea typeface="Times New Roman" charset="0"/>
                <a:cs typeface="Times New Roman" charset="0"/>
              </a:rPr>
              <a:t>Methods Mol. Biol</a:t>
            </a:r>
            <a:r>
              <a:rPr lang="is-IS" sz="1000" i="1" dirty="0" smtClean="0">
                <a:latin typeface="Times New Roman" charset="0"/>
                <a:ea typeface="Times New Roman" charset="0"/>
                <a:cs typeface="Times New Roman" charset="0"/>
              </a:rPr>
              <a:t>., </a:t>
            </a:r>
            <a:r>
              <a:rPr lang="is-IS" sz="1000" dirty="0" smtClean="0">
                <a:latin typeface="Times New Roman" charset="0"/>
                <a:ea typeface="Times New Roman" charset="0"/>
                <a:cs typeface="Times New Roman" charset="0"/>
              </a:rPr>
              <a:t>325, 35–46 </a:t>
            </a:r>
            <a:r>
              <a:rPr lang="is-IS" sz="1000" dirty="0">
                <a:latin typeface="Times New Roman" charset="0"/>
                <a:ea typeface="Times New Roman" charset="0"/>
                <a:cs typeface="Times New Roman" charset="0"/>
              </a:rPr>
              <a:t>(2006</a:t>
            </a:r>
            <a:r>
              <a:rPr lang="is-IS" sz="1000" dirty="0" smtClean="0">
                <a:latin typeface="Times New Roman" charset="0"/>
                <a:ea typeface="Times New Roman" charset="0"/>
                <a:cs typeface="Times New Roman" charset="0"/>
              </a:rPr>
              <a:t>). </a:t>
            </a:r>
            <a:r>
              <a:rPr lang="en-US" sz="1000" dirty="0" smtClean="0">
                <a:latin typeface="Times New Roman" charset="0"/>
                <a:ea typeface="Times New Roman" charset="0"/>
                <a:cs typeface="Times New Roman" charset="0"/>
              </a:rPr>
              <a:t>&gt;&gt;</a:t>
            </a:r>
            <a:endParaRPr lang="en-US" sz="1000" dirty="0">
              <a:latin typeface="Times New Roman" charset="0"/>
              <a:ea typeface="Times New Roman" charset="0"/>
              <a:cs typeface="Times New Roman" charset="0"/>
            </a:endParaRPr>
          </a:p>
        </p:txBody>
      </p:sp>
      <p:sp>
        <p:nvSpPr>
          <p:cNvPr id="23" name="Rectangle 22"/>
          <p:cNvSpPr/>
          <p:nvPr/>
        </p:nvSpPr>
        <p:spPr>
          <a:xfrm>
            <a:off x="-65589" y="7323873"/>
            <a:ext cx="3650605" cy="246221"/>
          </a:xfrm>
          <a:prstGeom prst="rect">
            <a:avLst/>
          </a:prstGeom>
        </p:spPr>
        <p:txBody>
          <a:bodyPr wrap="square">
            <a:spAutoFit/>
          </a:bodyPr>
          <a:lstStyle/>
          <a:p>
            <a:r>
              <a:rPr lang="en-US" sz="1000" smtClean="0">
                <a:latin typeface="Times New Roman" charset="0"/>
                <a:ea typeface="Times New Roman" charset="0"/>
                <a:cs typeface="Times New Roman" charset="0"/>
              </a:rPr>
              <a:t>&lt;&lt; Goldenberg </a:t>
            </a:r>
            <a:r>
              <a:rPr lang="en-US" sz="1000" i="1" dirty="0" smtClean="0">
                <a:latin typeface="Times New Roman" charset="0"/>
                <a:ea typeface="Times New Roman" charset="0"/>
                <a:cs typeface="Times New Roman" charset="0"/>
              </a:rPr>
              <a:t>et al</a:t>
            </a:r>
            <a:r>
              <a:rPr lang="en-US" sz="1000" dirty="0" smtClean="0">
                <a:latin typeface="Times New Roman" charset="0"/>
                <a:ea typeface="Times New Roman" charset="0"/>
                <a:cs typeface="Times New Roman" charset="0"/>
              </a:rPr>
              <a:t>, </a:t>
            </a:r>
            <a:r>
              <a:rPr lang="en-US" sz="1000" i="1" dirty="0">
                <a:latin typeface="Times New Roman" charset="0"/>
                <a:ea typeface="Times New Roman" charset="0"/>
                <a:cs typeface="Times New Roman" charset="0"/>
              </a:rPr>
              <a:t>Academic Press: </a:t>
            </a:r>
            <a:r>
              <a:rPr lang="en-US" sz="1000" i="1" dirty="0" smtClean="0">
                <a:latin typeface="Times New Roman" charset="0"/>
                <a:ea typeface="Times New Roman" charset="0"/>
                <a:cs typeface="Times New Roman" charset="0"/>
              </a:rPr>
              <a:t>Boston</a:t>
            </a:r>
            <a:r>
              <a:rPr lang="en-US" sz="1000" dirty="0" smtClean="0">
                <a:latin typeface="Times New Roman" charset="0"/>
                <a:ea typeface="Times New Roman" charset="0"/>
                <a:cs typeface="Times New Roman" charset="0"/>
              </a:rPr>
              <a:t>, 39-63 </a:t>
            </a:r>
            <a:r>
              <a:rPr lang="en-US" sz="1000" dirty="0">
                <a:latin typeface="Times New Roman" charset="0"/>
                <a:ea typeface="Times New Roman" charset="0"/>
                <a:cs typeface="Times New Roman" charset="0"/>
              </a:rPr>
              <a:t>(</a:t>
            </a:r>
            <a:r>
              <a:rPr lang="en-US" sz="1000" dirty="0" smtClean="0">
                <a:latin typeface="Times New Roman" charset="0"/>
                <a:ea typeface="Times New Roman" charset="0"/>
                <a:cs typeface="Times New Roman" charset="0"/>
              </a:rPr>
              <a:t>2017) &gt;&gt;</a:t>
            </a:r>
            <a:endParaRPr lang="en-US" sz="1000" dirty="0">
              <a:latin typeface="Times New Roman" charset="0"/>
              <a:ea typeface="Times New Roman" charset="0"/>
              <a:cs typeface="Times New Roman" charset="0"/>
            </a:endParaRPr>
          </a:p>
        </p:txBody>
      </p:sp>
      <p:sp>
        <p:nvSpPr>
          <p:cNvPr id="8" name="Rectangle 7"/>
          <p:cNvSpPr/>
          <p:nvPr/>
        </p:nvSpPr>
        <p:spPr>
          <a:xfrm>
            <a:off x="76160" y="3140675"/>
            <a:ext cx="6669414" cy="461665"/>
          </a:xfrm>
          <a:prstGeom prst="rect">
            <a:avLst/>
          </a:prstGeom>
        </p:spPr>
        <p:txBody>
          <a:bodyPr wrap="square">
            <a:spAutoFit/>
          </a:bodyPr>
          <a:lstStyle/>
          <a:p>
            <a:r>
              <a:rPr lang="en-US" sz="1200" dirty="0">
                <a:latin typeface="Times New Roman" charset="0"/>
                <a:ea typeface="Times New Roman" charset="0"/>
                <a:cs typeface="Times New Roman" charset="0"/>
              </a:rPr>
              <a:t>Adipose stem cells (ASC) are multipotent stromal cells or </a:t>
            </a:r>
            <a:r>
              <a:rPr lang="en-US" sz="1200" dirty="0" smtClean="0">
                <a:latin typeface="Times New Roman" charset="0"/>
                <a:ea typeface="Times New Roman" charset="0"/>
                <a:cs typeface="Times New Roman" charset="0"/>
              </a:rPr>
              <a:t>mesenchymal </a:t>
            </a:r>
            <a:r>
              <a:rPr lang="en-US" sz="1200" dirty="0">
                <a:latin typeface="Times New Roman" charset="0"/>
                <a:ea typeface="Times New Roman" charset="0"/>
                <a:cs typeface="Times New Roman" charset="0"/>
              </a:rPr>
              <a:t>stem </a:t>
            </a:r>
            <a:r>
              <a:rPr lang="en-US" sz="1200" dirty="0" smtClean="0">
                <a:latin typeface="Times New Roman" charset="0"/>
                <a:ea typeface="Times New Roman" charset="0"/>
                <a:cs typeface="Times New Roman" charset="0"/>
              </a:rPr>
              <a:t>cells (MSC), </a:t>
            </a:r>
            <a:r>
              <a:rPr lang="en-US" sz="1200" dirty="0">
                <a:latin typeface="Times New Roman" charset="0"/>
                <a:ea typeface="Times New Roman" charset="0"/>
                <a:cs typeface="Times New Roman" charset="0"/>
              </a:rPr>
              <a:t>which are easily available in the stromal vascular </a:t>
            </a:r>
            <a:r>
              <a:rPr lang="en-US" sz="1200" dirty="0" smtClean="0">
                <a:latin typeface="Times New Roman" charset="0"/>
                <a:ea typeface="Times New Roman" charset="0"/>
                <a:cs typeface="Times New Roman" charset="0"/>
              </a:rPr>
              <a:t>fraction from </a:t>
            </a:r>
            <a:r>
              <a:rPr lang="en-US" sz="1200" dirty="0" err="1" smtClean="0">
                <a:latin typeface="Times New Roman" charset="0"/>
                <a:ea typeface="Times New Roman" charset="0"/>
                <a:cs typeface="Times New Roman" charset="0"/>
              </a:rPr>
              <a:t>lipoaspirate</a:t>
            </a:r>
            <a:r>
              <a:rPr lang="en-US" sz="1200" dirty="0" smtClean="0">
                <a:latin typeface="Times New Roman" charset="0"/>
                <a:ea typeface="Times New Roman" charset="0"/>
                <a:cs typeface="Times New Roman" charset="0"/>
              </a:rPr>
              <a:t>. </a:t>
            </a:r>
            <a:endParaRPr lang="en-US" sz="1200" dirty="0">
              <a:latin typeface="Times New Roman" charset="0"/>
              <a:ea typeface="Times New Roman" charset="0"/>
              <a:cs typeface="Times New Roman" charset="0"/>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0587" y="4085022"/>
            <a:ext cx="2357223" cy="2808058"/>
          </a:xfrm>
          <a:prstGeom prst="rect">
            <a:avLst/>
          </a:prstGeom>
        </p:spPr>
      </p:pic>
      <p:sp>
        <p:nvSpPr>
          <p:cNvPr id="30" name="Rectangle 29"/>
          <p:cNvSpPr/>
          <p:nvPr/>
        </p:nvSpPr>
        <p:spPr>
          <a:xfrm>
            <a:off x="46186" y="6987067"/>
            <a:ext cx="3146719" cy="400110"/>
          </a:xfrm>
          <a:prstGeom prst="rect">
            <a:avLst/>
          </a:prstGeom>
        </p:spPr>
        <p:txBody>
          <a:bodyPr wrap="square">
            <a:spAutoFit/>
          </a:bodyPr>
          <a:lstStyle/>
          <a:p>
            <a:r>
              <a:rPr lang="en-US" sz="1000" dirty="0" smtClean="0">
                <a:latin typeface="Arial" charset="0"/>
                <a:ea typeface="Arial" charset="0"/>
                <a:cs typeface="Arial" charset="0"/>
              </a:rPr>
              <a:t>Fig. 1. </a:t>
            </a:r>
            <a:r>
              <a:rPr lang="en-US" sz="1000" dirty="0">
                <a:latin typeface="Arial" charset="0"/>
                <a:ea typeface="Arial" charset="0"/>
                <a:cs typeface="Arial" charset="0"/>
              </a:rPr>
              <a:t>Illustration of different </a:t>
            </a:r>
            <a:r>
              <a:rPr lang="en-US" sz="1000" dirty="0" smtClean="0">
                <a:latin typeface="Arial" charset="0"/>
                <a:ea typeface="Arial" charset="0"/>
                <a:cs typeface="Arial" charset="0"/>
              </a:rPr>
              <a:t>MSC </a:t>
            </a:r>
            <a:r>
              <a:rPr lang="en-US" sz="1000" dirty="0">
                <a:latin typeface="Arial" charset="0"/>
                <a:ea typeface="Arial" charset="0"/>
                <a:cs typeface="Arial" charset="0"/>
              </a:rPr>
              <a:t>sources obtained from adult tissues.</a:t>
            </a:r>
          </a:p>
        </p:txBody>
      </p:sp>
      <p:sp>
        <p:nvSpPr>
          <p:cNvPr id="31" name="Rectangle 30"/>
          <p:cNvSpPr/>
          <p:nvPr/>
        </p:nvSpPr>
        <p:spPr>
          <a:xfrm>
            <a:off x="3379245" y="6970801"/>
            <a:ext cx="3396523" cy="400110"/>
          </a:xfrm>
          <a:prstGeom prst="rect">
            <a:avLst/>
          </a:prstGeom>
        </p:spPr>
        <p:txBody>
          <a:bodyPr wrap="square">
            <a:spAutoFit/>
          </a:bodyPr>
          <a:lstStyle/>
          <a:p>
            <a:r>
              <a:rPr lang="en-US" sz="1000" dirty="0" smtClean="0">
                <a:latin typeface="Arial" charset="0"/>
                <a:ea typeface="Arial" charset="0"/>
                <a:cs typeface="Arial" charset="0"/>
              </a:rPr>
              <a:t>Fig. 2. </a:t>
            </a:r>
            <a:r>
              <a:rPr lang="en-US" sz="1000" dirty="0" smtClean="0">
                <a:latin typeface="Arial" charset="0"/>
                <a:ea typeface="Arial" charset="0"/>
                <a:cs typeface="Arial" charset="0"/>
              </a:rPr>
              <a:t>Illustration </a:t>
            </a:r>
            <a:r>
              <a:rPr lang="en-US" sz="1000" dirty="0" smtClean="0">
                <a:latin typeface="Arial" charset="0"/>
                <a:ea typeface="Arial" charset="0"/>
                <a:cs typeface="Arial" charset="0"/>
              </a:rPr>
              <a:t>stromal vascular </a:t>
            </a:r>
            <a:r>
              <a:rPr lang="en-US" sz="1000" dirty="0" smtClean="0">
                <a:latin typeface="Arial" charset="0"/>
                <a:ea typeface="Arial" charset="0"/>
                <a:cs typeface="Arial" charset="0"/>
              </a:rPr>
              <a:t>fraction (SVF) </a:t>
            </a:r>
            <a:r>
              <a:rPr lang="en-US" sz="1000" dirty="0" smtClean="0">
                <a:latin typeface="Arial" charset="0"/>
                <a:ea typeface="Arial" charset="0"/>
                <a:cs typeface="Arial" charset="0"/>
              </a:rPr>
              <a:t>as source of ASC. </a:t>
            </a:r>
            <a:endParaRPr lang="en-US" sz="1000" dirty="0">
              <a:latin typeface="Arial" charset="0"/>
              <a:ea typeface="Arial" charset="0"/>
              <a:cs typeface="Arial" charset="0"/>
            </a:endParaRPr>
          </a:p>
        </p:txBody>
      </p:sp>
      <p:sp>
        <p:nvSpPr>
          <p:cNvPr id="33" name="Rectangle 32"/>
          <p:cNvSpPr/>
          <p:nvPr/>
        </p:nvSpPr>
        <p:spPr>
          <a:xfrm>
            <a:off x="3725704" y="7314923"/>
            <a:ext cx="3397317" cy="246221"/>
          </a:xfrm>
          <a:prstGeom prst="rect">
            <a:avLst/>
          </a:prstGeom>
        </p:spPr>
        <p:txBody>
          <a:bodyPr wrap="square">
            <a:spAutoFit/>
          </a:bodyPr>
          <a:lstStyle/>
          <a:p>
            <a:r>
              <a:rPr lang="en-US" sz="1000" dirty="0" smtClean="0">
                <a:latin typeface="Times New Roman" charset="0"/>
                <a:ea typeface="Times New Roman" charset="0"/>
                <a:cs typeface="Times New Roman" charset="0"/>
              </a:rPr>
              <a:t>&lt;&lt; C. </a:t>
            </a:r>
            <a:r>
              <a:rPr lang="en-US" sz="1000" dirty="0" err="1" smtClean="0">
                <a:latin typeface="Times New Roman" charset="0"/>
                <a:ea typeface="Times New Roman" charset="0"/>
                <a:cs typeface="Times New Roman" charset="0"/>
              </a:rPr>
              <a:t>Seretis</a:t>
            </a:r>
            <a:r>
              <a:rPr lang="en-US" sz="1000" dirty="0" smtClean="0">
                <a:latin typeface="Times New Roman" charset="0"/>
                <a:ea typeface="Times New Roman" charset="0"/>
                <a:cs typeface="Times New Roman" charset="0"/>
              </a:rPr>
              <a:t> </a:t>
            </a:r>
            <a:r>
              <a:rPr lang="en-US" sz="1000" i="1" dirty="0" smtClean="0">
                <a:latin typeface="Times New Roman" charset="0"/>
                <a:ea typeface="Times New Roman" charset="0"/>
                <a:cs typeface="Times New Roman" charset="0"/>
              </a:rPr>
              <a:t>et al</a:t>
            </a:r>
            <a:r>
              <a:rPr lang="en-US" sz="1000" dirty="0" smtClean="0">
                <a:latin typeface="Times New Roman" charset="0"/>
                <a:ea typeface="Times New Roman" charset="0"/>
                <a:cs typeface="Times New Roman" charset="0"/>
              </a:rPr>
              <a:t>, </a:t>
            </a:r>
            <a:r>
              <a:rPr lang="en-US" sz="1000" i="1" dirty="0" err="1" smtClean="0">
                <a:latin typeface="Times New Roman" charset="0"/>
                <a:ea typeface="Times New Roman" charset="0"/>
                <a:cs typeface="Times New Roman" charset="0"/>
              </a:rPr>
              <a:t>Obes</a:t>
            </a:r>
            <a:r>
              <a:rPr lang="en-US" sz="1000" i="1" dirty="0" smtClean="0">
                <a:latin typeface="Times New Roman" charset="0"/>
                <a:ea typeface="Times New Roman" charset="0"/>
                <a:cs typeface="Times New Roman" charset="0"/>
              </a:rPr>
              <a:t>. Surg.</a:t>
            </a:r>
            <a:r>
              <a:rPr lang="en-US" sz="1000" dirty="0" smtClean="0">
                <a:latin typeface="Times New Roman" charset="0"/>
                <a:ea typeface="Times New Roman" charset="0"/>
                <a:cs typeface="Times New Roman" charset="0"/>
              </a:rPr>
              <a:t>, 10, 1950–1955 </a:t>
            </a:r>
            <a:r>
              <a:rPr lang="en-US" sz="1000" dirty="0">
                <a:latin typeface="Times New Roman" charset="0"/>
                <a:ea typeface="Times New Roman" charset="0"/>
                <a:cs typeface="Times New Roman" charset="0"/>
              </a:rPr>
              <a:t>(2015</a:t>
            </a:r>
            <a:r>
              <a:rPr lang="en-US" sz="1000" dirty="0" smtClean="0">
                <a:latin typeface="Times New Roman" charset="0"/>
                <a:ea typeface="Times New Roman" charset="0"/>
                <a:cs typeface="Times New Roman" charset="0"/>
              </a:rPr>
              <a:t>). &gt;&gt;</a:t>
            </a:r>
            <a:endParaRPr lang="en-US" sz="1000" dirty="0">
              <a:latin typeface="Times New Roman" charset="0"/>
              <a:ea typeface="Times New Roman" charset="0"/>
              <a:cs typeface="Times New Roman" charset="0"/>
            </a:endParaRPr>
          </a:p>
        </p:txBody>
      </p:sp>
      <p:sp>
        <p:nvSpPr>
          <p:cNvPr id="37" name="Rectangle 36"/>
          <p:cNvSpPr/>
          <p:nvPr/>
        </p:nvSpPr>
        <p:spPr>
          <a:xfrm>
            <a:off x="100027" y="7754483"/>
            <a:ext cx="6699608" cy="461665"/>
          </a:xfrm>
          <a:prstGeom prst="rect">
            <a:avLst/>
          </a:prstGeom>
        </p:spPr>
        <p:txBody>
          <a:bodyPr wrap="square">
            <a:spAutoFit/>
          </a:bodyPr>
          <a:lstStyle/>
          <a:p>
            <a:r>
              <a:rPr lang="en-US" sz="1200" dirty="0">
                <a:latin typeface="AdvTT5235d5a9" charset="0"/>
              </a:rPr>
              <a:t>Under speci</a:t>
            </a:r>
            <a:r>
              <a:rPr lang="en-US" sz="1200" dirty="0">
                <a:latin typeface="AdvTT5235d5a9+fb" charset="0"/>
              </a:rPr>
              <a:t>fi</a:t>
            </a:r>
            <a:r>
              <a:rPr lang="en-US" sz="1200" dirty="0">
                <a:latin typeface="AdvTT5235d5a9" charset="0"/>
              </a:rPr>
              <a:t>ed conditions, ASC differentiate into various cell types of the endodermal, mesodermal, and ectodermal </a:t>
            </a:r>
            <a:r>
              <a:rPr lang="en-US" sz="1200" dirty="0" smtClean="0">
                <a:latin typeface="AdvTT5235d5a9" charset="0"/>
              </a:rPr>
              <a:t>lineages.</a:t>
            </a:r>
            <a:endParaRPr lang="en-US" sz="1200" dirty="0"/>
          </a:p>
        </p:txBody>
      </p:sp>
      <p:sp>
        <p:nvSpPr>
          <p:cNvPr id="38" name="Rectangle 37"/>
          <p:cNvSpPr/>
          <p:nvPr/>
        </p:nvSpPr>
        <p:spPr>
          <a:xfrm>
            <a:off x="3942414" y="8057769"/>
            <a:ext cx="2963898" cy="246221"/>
          </a:xfrm>
          <a:prstGeom prst="rect">
            <a:avLst/>
          </a:prstGeom>
        </p:spPr>
        <p:txBody>
          <a:bodyPr wrap="square">
            <a:spAutoFit/>
          </a:bodyPr>
          <a:lstStyle/>
          <a:p>
            <a:r>
              <a:rPr lang="en-US" sz="1000" dirty="0" smtClean="0">
                <a:latin typeface="Times New Roman" charset="0"/>
                <a:ea typeface="Times New Roman" charset="0"/>
                <a:cs typeface="Times New Roman" charset="0"/>
              </a:rPr>
              <a:t>&lt;&lt;P.A. </a:t>
            </a:r>
            <a:r>
              <a:rPr lang="en-US" sz="1000" dirty="0" err="1" smtClean="0">
                <a:latin typeface="Times New Roman" charset="0"/>
                <a:ea typeface="Times New Roman" charset="0"/>
                <a:cs typeface="Times New Roman" charset="0"/>
              </a:rPr>
              <a:t>Zuk</a:t>
            </a:r>
            <a:r>
              <a:rPr lang="en-US" sz="1000" dirty="0" smtClean="0">
                <a:latin typeface="Times New Roman" charset="0"/>
                <a:ea typeface="Times New Roman" charset="0"/>
                <a:cs typeface="Times New Roman" charset="0"/>
              </a:rPr>
              <a:t> </a:t>
            </a:r>
            <a:r>
              <a:rPr lang="en-US" sz="1000" i="1" dirty="0" smtClean="0">
                <a:latin typeface="Times New Roman" charset="0"/>
                <a:ea typeface="Times New Roman" charset="0"/>
                <a:cs typeface="Times New Roman" charset="0"/>
              </a:rPr>
              <a:t>et al</a:t>
            </a:r>
            <a:r>
              <a:rPr lang="en-US" sz="1000" dirty="0" smtClean="0">
                <a:latin typeface="Times New Roman" charset="0"/>
                <a:ea typeface="Times New Roman" charset="0"/>
                <a:cs typeface="Times New Roman" charset="0"/>
              </a:rPr>
              <a:t>, </a:t>
            </a:r>
            <a:r>
              <a:rPr lang="is-IS" sz="1000" i="1" dirty="0" smtClean="0">
                <a:latin typeface="Times New Roman" charset="0"/>
                <a:ea typeface="Times New Roman" charset="0"/>
                <a:cs typeface="Times New Roman" charset="0"/>
              </a:rPr>
              <a:t>Tissue Eng., </a:t>
            </a:r>
            <a:r>
              <a:rPr lang="is-IS" sz="1000" dirty="0">
                <a:latin typeface="Times New Roman" charset="0"/>
                <a:ea typeface="Times New Roman" charset="0"/>
                <a:cs typeface="Times New Roman" charset="0"/>
              </a:rPr>
              <a:t>7</a:t>
            </a:r>
            <a:r>
              <a:rPr lang="is-IS" sz="1000" dirty="0" smtClean="0">
                <a:latin typeface="Times New Roman" charset="0"/>
                <a:ea typeface="Times New Roman" charset="0"/>
                <a:cs typeface="Times New Roman" charset="0"/>
              </a:rPr>
              <a:t>, 211-228 </a:t>
            </a:r>
            <a:r>
              <a:rPr lang="is-IS" sz="1000" dirty="0">
                <a:latin typeface="Times New Roman" charset="0"/>
                <a:ea typeface="Times New Roman" charset="0"/>
                <a:cs typeface="Times New Roman" charset="0"/>
              </a:rPr>
              <a:t>(2006</a:t>
            </a:r>
            <a:r>
              <a:rPr lang="is-IS" sz="1000" dirty="0" smtClean="0">
                <a:latin typeface="Times New Roman" charset="0"/>
                <a:ea typeface="Times New Roman" charset="0"/>
                <a:cs typeface="Times New Roman" charset="0"/>
              </a:rPr>
              <a:t>). </a:t>
            </a:r>
            <a:r>
              <a:rPr lang="en-US" sz="1000" dirty="0" smtClean="0">
                <a:latin typeface="Times New Roman" charset="0"/>
                <a:ea typeface="Times New Roman" charset="0"/>
                <a:cs typeface="Times New Roman" charset="0"/>
              </a:rPr>
              <a:t>&gt;&gt;</a:t>
            </a:r>
            <a:endParaRPr lang="en-US" sz="1000" dirty="0">
              <a:latin typeface="Times New Roman" charset="0"/>
              <a:ea typeface="Times New Roman" charset="0"/>
              <a:cs typeface="Times New Roman" charset="0"/>
            </a:endParaRPr>
          </a:p>
        </p:txBody>
      </p:sp>
      <p:sp>
        <p:nvSpPr>
          <p:cNvPr id="39" name="Rectangle 38"/>
          <p:cNvSpPr/>
          <p:nvPr/>
        </p:nvSpPr>
        <p:spPr>
          <a:xfrm>
            <a:off x="76159" y="8607276"/>
            <a:ext cx="6723475" cy="461665"/>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r>
              <a:rPr lang="en-US" sz="1200" dirty="0">
                <a:latin typeface="Times New Roman" charset="0"/>
                <a:ea typeface="Times New Roman" charset="0"/>
                <a:cs typeface="Times New Roman" charset="0"/>
              </a:rPr>
              <a:t>The lineage-specific differentiation potential and the ability to suppress host immune responses make ASC an excellent autologous and allogeneic stem cell choice for a wide variety of clinical </a:t>
            </a:r>
            <a:r>
              <a:rPr lang="en-US" sz="1200" dirty="0" smtClean="0">
                <a:latin typeface="Times New Roman" charset="0"/>
                <a:ea typeface="Times New Roman" charset="0"/>
                <a:cs typeface="Times New Roman" charset="0"/>
              </a:rPr>
              <a:t>therapies.</a:t>
            </a:r>
            <a:endParaRPr lang="en-US" sz="1200" dirty="0">
              <a:latin typeface="Times New Roman" charset="0"/>
              <a:ea typeface="Times New Roman" charset="0"/>
              <a:cs typeface="Times New Roman" charset="0"/>
            </a:endParaRPr>
          </a:p>
        </p:txBody>
      </p:sp>
      <p:pic>
        <p:nvPicPr>
          <p:cNvPr id="34" name="Picture 3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03360" y="4378306"/>
            <a:ext cx="3522891" cy="2278771"/>
          </a:xfrm>
          <a:prstGeom prst="rect">
            <a:avLst/>
          </a:prstGeom>
        </p:spPr>
      </p:pic>
    </p:spTree>
    <p:extLst>
      <p:ext uri="{BB962C8B-B14F-4D97-AF65-F5344CB8AC3E}">
        <p14:creationId xmlns:p14="http://schemas.microsoft.com/office/powerpoint/2010/main" val="12809827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Heptagon 67"/>
          <p:cNvSpPr/>
          <p:nvPr/>
        </p:nvSpPr>
        <p:spPr>
          <a:xfrm>
            <a:off x="6426521" y="9599631"/>
            <a:ext cx="394770" cy="254798"/>
          </a:xfrm>
          <a:prstGeom prst="heptagon">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smtClean="0">
                <a:solidFill>
                  <a:sysClr val="windowText" lastClr="000000"/>
                </a:solidFill>
                <a:latin typeface="Arial" charset="0"/>
                <a:ea typeface="Arial" charset="0"/>
                <a:cs typeface="Arial" charset="0"/>
              </a:rPr>
              <a:t>10</a:t>
            </a:r>
            <a:endParaRPr lang="en-US" sz="900" dirty="0">
              <a:solidFill>
                <a:sysClr val="windowText" lastClr="000000"/>
              </a:solidFill>
              <a:latin typeface="Arial" charset="0"/>
              <a:ea typeface="Arial" charset="0"/>
              <a:cs typeface="Arial" charset="0"/>
            </a:endParaRPr>
          </a:p>
        </p:txBody>
      </p:sp>
      <p:sp>
        <p:nvSpPr>
          <p:cNvPr id="39" name="TextBox 38"/>
          <p:cNvSpPr txBox="1"/>
          <p:nvPr/>
        </p:nvSpPr>
        <p:spPr>
          <a:xfrm>
            <a:off x="20694" y="322381"/>
            <a:ext cx="6603212" cy="646331"/>
          </a:xfrm>
          <a:prstGeom prst="rect">
            <a:avLst/>
          </a:prstGeom>
          <a:noFill/>
        </p:spPr>
        <p:txBody>
          <a:bodyPr wrap="square" rtlCol="0">
            <a:spAutoFit/>
          </a:bodyPr>
          <a:lstStyle/>
          <a:p>
            <a:r>
              <a:rPr lang="en-US" sz="1200" dirty="0" smtClean="0">
                <a:latin typeface="Times New Roman" charset="0"/>
                <a:ea typeface="Times New Roman" charset="0"/>
                <a:cs typeface="Times New Roman" charset="0"/>
              </a:rPr>
              <a:t>[Purpose]</a:t>
            </a:r>
          </a:p>
          <a:p>
            <a:r>
              <a:rPr lang="en-US" sz="1200" dirty="0" smtClean="0">
                <a:latin typeface="Times New Roman" charset="0"/>
                <a:ea typeface="Times New Roman" charset="0"/>
                <a:cs typeface="Times New Roman" charset="0"/>
              </a:rPr>
              <a:t>To investigate phase </a:t>
            </a:r>
            <a:r>
              <a:rPr lang="en-US" sz="1200" dirty="0">
                <a:latin typeface="Times New Roman" charset="0"/>
                <a:ea typeface="Times New Roman" charset="0"/>
                <a:cs typeface="Times New Roman" charset="0"/>
              </a:rPr>
              <a:t>transition of REP </a:t>
            </a:r>
            <a:endParaRPr lang="en-US" sz="1200" dirty="0" smtClean="0">
              <a:latin typeface="Times New Roman" charset="0"/>
              <a:ea typeface="Times New Roman" charset="0"/>
              <a:cs typeface="Times New Roman" charset="0"/>
            </a:endParaRPr>
          </a:p>
          <a:p>
            <a:r>
              <a:rPr lang="en-US" sz="1200" dirty="0" smtClean="0">
                <a:latin typeface="Times New Roman" charset="0"/>
                <a:ea typeface="Times New Roman" charset="0"/>
                <a:cs typeface="Times New Roman" charset="0"/>
              </a:rPr>
              <a:t>[Experimental]</a:t>
            </a:r>
          </a:p>
        </p:txBody>
      </p:sp>
      <p:sp>
        <p:nvSpPr>
          <p:cNvPr id="40" name="TextBox 39"/>
          <p:cNvSpPr txBox="1"/>
          <p:nvPr/>
        </p:nvSpPr>
        <p:spPr>
          <a:xfrm>
            <a:off x="20694" y="14604"/>
            <a:ext cx="1494063" cy="307777"/>
          </a:xfrm>
          <a:prstGeom prst="rect">
            <a:avLst/>
          </a:prstGeom>
          <a:noFill/>
        </p:spPr>
        <p:txBody>
          <a:bodyPr wrap="none" rtlCol="0">
            <a:spAutoFit/>
          </a:bodyPr>
          <a:lstStyle/>
          <a:p>
            <a:r>
              <a:rPr lang="en-US" sz="1400" b="1" dirty="0" smtClean="0">
                <a:latin typeface="Times New Roman"/>
                <a:cs typeface="Times New Roman"/>
              </a:rPr>
              <a:t>Suppl. Fig. 1 A-B</a:t>
            </a:r>
            <a:endParaRPr lang="en-US" sz="1400" b="1" dirty="0">
              <a:latin typeface="Times New Roman"/>
              <a:cs typeface="Times New Roman"/>
            </a:endParaRPr>
          </a:p>
        </p:txBody>
      </p:sp>
      <p:sp>
        <p:nvSpPr>
          <p:cNvPr id="42" name="Rectangle 41"/>
          <p:cNvSpPr/>
          <p:nvPr/>
        </p:nvSpPr>
        <p:spPr>
          <a:xfrm>
            <a:off x="-2" y="1628099"/>
            <a:ext cx="681597" cy="276999"/>
          </a:xfrm>
          <a:prstGeom prst="rect">
            <a:avLst/>
          </a:prstGeom>
        </p:spPr>
        <p:txBody>
          <a:bodyPr wrap="none">
            <a:spAutoFit/>
          </a:bodyPr>
          <a:lstStyle/>
          <a:p>
            <a:r>
              <a:rPr lang="en-US" sz="1200" dirty="0" smtClean="0">
                <a:latin typeface="Times New Roman"/>
                <a:cs typeface="Times New Roman"/>
              </a:rPr>
              <a:t>[Result]</a:t>
            </a:r>
            <a:endParaRPr lang="en-US" sz="1200" dirty="0">
              <a:latin typeface="Times New Roman"/>
              <a:cs typeface="Times New Roman"/>
            </a:endParaRPr>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b="49280"/>
          <a:stretch/>
        </p:blipFill>
        <p:spPr>
          <a:xfrm>
            <a:off x="22793" y="1937778"/>
            <a:ext cx="3664615" cy="1803480"/>
          </a:xfrm>
          <a:prstGeom prst="rect">
            <a:avLst/>
          </a:prstGeom>
        </p:spPr>
      </p:pic>
      <p:sp>
        <p:nvSpPr>
          <p:cNvPr id="11" name="Rectangle 10"/>
          <p:cNvSpPr/>
          <p:nvPr/>
        </p:nvSpPr>
        <p:spPr>
          <a:xfrm>
            <a:off x="20694" y="3765872"/>
            <a:ext cx="6821291" cy="707886"/>
          </a:xfrm>
          <a:prstGeom prst="rect">
            <a:avLst/>
          </a:prstGeom>
        </p:spPr>
        <p:txBody>
          <a:bodyPr wrap="square">
            <a:spAutoFit/>
          </a:bodyPr>
          <a:lstStyle/>
          <a:p>
            <a:r>
              <a:rPr lang="en-US" sz="1000" b="1" dirty="0">
                <a:solidFill>
                  <a:srgbClr val="000000"/>
                </a:solidFill>
                <a:latin typeface="Arial" charset="0"/>
                <a:ea typeface="Arial" charset="0"/>
                <a:cs typeface="Arial" charset="0"/>
              </a:rPr>
              <a:t>Suppl. Fig. 1. Phase transition of </a:t>
            </a:r>
            <a:r>
              <a:rPr lang="en-US" sz="1000" b="1" dirty="0" smtClean="0">
                <a:solidFill>
                  <a:srgbClr val="000000"/>
                </a:solidFill>
                <a:latin typeface="Arial" charset="0"/>
                <a:ea typeface="Arial" charset="0"/>
                <a:cs typeface="Arial" charset="0"/>
              </a:rPr>
              <a:t>REP.</a:t>
            </a:r>
            <a:r>
              <a:rPr lang="en-US" sz="1000" dirty="0" smtClean="0">
                <a:solidFill>
                  <a:srgbClr val="000000"/>
                </a:solidFill>
                <a:latin typeface="Arial" charset="0"/>
                <a:ea typeface="Arial" charset="0"/>
                <a:cs typeface="Arial" charset="0"/>
              </a:rPr>
              <a:t> </a:t>
            </a:r>
            <a:r>
              <a:rPr lang="en-US" sz="1000" dirty="0">
                <a:solidFill>
                  <a:srgbClr val="000000"/>
                </a:solidFill>
                <a:latin typeface="Arial" charset="0"/>
                <a:ea typeface="Arial" charset="0"/>
                <a:cs typeface="Arial" charset="0"/>
              </a:rPr>
              <a:t>(A) Inverse temperature transition of REP in the absence of DTT. REP concentrations were 20, 50, and 100 µM in PBS. (B) Images of REP aggregation into </a:t>
            </a:r>
            <a:r>
              <a:rPr lang="en-US" sz="1000" dirty="0" err="1">
                <a:solidFill>
                  <a:srgbClr val="000000"/>
                </a:solidFill>
                <a:latin typeface="Arial" charset="0"/>
                <a:ea typeface="Arial" charset="0"/>
                <a:cs typeface="Arial" charset="0"/>
              </a:rPr>
              <a:t>coacervates</a:t>
            </a:r>
            <a:r>
              <a:rPr lang="en-US" sz="1000" dirty="0">
                <a:solidFill>
                  <a:srgbClr val="000000"/>
                </a:solidFill>
                <a:latin typeface="Arial" charset="0"/>
                <a:ea typeface="Arial" charset="0"/>
                <a:cs typeface="Arial" charset="0"/>
              </a:rPr>
              <a:t> at 37 °C. (C) Inverse temperature transition of 25 </a:t>
            </a:r>
            <a:r>
              <a:rPr lang="en-US" sz="1000" dirty="0" err="1">
                <a:solidFill>
                  <a:srgbClr val="000000"/>
                </a:solidFill>
                <a:latin typeface="Arial" charset="0"/>
                <a:ea typeface="Arial" charset="0"/>
                <a:cs typeface="Arial" charset="0"/>
              </a:rPr>
              <a:t>mM</a:t>
            </a:r>
            <a:r>
              <a:rPr lang="en-US" sz="1000" dirty="0">
                <a:solidFill>
                  <a:srgbClr val="000000"/>
                </a:solidFill>
                <a:latin typeface="Arial" charset="0"/>
                <a:ea typeface="Arial" charset="0"/>
                <a:cs typeface="Arial" charset="0"/>
              </a:rPr>
              <a:t> Fam-REP in the absence of DTT. In (A) and (C), the heating rate was 1 °C/min. (D) UV-visible spectrum of Fam-REP.  </a:t>
            </a:r>
            <a:endParaRPr lang="en-US" sz="1000" dirty="0">
              <a:latin typeface="Arial" charset="0"/>
              <a:ea typeface="Arial" charset="0"/>
              <a:cs typeface="Arial" charset="0"/>
            </a:endParaRPr>
          </a:p>
        </p:txBody>
      </p:sp>
      <p:sp>
        <p:nvSpPr>
          <p:cNvPr id="13" name="Rectangle 12"/>
          <p:cNvSpPr/>
          <p:nvPr/>
        </p:nvSpPr>
        <p:spPr>
          <a:xfrm>
            <a:off x="53200" y="4526520"/>
            <a:ext cx="6792505" cy="64633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sz="1200" dirty="0">
                <a:latin typeface="Times New Roman" charset="0"/>
                <a:ea typeface="Times New Roman" charset="0"/>
                <a:cs typeface="Times New Roman" charset="0"/>
              </a:rPr>
              <a:t>Tt values were determined to be 29.7, 25.9, and </a:t>
            </a:r>
            <a:r>
              <a:rPr lang="en-US" sz="1200" dirty="0" smtClean="0">
                <a:latin typeface="Times New Roman" charset="0"/>
                <a:ea typeface="Times New Roman" charset="0"/>
                <a:cs typeface="Times New Roman" charset="0"/>
              </a:rPr>
              <a:t>25.3°C </a:t>
            </a:r>
            <a:r>
              <a:rPr lang="en-US" sz="1200" dirty="0">
                <a:latin typeface="Times New Roman" charset="0"/>
                <a:ea typeface="Times New Roman" charset="0"/>
                <a:cs typeface="Times New Roman" charset="0"/>
              </a:rPr>
              <a:t>for 20, 50, and 100 </a:t>
            </a:r>
            <a:r>
              <a:rPr lang="en-US" sz="1200" dirty="0" err="1">
                <a:latin typeface="Times New Roman" charset="0"/>
                <a:ea typeface="Times New Roman" charset="0"/>
                <a:cs typeface="Times New Roman" charset="0"/>
              </a:rPr>
              <a:t>μM</a:t>
            </a:r>
            <a:r>
              <a:rPr lang="en-US" sz="1200" dirty="0">
                <a:latin typeface="Times New Roman" charset="0"/>
                <a:ea typeface="Times New Roman" charset="0"/>
                <a:cs typeface="Times New Roman" charset="0"/>
              </a:rPr>
              <a:t> REP, respectively. Because these Tt values were lower than the body temperature of mice, the REP solutions spontaneously self-assembled into gel-like aggregates after topical loading into the wound space. </a:t>
            </a:r>
          </a:p>
        </p:txBody>
      </p:sp>
      <p:sp>
        <p:nvSpPr>
          <p:cNvPr id="17" name="Rectangle 16"/>
          <p:cNvSpPr/>
          <p:nvPr/>
        </p:nvSpPr>
        <p:spPr>
          <a:xfrm>
            <a:off x="0" y="883829"/>
            <a:ext cx="6792506" cy="830997"/>
          </a:xfrm>
          <a:prstGeom prst="rect">
            <a:avLst/>
          </a:prstGeom>
        </p:spPr>
        <p:txBody>
          <a:bodyPr wrap="square">
            <a:spAutoFit/>
          </a:bodyPr>
          <a:lstStyle/>
          <a:p>
            <a:r>
              <a:rPr lang="en-US" sz="1200" dirty="0" smtClean="0">
                <a:latin typeface="Times New Roman"/>
                <a:ea typeface="Wingdings"/>
                <a:cs typeface="Times New Roman"/>
                <a:sym typeface="Wingdings"/>
              </a:rPr>
              <a:t>↓ </a:t>
            </a:r>
            <a:r>
              <a:rPr lang="en-US" sz="1200" dirty="0" smtClean="0">
                <a:latin typeface="Times New Roman" charset="0"/>
                <a:ea typeface="Times New Roman" charset="0"/>
                <a:cs typeface="Times New Roman" charset="0"/>
              </a:rPr>
              <a:t>Inverse </a:t>
            </a:r>
            <a:r>
              <a:rPr lang="en-US" sz="1200" dirty="0">
                <a:latin typeface="Times New Roman" charset="0"/>
                <a:ea typeface="Times New Roman" charset="0"/>
                <a:cs typeface="Times New Roman" charset="0"/>
              </a:rPr>
              <a:t>temperature transition was studied by monitoring the turbidity of the protein solution at 350 nm as a function of the temperature on a Cary 100 UV-visible spectrophotometer with a temperature controller. </a:t>
            </a:r>
            <a:endParaRPr lang="en-US" sz="1200" dirty="0" smtClean="0">
              <a:latin typeface="Times New Roman" charset="0"/>
              <a:ea typeface="Times New Roman" charset="0"/>
              <a:cs typeface="Times New Roman" charset="0"/>
            </a:endParaRPr>
          </a:p>
          <a:p>
            <a:r>
              <a:rPr lang="en-US" sz="1200" dirty="0" smtClean="0">
                <a:latin typeface="Times New Roman"/>
                <a:ea typeface="Wingdings"/>
                <a:cs typeface="Times New Roman"/>
                <a:sym typeface="Wingdings"/>
              </a:rPr>
              <a:t>↓ </a:t>
            </a:r>
            <a:r>
              <a:rPr lang="en-US" sz="1200" dirty="0">
                <a:latin typeface="Times New Roman" charset="0"/>
                <a:ea typeface="Times New Roman" charset="0"/>
                <a:cs typeface="Times New Roman" charset="0"/>
              </a:rPr>
              <a:t>To conjugate 5-carboxyfluorescein (Fam) to the N-terminus of REP, 5-carboxyfluorescein N-</a:t>
            </a:r>
            <a:r>
              <a:rPr lang="en-US" sz="1200" dirty="0" err="1">
                <a:latin typeface="Times New Roman" charset="0"/>
                <a:ea typeface="Times New Roman" charset="0"/>
                <a:cs typeface="Times New Roman" charset="0"/>
              </a:rPr>
              <a:t>succinimidyl</a:t>
            </a:r>
            <a:r>
              <a:rPr lang="en-US" sz="1200" dirty="0">
                <a:latin typeface="Times New Roman" charset="0"/>
                <a:ea typeface="Times New Roman" charset="0"/>
                <a:cs typeface="Times New Roman" charset="0"/>
              </a:rPr>
              <a:t> ester (5.0 </a:t>
            </a:r>
            <a:r>
              <a:rPr lang="en-US" sz="1200" dirty="0" err="1">
                <a:latin typeface="Times New Roman" charset="0"/>
                <a:ea typeface="Times New Roman" charset="0"/>
                <a:cs typeface="Times New Roman" charset="0"/>
              </a:rPr>
              <a:t>mmol</a:t>
            </a:r>
            <a:r>
              <a:rPr lang="en-US" sz="1200" dirty="0">
                <a:latin typeface="Times New Roman" charset="0"/>
                <a:ea typeface="Times New Roman" charset="0"/>
                <a:cs typeface="Times New Roman" charset="0"/>
              </a:rPr>
              <a:t>) in dimethyl sulfoxide (580 ml) was added to REP (0.97 </a:t>
            </a:r>
            <a:r>
              <a:rPr lang="en-US" sz="1200" dirty="0" err="1">
                <a:latin typeface="Times New Roman" charset="0"/>
                <a:ea typeface="Times New Roman" charset="0"/>
                <a:cs typeface="Times New Roman" charset="0"/>
              </a:rPr>
              <a:t>mmol</a:t>
            </a:r>
            <a:r>
              <a:rPr lang="en-US" sz="1200" dirty="0">
                <a:latin typeface="Times New Roman" charset="0"/>
                <a:ea typeface="Times New Roman" charset="0"/>
                <a:cs typeface="Times New Roman" charset="0"/>
              </a:rPr>
              <a:t>) in PBS (20 ml). </a:t>
            </a:r>
            <a:endParaRPr lang="en-US" sz="1200" dirty="0" smtClean="0">
              <a:latin typeface="Times New Roman" charset="0"/>
              <a:ea typeface="Times New Roman" charset="0"/>
              <a:cs typeface="Times New Roman" charset="0"/>
            </a:endParaRPr>
          </a:p>
        </p:txBody>
      </p:sp>
      <p:sp>
        <p:nvSpPr>
          <p:cNvPr id="54" name="TextBox 53"/>
          <p:cNvSpPr txBox="1"/>
          <p:nvPr/>
        </p:nvSpPr>
        <p:spPr>
          <a:xfrm>
            <a:off x="-65436" y="5445061"/>
            <a:ext cx="6603212" cy="1384995"/>
          </a:xfrm>
          <a:prstGeom prst="rect">
            <a:avLst/>
          </a:prstGeom>
          <a:noFill/>
        </p:spPr>
        <p:txBody>
          <a:bodyPr wrap="square" rtlCol="0">
            <a:spAutoFit/>
          </a:bodyPr>
          <a:lstStyle/>
          <a:p>
            <a:r>
              <a:rPr lang="en-US" sz="1200" dirty="0" smtClean="0">
                <a:latin typeface="Times New Roman" charset="0"/>
                <a:ea typeface="Times New Roman" charset="0"/>
                <a:cs typeface="Times New Roman" charset="0"/>
              </a:rPr>
              <a:t>[Purpose]</a:t>
            </a:r>
          </a:p>
          <a:p>
            <a:r>
              <a:rPr lang="en-US" sz="1200" dirty="0" smtClean="0">
                <a:latin typeface="Times New Roman" charset="0"/>
                <a:ea typeface="Times New Roman" charset="0"/>
                <a:cs typeface="Times New Roman" charset="0"/>
              </a:rPr>
              <a:t>Isolation and characterization </a:t>
            </a:r>
            <a:r>
              <a:rPr lang="en-US" sz="1200" dirty="0">
                <a:latin typeface="Times New Roman" charset="0"/>
                <a:ea typeface="Times New Roman" charset="0"/>
                <a:cs typeface="Times New Roman" charset="0"/>
              </a:rPr>
              <a:t>of ASC </a:t>
            </a:r>
          </a:p>
          <a:p>
            <a:r>
              <a:rPr lang="en-US" sz="1200" dirty="0" smtClean="0">
                <a:latin typeface="Times New Roman" charset="0"/>
                <a:ea typeface="Times New Roman" charset="0"/>
                <a:cs typeface="Times New Roman" charset="0"/>
              </a:rPr>
              <a:t>[Experimental]</a:t>
            </a:r>
          </a:p>
          <a:p>
            <a:r>
              <a:rPr lang="en-US" sz="1200" dirty="0">
                <a:latin typeface="Times New Roman"/>
                <a:ea typeface="Wingdings"/>
                <a:cs typeface="Times New Roman"/>
                <a:sym typeface="Wingdings"/>
              </a:rPr>
              <a:t>↓ </a:t>
            </a:r>
            <a:r>
              <a:rPr lang="en-US" sz="1200" dirty="0" smtClean="0">
                <a:latin typeface="Times New Roman"/>
                <a:ea typeface="Wingdings"/>
                <a:cs typeface="Times New Roman"/>
                <a:sym typeface="Wingdings"/>
              </a:rPr>
              <a:t>Isolate </a:t>
            </a:r>
            <a:r>
              <a:rPr lang="en-US" sz="1200" dirty="0">
                <a:latin typeface="Times New Roman" charset="0"/>
                <a:ea typeface="Times New Roman" charset="0"/>
                <a:cs typeface="Times New Roman" charset="0"/>
                <a:sym typeface="Wingdings"/>
              </a:rPr>
              <a:t>e</a:t>
            </a:r>
            <a:r>
              <a:rPr lang="en-US" sz="1200" dirty="0" smtClean="0">
                <a:latin typeface="Times New Roman" charset="0"/>
                <a:ea typeface="Times New Roman" charset="0"/>
                <a:cs typeface="Times New Roman" charset="0"/>
              </a:rPr>
              <a:t>nhanced </a:t>
            </a:r>
            <a:r>
              <a:rPr lang="en-US" sz="1200" dirty="0">
                <a:latin typeface="Times New Roman" charset="0"/>
                <a:ea typeface="Times New Roman" charset="0"/>
                <a:cs typeface="Times New Roman" charset="0"/>
              </a:rPr>
              <a:t>green fluorescent protein (EGFP)-positive </a:t>
            </a:r>
            <a:r>
              <a:rPr lang="en-US" sz="1200" dirty="0" smtClean="0">
                <a:latin typeface="Times New Roman" charset="0"/>
                <a:ea typeface="Times New Roman" charset="0"/>
                <a:cs typeface="Times New Roman" charset="0"/>
              </a:rPr>
              <a:t>ASC </a:t>
            </a:r>
            <a:r>
              <a:rPr lang="en-US" sz="1200" dirty="0">
                <a:latin typeface="Times New Roman" charset="0"/>
                <a:ea typeface="Times New Roman" charset="0"/>
                <a:cs typeface="Times New Roman" charset="0"/>
              </a:rPr>
              <a:t>from C57BL/6J-GFP mice </a:t>
            </a:r>
            <a:endParaRPr lang="en-US" sz="1200" dirty="0" smtClean="0">
              <a:latin typeface="Times New Roman" charset="0"/>
              <a:ea typeface="Times New Roman" charset="0"/>
              <a:cs typeface="Times New Roman" charset="0"/>
            </a:endParaRPr>
          </a:p>
          <a:p>
            <a:r>
              <a:rPr lang="en-US" sz="1200" dirty="0">
                <a:latin typeface="Times New Roman"/>
                <a:ea typeface="Wingdings"/>
                <a:cs typeface="Times New Roman"/>
                <a:sym typeface="Wingdings"/>
              </a:rPr>
              <a:t>↓ </a:t>
            </a:r>
            <a:r>
              <a:rPr lang="en-US" sz="1200" dirty="0" smtClean="0">
                <a:latin typeface="Times New Roman" charset="0"/>
                <a:ea typeface="Times New Roman" charset="0"/>
                <a:cs typeface="Times New Roman" charset="0"/>
              </a:rPr>
              <a:t>Culture </a:t>
            </a:r>
            <a:r>
              <a:rPr lang="en-US" sz="1200" dirty="0">
                <a:latin typeface="Times New Roman" charset="0"/>
                <a:ea typeface="Times New Roman" charset="0"/>
                <a:cs typeface="Times New Roman" charset="0"/>
              </a:rPr>
              <a:t>in low-glucose Dulbecco's modified Eagle medium (</a:t>
            </a:r>
            <a:r>
              <a:rPr lang="en-US" sz="1200" dirty="0" err="1">
                <a:latin typeface="Times New Roman" charset="0"/>
                <a:ea typeface="Times New Roman" charset="0"/>
                <a:cs typeface="Times New Roman" charset="0"/>
              </a:rPr>
              <a:t>lgDMEM</a:t>
            </a:r>
            <a:r>
              <a:rPr lang="en-US" sz="1200" dirty="0">
                <a:latin typeface="Times New Roman" charset="0"/>
                <a:ea typeface="Times New Roman" charset="0"/>
                <a:cs typeface="Times New Roman" charset="0"/>
              </a:rPr>
              <a:t>; </a:t>
            </a:r>
            <a:r>
              <a:rPr lang="en-US" sz="1200" dirty="0" err="1">
                <a:latin typeface="Times New Roman" charset="0"/>
                <a:ea typeface="Times New Roman" charset="0"/>
                <a:cs typeface="Times New Roman" charset="0"/>
              </a:rPr>
              <a:t>Gibco</a:t>
            </a:r>
            <a:r>
              <a:rPr lang="en-US" sz="1200" dirty="0">
                <a:latin typeface="Times New Roman" charset="0"/>
                <a:ea typeface="Times New Roman" charset="0"/>
                <a:cs typeface="Times New Roman" charset="0"/>
              </a:rPr>
              <a:t>) containing 10% fetal bovine serum at 37 °C in a 5% CO2 </a:t>
            </a:r>
            <a:r>
              <a:rPr lang="en-US" sz="1200" dirty="0" smtClean="0">
                <a:latin typeface="Times New Roman" charset="0"/>
                <a:ea typeface="Times New Roman" charset="0"/>
                <a:cs typeface="Times New Roman" charset="0"/>
              </a:rPr>
              <a:t>incubator</a:t>
            </a:r>
          </a:p>
          <a:p>
            <a:r>
              <a:rPr lang="en-US" sz="1200" dirty="0">
                <a:latin typeface="Times New Roman"/>
                <a:ea typeface="Wingdings"/>
                <a:cs typeface="Times New Roman"/>
                <a:sym typeface="Wingdings"/>
              </a:rPr>
              <a:t>↓ Characterize by </a:t>
            </a:r>
            <a:r>
              <a:rPr lang="en-US" sz="1200" dirty="0" smtClean="0">
                <a:latin typeface="Times New Roman"/>
                <a:ea typeface="Wingdings"/>
                <a:cs typeface="Times New Roman"/>
                <a:sym typeface="Wingdings"/>
              </a:rPr>
              <a:t>fluorescence-activated </a:t>
            </a:r>
            <a:r>
              <a:rPr lang="en-US" sz="1200" dirty="0">
                <a:latin typeface="Times New Roman"/>
                <a:ea typeface="Wingdings"/>
                <a:cs typeface="Times New Roman"/>
                <a:sym typeface="Wingdings"/>
              </a:rPr>
              <a:t>cell sorting analysis </a:t>
            </a:r>
            <a:endParaRPr lang="en-US" sz="1200" dirty="0" smtClean="0">
              <a:latin typeface="Times New Roman" charset="0"/>
              <a:ea typeface="Times New Roman" charset="0"/>
              <a:cs typeface="Times New Roman" charset="0"/>
            </a:endParaRPr>
          </a:p>
        </p:txBody>
      </p:sp>
      <p:sp>
        <p:nvSpPr>
          <p:cNvPr id="55" name="TextBox 54"/>
          <p:cNvSpPr txBox="1"/>
          <p:nvPr/>
        </p:nvSpPr>
        <p:spPr>
          <a:xfrm>
            <a:off x="-2" y="5204647"/>
            <a:ext cx="1494063" cy="307777"/>
          </a:xfrm>
          <a:prstGeom prst="rect">
            <a:avLst/>
          </a:prstGeom>
          <a:noFill/>
        </p:spPr>
        <p:txBody>
          <a:bodyPr wrap="none" rtlCol="0">
            <a:spAutoFit/>
          </a:bodyPr>
          <a:lstStyle/>
          <a:p>
            <a:r>
              <a:rPr lang="en-US" sz="1400" b="1" dirty="0" smtClean="0">
                <a:latin typeface="Times New Roman"/>
                <a:cs typeface="Times New Roman"/>
              </a:rPr>
              <a:t>Suppl. Fig. 2 A-B</a:t>
            </a:r>
            <a:endParaRPr lang="en-US" sz="1400" b="1" dirty="0">
              <a:latin typeface="Times New Roman"/>
              <a:cs typeface="Times New Roman"/>
            </a:endParaRPr>
          </a:p>
        </p:txBody>
      </p:sp>
      <p:sp>
        <p:nvSpPr>
          <p:cNvPr id="56" name="Rectangle 55"/>
          <p:cNvSpPr/>
          <p:nvPr/>
        </p:nvSpPr>
        <p:spPr>
          <a:xfrm>
            <a:off x="-1" y="6734036"/>
            <a:ext cx="681597" cy="276999"/>
          </a:xfrm>
          <a:prstGeom prst="rect">
            <a:avLst/>
          </a:prstGeom>
        </p:spPr>
        <p:txBody>
          <a:bodyPr wrap="none">
            <a:spAutoFit/>
          </a:bodyPr>
          <a:lstStyle/>
          <a:p>
            <a:r>
              <a:rPr lang="en-US" sz="1200" dirty="0" smtClean="0">
                <a:latin typeface="Times New Roman"/>
                <a:cs typeface="Times New Roman"/>
              </a:rPr>
              <a:t>[Result]</a:t>
            </a:r>
            <a:endParaRPr lang="en-US" sz="1200" dirty="0">
              <a:latin typeface="Times New Roman"/>
              <a:cs typeface="Times New Roman"/>
            </a:endParaRPr>
          </a:p>
        </p:txBody>
      </p:sp>
      <p:pic>
        <p:nvPicPr>
          <p:cNvPr id="20" name="Picture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920" y="6967121"/>
            <a:ext cx="4930917" cy="2234650"/>
          </a:xfrm>
          <a:prstGeom prst="rect">
            <a:avLst/>
          </a:prstGeom>
        </p:spPr>
      </p:pic>
      <p:sp>
        <p:nvSpPr>
          <p:cNvPr id="21" name="Rectangle 20"/>
          <p:cNvSpPr/>
          <p:nvPr/>
        </p:nvSpPr>
        <p:spPr>
          <a:xfrm>
            <a:off x="36708" y="9173032"/>
            <a:ext cx="5206623" cy="707886"/>
          </a:xfrm>
          <a:prstGeom prst="rect">
            <a:avLst/>
          </a:prstGeom>
        </p:spPr>
        <p:txBody>
          <a:bodyPr wrap="square">
            <a:spAutoFit/>
          </a:bodyPr>
          <a:lstStyle/>
          <a:p>
            <a:r>
              <a:rPr lang="en-US" sz="1000" b="1" dirty="0">
                <a:solidFill>
                  <a:srgbClr val="000000"/>
                </a:solidFill>
                <a:latin typeface="Arial" charset="0"/>
                <a:ea typeface="Arial" charset="0"/>
                <a:cs typeface="Arial" charset="0"/>
              </a:rPr>
              <a:t>Suppl. Fig. 2. Fluorescence-activated cell sorting analysis of ASC.</a:t>
            </a:r>
            <a:r>
              <a:rPr lang="en-US" sz="1000" dirty="0">
                <a:latin typeface="Arial" charset="0"/>
                <a:ea typeface="Arial" charset="0"/>
                <a:cs typeface="Arial" charset="0"/>
              </a:rPr>
              <a:t> Approximately 5 × 10</a:t>
            </a:r>
            <a:r>
              <a:rPr lang="en-US" sz="1000" baseline="30000" dirty="0">
                <a:latin typeface="Arial" charset="0"/>
                <a:ea typeface="Arial" charset="0"/>
                <a:cs typeface="Arial" charset="0"/>
              </a:rPr>
              <a:t>5</a:t>
            </a:r>
            <a:r>
              <a:rPr lang="en-US" sz="1000" dirty="0">
                <a:latin typeface="Arial" charset="0"/>
                <a:ea typeface="Arial" charset="0"/>
                <a:cs typeface="Arial" charset="0"/>
              </a:rPr>
              <a:t> cells were washed twice with PBS, and then incubated with </a:t>
            </a:r>
            <a:r>
              <a:rPr lang="en-US" sz="1000" dirty="0" err="1">
                <a:latin typeface="Arial" charset="0"/>
                <a:ea typeface="Arial" charset="0"/>
                <a:cs typeface="Arial" charset="0"/>
              </a:rPr>
              <a:t>phycoerythrin</a:t>
            </a:r>
            <a:r>
              <a:rPr lang="en-US" sz="1000" dirty="0">
                <a:latin typeface="Arial" charset="0"/>
                <a:ea typeface="Arial" charset="0"/>
                <a:cs typeface="Arial" charset="0"/>
              </a:rPr>
              <a:t>-conjugated rat anti-mouse CD31, CD34, CD45, CD13, CD29, CD44, and CD90 antibodies. PE rat IgG1, k isotype was used as controls. All antibodies were from BD science. </a:t>
            </a:r>
          </a:p>
        </p:txBody>
      </p:sp>
      <p:sp>
        <p:nvSpPr>
          <p:cNvPr id="23" name="Rectangle 22"/>
          <p:cNvSpPr/>
          <p:nvPr/>
        </p:nvSpPr>
        <p:spPr>
          <a:xfrm>
            <a:off x="4977114" y="7011035"/>
            <a:ext cx="1844177" cy="193899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sz="1200" dirty="0">
                <a:solidFill>
                  <a:srgbClr val="000000"/>
                </a:solidFill>
                <a:latin typeface="Arial" charset="0"/>
                <a:ea typeface="Arial" charset="0"/>
                <a:cs typeface="Arial" charset="0"/>
              </a:rPr>
              <a:t>ASC were positive for the cluster of differentiation (CD) markers CD13, CD29, CD44, and CD90, but negative for endothelial cell marker CD31, hematopoietic cell marker CD34, and pan-leukocyte marker CD45.</a:t>
            </a:r>
            <a:r>
              <a:rPr lang="en-US" sz="1200" dirty="0">
                <a:latin typeface="Arial" charset="0"/>
                <a:ea typeface="Arial" charset="0"/>
                <a:cs typeface="Arial" charset="0"/>
              </a:rPr>
              <a:t> </a:t>
            </a:r>
          </a:p>
        </p:txBody>
      </p:sp>
      <p:pic>
        <p:nvPicPr>
          <p:cNvPr id="16" name="Picture 15"/>
          <p:cNvPicPr>
            <a:picLocks noChangeAspect="1"/>
          </p:cNvPicPr>
          <p:nvPr/>
        </p:nvPicPr>
        <p:blipFill rotWithShape="1">
          <a:blip r:embed="rId3">
            <a:extLst>
              <a:ext uri="{28A0092B-C50C-407E-A947-70E740481C1C}">
                <a14:useLocalDpi xmlns:a14="http://schemas.microsoft.com/office/drawing/2010/main" val="0"/>
              </a:ext>
            </a:extLst>
          </a:blip>
          <a:srcRect l="2527" t="50404" r="-4849" b="-1124"/>
          <a:stretch/>
        </p:blipFill>
        <p:spPr>
          <a:xfrm>
            <a:off x="3449453" y="1969058"/>
            <a:ext cx="3587755" cy="1803480"/>
          </a:xfrm>
          <a:prstGeom prst="rect">
            <a:avLst/>
          </a:prstGeom>
        </p:spPr>
      </p:pic>
    </p:spTree>
    <p:extLst>
      <p:ext uri="{BB962C8B-B14F-4D97-AF65-F5344CB8AC3E}">
        <p14:creationId xmlns:p14="http://schemas.microsoft.com/office/powerpoint/2010/main" val="9676243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0" y="363223"/>
            <a:ext cx="6603212" cy="646331"/>
          </a:xfrm>
          <a:prstGeom prst="rect">
            <a:avLst/>
          </a:prstGeom>
          <a:noFill/>
        </p:spPr>
        <p:txBody>
          <a:bodyPr wrap="square" rtlCol="0">
            <a:spAutoFit/>
          </a:bodyPr>
          <a:lstStyle/>
          <a:p>
            <a:r>
              <a:rPr lang="en-US" sz="1200" dirty="0" smtClean="0">
                <a:latin typeface="Times New Roman" charset="0"/>
                <a:ea typeface="Times New Roman" charset="0"/>
                <a:cs typeface="Times New Roman" charset="0"/>
              </a:rPr>
              <a:t>[Purpose]</a:t>
            </a:r>
          </a:p>
          <a:p>
            <a:r>
              <a:rPr lang="en-US" sz="1200" dirty="0" smtClean="0">
                <a:latin typeface="Times New Roman" charset="0"/>
                <a:ea typeface="Times New Roman" charset="0"/>
                <a:cs typeface="Times New Roman" charset="0"/>
              </a:rPr>
              <a:t>To </a:t>
            </a:r>
            <a:r>
              <a:rPr lang="en-US" sz="1200" dirty="0">
                <a:latin typeface="Times New Roman" charset="0"/>
                <a:ea typeface="Times New Roman" charset="0"/>
                <a:cs typeface="Times New Roman" charset="0"/>
              </a:rPr>
              <a:t>investigate REP activates adhesion and survival signaling in ASC </a:t>
            </a:r>
            <a:endParaRPr lang="en-US" sz="1200" dirty="0" smtClean="0">
              <a:latin typeface="Times New Roman" charset="0"/>
              <a:ea typeface="Times New Roman" charset="0"/>
              <a:cs typeface="Times New Roman" charset="0"/>
            </a:endParaRPr>
          </a:p>
          <a:p>
            <a:r>
              <a:rPr lang="en-US" sz="1200" dirty="0" smtClean="0">
                <a:latin typeface="Times New Roman" charset="0"/>
                <a:ea typeface="Times New Roman" charset="0"/>
                <a:cs typeface="Times New Roman" charset="0"/>
              </a:rPr>
              <a:t>[Experimental]</a:t>
            </a:r>
          </a:p>
        </p:txBody>
      </p:sp>
      <p:sp>
        <p:nvSpPr>
          <p:cNvPr id="18" name="TextBox 17"/>
          <p:cNvSpPr txBox="1"/>
          <p:nvPr/>
        </p:nvSpPr>
        <p:spPr>
          <a:xfrm>
            <a:off x="0" y="89652"/>
            <a:ext cx="957057" cy="307777"/>
          </a:xfrm>
          <a:prstGeom prst="rect">
            <a:avLst/>
          </a:prstGeom>
          <a:noFill/>
        </p:spPr>
        <p:txBody>
          <a:bodyPr wrap="none" rtlCol="0">
            <a:spAutoFit/>
          </a:bodyPr>
          <a:lstStyle/>
          <a:p>
            <a:r>
              <a:rPr lang="en-US" sz="1400" b="1" dirty="0" smtClean="0">
                <a:latin typeface="Times New Roman"/>
                <a:cs typeface="Times New Roman"/>
              </a:rPr>
              <a:t>Fig. 1 A-L</a:t>
            </a:r>
            <a:endParaRPr lang="en-US" sz="1400" b="1" dirty="0">
              <a:latin typeface="Times New Roman"/>
              <a:cs typeface="Times New Roman"/>
            </a:endParaRPr>
          </a:p>
        </p:txBody>
      </p:sp>
      <p:sp>
        <p:nvSpPr>
          <p:cNvPr id="19" name="Rectangle 18"/>
          <p:cNvSpPr/>
          <p:nvPr/>
        </p:nvSpPr>
        <p:spPr>
          <a:xfrm>
            <a:off x="10076" y="932387"/>
            <a:ext cx="6674240" cy="4339650"/>
          </a:xfrm>
          <a:prstGeom prst="rect">
            <a:avLst/>
          </a:prstGeom>
        </p:spPr>
        <p:txBody>
          <a:bodyPr wrap="square">
            <a:spAutoFit/>
          </a:bodyPr>
          <a:lstStyle/>
          <a:p>
            <a:r>
              <a:rPr lang="en-US" sz="1200" b="1" dirty="0" smtClean="0">
                <a:latin typeface="Times New Roman" charset="0"/>
                <a:ea typeface="Times New Roman" charset="0"/>
                <a:cs typeface="Times New Roman" charset="0"/>
                <a:sym typeface="Wingdings"/>
              </a:rPr>
              <a:t>Fig. 1 A-B (ASC adhesion assay)</a:t>
            </a:r>
          </a:p>
          <a:p>
            <a:r>
              <a:rPr lang="en-US" sz="1200" dirty="0">
                <a:latin typeface="Times New Roman" charset="0"/>
                <a:ea typeface="Times New Roman" charset="0"/>
                <a:cs typeface="Times New Roman" charset="0"/>
                <a:sym typeface="Wingdings"/>
              </a:rPr>
              <a:t>↓ </a:t>
            </a:r>
            <a:r>
              <a:rPr lang="en-US" sz="1200" dirty="0" smtClean="0">
                <a:latin typeface="Times New Roman" charset="0"/>
                <a:ea typeface="Times New Roman" charset="0"/>
                <a:cs typeface="Times New Roman" charset="0"/>
                <a:sym typeface="Wingdings"/>
              </a:rPr>
              <a:t>Prepare A </a:t>
            </a:r>
            <a:r>
              <a:rPr lang="en-US" sz="1200" dirty="0">
                <a:latin typeface="Times New Roman" charset="0"/>
                <a:ea typeface="Times New Roman" charset="0"/>
                <a:cs typeface="Times New Roman" charset="0"/>
                <a:sym typeface="Wingdings"/>
              </a:rPr>
              <a:t>96-well plate coated with 1 </a:t>
            </a:r>
            <a:r>
              <a:rPr lang="en-US" sz="1200" dirty="0" err="1">
                <a:latin typeface="Times New Roman" charset="0"/>
                <a:ea typeface="Times New Roman" charset="0"/>
                <a:cs typeface="Times New Roman" charset="0"/>
                <a:sym typeface="Wingdings"/>
              </a:rPr>
              <a:t>μM</a:t>
            </a:r>
            <a:r>
              <a:rPr lang="en-US" sz="1200" dirty="0">
                <a:latin typeface="Times New Roman" charset="0"/>
                <a:ea typeface="Times New Roman" charset="0"/>
                <a:cs typeface="Times New Roman" charset="0"/>
                <a:sym typeface="Wingdings"/>
              </a:rPr>
              <a:t> of REP </a:t>
            </a:r>
          </a:p>
          <a:p>
            <a:r>
              <a:rPr lang="en-US" sz="1200" dirty="0">
                <a:latin typeface="Times New Roman" charset="0"/>
                <a:ea typeface="Times New Roman" charset="0"/>
                <a:cs typeface="Times New Roman" charset="0"/>
                <a:sym typeface="Wingdings"/>
              </a:rPr>
              <a:t>↓ </a:t>
            </a:r>
            <a:r>
              <a:rPr lang="en-US" sz="1200" dirty="0" smtClean="0">
                <a:latin typeface="Times New Roman" charset="0"/>
                <a:ea typeface="Times New Roman" charset="0"/>
                <a:cs typeface="Times New Roman" charset="0"/>
                <a:sym typeface="Wingdings"/>
              </a:rPr>
              <a:t>Seed ASC </a:t>
            </a:r>
            <a:r>
              <a:rPr lang="en-US" sz="1200" dirty="0">
                <a:latin typeface="Times New Roman" charset="0"/>
                <a:ea typeface="Times New Roman" charset="0"/>
                <a:cs typeface="Times New Roman" charset="0"/>
                <a:sym typeface="Wingdings"/>
              </a:rPr>
              <a:t>(</a:t>
            </a:r>
            <a:r>
              <a:rPr lang="en-US" sz="1200" dirty="0" smtClean="0">
                <a:latin typeface="Times New Roman" charset="0"/>
                <a:ea typeface="Times New Roman" charset="0"/>
                <a:cs typeface="Times New Roman" charset="0"/>
                <a:sym typeface="Wingdings"/>
              </a:rPr>
              <a:t>1x10</a:t>
            </a:r>
            <a:r>
              <a:rPr lang="en-US" sz="1200" baseline="30000" dirty="0" smtClean="0">
                <a:latin typeface="Times New Roman" charset="0"/>
                <a:ea typeface="Times New Roman" charset="0"/>
                <a:cs typeface="Times New Roman" charset="0"/>
                <a:sym typeface="Wingdings"/>
              </a:rPr>
              <a:t>5</a:t>
            </a:r>
            <a:r>
              <a:rPr lang="en-US" sz="1200" dirty="0" smtClean="0">
                <a:latin typeface="Times New Roman" charset="0"/>
                <a:ea typeface="Times New Roman" charset="0"/>
                <a:cs typeface="Times New Roman" charset="0"/>
                <a:sym typeface="Wingdings"/>
              </a:rPr>
              <a:t> </a:t>
            </a:r>
            <a:r>
              <a:rPr lang="en-US" sz="1200" dirty="0">
                <a:latin typeface="Times New Roman" charset="0"/>
                <a:ea typeface="Times New Roman" charset="0"/>
                <a:cs typeface="Times New Roman" charset="0"/>
                <a:sym typeface="Wingdings"/>
              </a:rPr>
              <a:t>cells in 100 </a:t>
            </a:r>
            <a:r>
              <a:rPr lang="en-US" sz="1200" dirty="0" err="1">
                <a:latin typeface="Times New Roman" charset="0"/>
                <a:ea typeface="Times New Roman" charset="0"/>
                <a:cs typeface="Times New Roman" charset="0"/>
                <a:sym typeface="Wingdings"/>
              </a:rPr>
              <a:t>μl</a:t>
            </a:r>
            <a:r>
              <a:rPr lang="en-US" sz="1200" dirty="0">
                <a:latin typeface="Times New Roman" charset="0"/>
                <a:ea typeface="Times New Roman" charset="0"/>
                <a:cs typeface="Times New Roman" charset="0"/>
                <a:sym typeface="Wingdings"/>
              </a:rPr>
              <a:t> </a:t>
            </a:r>
            <a:r>
              <a:rPr lang="en-US" sz="1200" dirty="0" err="1">
                <a:latin typeface="Times New Roman" charset="0"/>
                <a:ea typeface="Times New Roman" charset="0"/>
                <a:cs typeface="Times New Roman" charset="0"/>
                <a:sym typeface="Wingdings"/>
              </a:rPr>
              <a:t>lgDMEM</a:t>
            </a:r>
            <a:r>
              <a:rPr lang="en-US" sz="1200" dirty="0">
                <a:latin typeface="Times New Roman" charset="0"/>
                <a:ea typeface="Times New Roman" charset="0"/>
                <a:cs typeface="Times New Roman" charset="0"/>
                <a:sym typeface="Wingdings"/>
              </a:rPr>
              <a:t>) </a:t>
            </a:r>
            <a:r>
              <a:rPr lang="en-US" sz="1200" dirty="0" smtClean="0">
                <a:latin typeface="Times New Roman" charset="0"/>
                <a:ea typeface="Times New Roman" charset="0"/>
                <a:cs typeface="Times New Roman" charset="0"/>
                <a:sym typeface="Wingdings"/>
              </a:rPr>
              <a:t>in </a:t>
            </a:r>
            <a:r>
              <a:rPr lang="en-US" sz="1200" dirty="0">
                <a:latin typeface="Times New Roman" charset="0"/>
                <a:ea typeface="Times New Roman" charset="0"/>
                <a:cs typeface="Times New Roman" charset="0"/>
                <a:sym typeface="Wingdings"/>
              </a:rPr>
              <a:t>each well </a:t>
            </a:r>
            <a:endParaRPr lang="en-US" sz="1200" dirty="0" smtClean="0">
              <a:latin typeface="Times New Roman" charset="0"/>
              <a:ea typeface="Times New Roman" charset="0"/>
              <a:cs typeface="Times New Roman" charset="0"/>
              <a:sym typeface="Wingdings"/>
            </a:endParaRPr>
          </a:p>
          <a:p>
            <a:r>
              <a:rPr lang="en-US" sz="1200" dirty="0" smtClean="0">
                <a:latin typeface="Times New Roman" charset="0"/>
                <a:ea typeface="Times New Roman" charset="0"/>
                <a:cs typeface="Times New Roman" charset="0"/>
                <a:sym typeface="Wingdings"/>
              </a:rPr>
              <a:t>↓ Incubate for </a:t>
            </a:r>
            <a:r>
              <a:rPr lang="en-US" sz="1200" dirty="0">
                <a:latin typeface="Times New Roman" charset="0"/>
                <a:ea typeface="Times New Roman" charset="0"/>
                <a:cs typeface="Times New Roman" charset="0"/>
                <a:sym typeface="Wingdings"/>
              </a:rPr>
              <a:t>0.5 h, 1 h, and 3 </a:t>
            </a:r>
            <a:r>
              <a:rPr lang="en-US" sz="1200" dirty="0" smtClean="0">
                <a:latin typeface="Times New Roman" charset="0"/>
                <a:ea typeface="Times New Roman" charset="0"/>
                <a:cs typeface="Times New Roman" charset="0"/>
                <a:sym typeface="Wingdings"/>
              </a:rPr>
              <a:t>h</a:t>
            </a:r>
          </a:p>
          <a:p>
            <a:r>
              <a:rPr lang="en-US" sz="1200" dirty="0" smtClean="0">
                <a:latin typeface="Times New Roman" charset="0"/>
                <a:ea typeface="Times New Roman" charset="0"/>
                <a:cs typeface="Times New Roman" charset="0"/>
                <a:sym typeface="Wingdings"/>
              </a:rPr>
              <a:t>↓ Treat </a:t>
            </a:r>
            <a:r>
              <a:rPr lang="en-US" sz="1200" dirty="0">
                <a:latin typeface="Times New Roman" charset="0"/>
                <a:ea typeface="Times New Roman" charset="0"/>
                <a:cs typeface="Times New Roman" charset="0"/>
                <a:sym typeface="Wingdings"/>
              </a:rPr>
              <a:t>with 50 </a:t>
            </a:r>
            <a:r>
              <a:rPr lang="en-US" sz="1200" dirty="0" err="1">
                <a:latin typeface="Times New Roman" charset="0"/>
                <a:ea typeface="Times New Roman" charset="0"/>
                <a:cs typeface="Times New Roman" charset="0"/>
                <a:sym typeface="Wingdings"/>
              </a:rPr>
              <a:t>μl</a:t>
            </a:r>
            <a:r>
              <a:rPr lang="en-US" sz="1200" dirty="0">
                <a:latin typeface="Times New Roman" charset="0"/>
                <a:ea typeface="Times New Roman" charset="0"/>
                <a:cs typeface="Times New Roman" charset="0"/>
                <a:sym typeface="Wingdings"/>
              </a:rPr>
              <a:t> of staining solution (0.5% w/v crystal violet, 4% w/v formaldehyde, 30% v/v ethanol, and 0.17% w/v </a:t>
            </a:r>
            <a:r>
              <a:rPr lang="en-US" sz="1200" dirty="0" err="1">
                <a:latin typeface="Times New Roman" charset="0"/>
                <a:ea typeface="Times New Roman" charset="0"/>
                <a:cs typeface="Times New Roman" charset="0"/>
                <a:sym typeface="Wingdings"/>
              </a:rPr>
              <a:t>NaCl</a:t>
            </a:r>
            <a:r>
              <a:rPr lang="en-US" sz="1200" dirty="0">
                <a:latin typeface="Times New Roman" charset="0"/>
                <a:ea typeface="Times New Roman" charset="0"/>
                <a:cs typeface="Times New Roman" charset="0"/>
                <a:sym typeface="Wingdings"/>
              </a:rPr>
              <a:t>) and </a:t>
            </a:r>
            <a:r>
              <a:rPr lang="en-US" sz="1200" dirty="0" smtClean="0">
                <a:latin typeface="Times New Roman" charset="0"/>
                <a:ea typeface="Times New Roman" charset="0"/>
                <a:cs typeface="Times New Roman" charset="0"/>
                <a:sym typeface="Wingdings"/>
              </a:rPr>
              <a:t>incubate for </a:t>
            </a:r>
            <a:r>
              <a:rPr lang="en-US" sz="1200" dirty="0">
                <a:latin typeface="Times New Roman" charset="0"/>
                <a:ea typeface="Times New Roman" charset="0"/>
                <a:cs typeface="Times New Roman" charset="0"/>
                <a:sym typeface="Wingdings"/>
              </a:rPr>
              <a:t>20 min at </a:t>
            </a:r>
            <a:r>
              <a:rPr lang="en-US" sz="1200" dirty="0" smtClean="0">
                <a:latin typeface="Times New Roman" charset="0"/>
                <a:ea typeface="Times New Roman" charset="0"/>
                <a:cs typeface="Times New Roman" charset="0"/>
                <a:sym typeface="Wingdings"/>
              </a:rPr>
              <a:t>37</a:t>
            </a:r>
            <a:r>
              <a:rPr lang="en-US" sz="1200" dirty="0" smtClean="0">
                <a:latin typeface="Times New Roman" charset="0"/>
                <a:ea typeface="Times New Roman" charset="0"/>
                <a:cs typeface="Times New Roman" charset="0"/>
              </a:rPr>
              <a:t>°C</a:t>
            </a:r>
            <a:endParaRPr lang="en-US" sz="1200" dirty="0" smtClean="0">
              <a:latin typeface="Times New Roman" charset="0"/>
              <a:ea typeface="Times New Roman" charset="0"/>
              <a:cs typeface="Times New Roman" charset="0"/>
              <a:sym typeface="Wingdings"/>
            </a:endParaRPr>
          </a:p>
          <a:p>
            <a:r>
              <a:rPr lang="en-US" sz="1200" dirty="0">
                <a:latin typeface="Times New Roman" charset="0"/>
                <a:ea typeface="Times New Roman" charset="0"/>
                <a:cs typeface="Times New Roman" charset="0"/>
                <a:sym typeface="Wingdings"/>
              </a:rPr>
              <a:t>↓ </a:t>
            </a:r>
            <a:r>
              <a:rPr lang="en-US" sz="1200" dirty="0" smtClean="0">
                <a:latin typeface="Times New Roman" charset="0"/>
                <a:ea typeface="Times New Roman" charset="0"/>
                <a:cs typeface="Times New Roman" charset="0"/>
                <a:sym typeface="Wingdings"/>
              </a:rPr>
              <a:t>Dry </a:t>
            </a:r>
            <a:r>
              <a:rPr lang="en-US" sz="1200" dirty="0">
                <a:latin typeface="Times New Roman" charset="0"/>
                <a:ea typeface="Times New Roman" charset="0"/>
                <a:cs typeface="Times New Roman" charset="0"/>
                <a:sym typeface="Wingdings"/>
              </a:rPr>
              <a:t>cells </a:t>
            </a:r>
            <a:r>
              <a:rPr lang="en-US" sz="1200" dirty="0" smtClean="0">
                <a:latin typeface="Times New Roman" charset="0"/>
                <a:ea typeface="Times New Roman" charset="0"/>
                <a:cs typeface="Times New Roman" charset="0"/>
                <a:sym typeface="Wingdings"/>
              </a:rPr>
              <a:t>for </a:t>
            </a:r>
            <a:r>
              <a:rPr lang="en-US" sz="1200" dirty="0">
                <a:latin typeface="Times New Roman" charset="0"/>
                <a:ea typeface="Times New Roman" charset="0"/>
                <a:cs typeface="Times New Roman" charset="0"/>
                <a:sym typeface="Wingdings"/>
              </a:rPr>
              <a:t>1 h at </a:t>
            </a:r>
            <a:r>
              <a:rPr lang="en-US" sz="1200" dirty="0" smtClean="0">
                <a:latin typeface="Times New Roman" charset="0"/>
                <a:ea typeface="Times New Roman" charset="0"/>
                <a:cs typeface="Times New Roman" charset="0"/>
                <a:sym typeface="Wingdings"/>
              </a:rPr>
              <a:t>50</a:t>
            </a:r>
            <a:r>
              <a:rPr lang="en-US" sz="1200" dirty="0" smtClean="0">
                <a:latin typeface="Times New Roman" charset="0"/>
                <a:ea typeface="Times New Roman" charset="0"/>
                <a:cs typeface="Times New Roman" charset="0"/>
              </a:rPr>
              <a:t>°C</a:t>
            </a:r>
            <a:endParaRPr lang="en-US" sz="1200" dirty="0" smtClean="0">
              <a:latin typeface="Times New Roman" charset="0"/>
              <a:ea typeface="Times New Roman" charset="0"/>
              <a:cs typeface="Times New Roman" charset="0"/>
              <a:sym typeface="Wingdings"/>
            </a:endParaRPr>
          </a:p>
          <a:p>
            <a:r>
              <a:rPr lang="en-US" sz="1200" dirty="0">
                <a:latin typeface="Times New Roman" charset="0"/>
                <a:ea typeface="Times New Roman" charset="0"/>
                <a:cs typeface="Times New Roman" charset="0"/>
                <a:sym typeface="Wingdings"/>
              </a:rPr>
              <a:t>↓ </a:t>
            </a:r>
            <a:r>
              <a:rPr lang="en-US" sz="1200" dirty="0" smtClean="0">
                <a:latin typeface="Times New Roman" charset="0"/>
                <a:ea typeface="Times New Roman" charset="0"/>
                <a:cs typeface="Times New Roman" charset="0"/>
                <a:sym typeface="Wingdings"/>
              </a:rPr>
              <a:t>Photograph the </a:t>
            </a:r>
            <a:r>
              <a:rPr lang="en-US" sz="1200" dirty="0">
                <a:latin typeface="Times New Roman" charset="0"/>
                <a:ea typeface="Times New Roman" charset="0"/>
                <a:cs typeface="Times New Roman" charset="0"/>
                <a:sym typeface="Wingdings"/>
              </a:rPr>
              <a:t>stained cells </a:t>
            </a:r>
            <a:r>
              <a:rPr lang="en-US" sz="1200" dirty="0" smtClean="0">
                <a:latin typeface="Times New Roman" charset="0"/>
                <a:ea typeface="Times New Roman" charset="0"/>
                <a:cs typeface="Times New Roman" charset="0"/>
                <a:sym typeface="Wingdings"/>
              </a:rPr>
              <a:t>under </a:t>
            </a:r>
            <a:r>
              <a:rPr lang="en-US" sz="1200" dirty="0">
                <a:latin typeface="Times New Roman" charset="0"/>
                <a:ea typeface="Times New Roman" charset="0"/>
                <a:cs typeface="Times New Roman" charset="0"/>
                <a:sym typeface="Wingdings"/>
              </a:rPr>
              <a:t>a Leica DMI 3000B </a:t>
            </a:r>
            <a:r>
              <a:rPr lang="en-US" sz="1200" dirty="0" smtClean="0">
                <a:latin typeface="Times New Roman" charset="0"/>
                <a:ea typeface="Times New Roman" charset="0"/>
                <a:cs typeface="Times New Roman" charset="0"/>
                <a:sym typeface="Wingdings"/>
              </a:rPr>
              <a:t>microscope</a:t>
            </a:r>
          </a:p>
          <a:p>
            <a:r>
              <a:rPr lang="en-US" sz="1200" dirty="0">
                <a:latin typeface="Times New Roman" charset="0"/>
                <a:ea typeface="Times New Roman" charset="0"/>
                <a:cs typeface="Times New Roman" charset="0"/>
                <a:sym typeface="Wingdings"/>
              </a:rPr>
              <a:t>↓ </a:t>
            </a:r>
            <a:r>
              <a:rPr lang="en-US" sz="1200" dirty="0" smtClean="0">
                <a:latin typeface="Times New Roman" charset="0"/>
                <a:ea typeface="Times New Roman" charset="0"/>
                <a:cs typeface="Times New Roman" charset="0"/>
                <a:sym typeface="Wingdings"/>
              </a:rPr>
              <a:t>Dissolve blue </a:t>
            </a:r>
            <a:r>
              <a:rPr lang="en-US" sz="1200" dirty="0">
                <a:latin typeface="Times New Roman" charset="0"/>
                <a:ea typeface="Times New Roman" charset="0"/>
                <a:cs typeface="Times New Roman" charset="0"/>
                <a:sym typeface="Wingdings"/>
              </a:rPr>
              <a:t>dye </a:t>
            </a:r>
            <a:r>
              <a:rPr lang="en-US" sz="1200" dirty="0" smtClean="0">
                <a:latin typeface="Times New Roman" charset="0"/>
                <a:ea typeface="Times New Roman" charset="0"/>
                <a:cs typeface="Times New Roman" charset="0"/>
                <a:sym typeface="Wingdings"/>
              </a:rPr>
              <a:t>in </a:t>
            </a:r>
            <a:r>
              <a:rPr lang="en-US" sz="1200" dirty="0">
                <a:latin typeface="Times New Roman" charset="0"/>
                <a:ea typeface="Times New Roman" charset="0"/>
                <a:cs typeface="Times New Roman" charset="0"/>
                <a:sym typeface="Wingdings"/>
              </a:rPr>
              <a:t>200 </a:t>
            </a:r>
            <a:r>
              <a:rPr lang="en-US" sz="1200" dirty="0" err="1">
                <a:latin typeface="Times New Roman" charset="0"/>
                <a:ea typeface="Times New Roman" charset="0"/>
                <a:cs typeface="Times New Roman" charset="0"/>
                <a:sym typeface="Wingdings"/>
              </a:rPr>
              <a:t>μl</a:t>
            </a:r>
            <a:r>
              <a:rPr lang="en-US" sz="1200" dirty="0">
                <a:latin typeface="Times New Roman" charset="0"/>
                <a:ea typeface="Times New Roman" charset="0"/>
                <a:cs typeface="Times New Roman" charset="0"/>
                <a:sym typeface="Wingdings"/>
              </a:rPr>
              <a:t> of acetic acid solution (33% v/v), </a:t>
            </a:r>
            <a:endParaRPr lang="en-US" sz="1200" dirty="0" smtClean="0">
              <a:latin typeface="Times New Roman" charset="0"/>
              <a:ea typeface="Times New Roman" charset="0"/>
              <a:cs typeface="Times New Roman" charset="0"/>
              <a:sym typeface="Wingdings"/>
            </a:endParaRPr>
          </a:p>
          <a:p>
            <a:r>
              <a:rPr lang="en-US" sz="1200" dirty="0">
                <a:latin typeface="Times New Roman" charset="0"/>
                <a:ea typeface="Times New Roman" charset="0"/>
                <a:cs typeface="Times New Roman" charset="0"/>
                <a:sym typeface="Wingdings"/>
              </a:rPr>
              <a:t>↓ </a:t>
            </a:r>
            <a:r>
              <a:rPr lang="en-US" sz="1200" dirty="0" smtClean="0">
                <a:latin typeface="Times New Roman" charset="0"/>
                <a:ea typeface="Times New Roman" charset="0"/>
                <a:cs typeface="Times New Roman" charset="0"/>
                <a:sym typeface="Wingdings"/>
              </a:rPr>
              <a:t>Measure optical </a:t>
            </a:r>
            <a:r>
              <a:rPr lang="en-US" sz="1200" dirty="0">
                <a:latin typeface="Times New Roman" charset="0"/>
                <a:ea typeface="Times New Roman" charset="0"/>
                <a:cs typeface="Times New Roman" charset="0"/>
                <a:sym typeface="Wingdings"/>
              </a:rPr>
              <a:t>density (OD) </a:t>
            </a:r>
            <a:r>
              <a:rPr lang="en-US" sz="1200" dirty="0" smtClean="0">
                <a:latin typeface="Times New Roman" charset="0"/>
                <a:ea typeface="Times New Roman" charset="0"/>
                <a:cs typeface="Times New Roman" charset="0"/>
                <a:sym typeface="Wingdings"/>
              </a:rPr>
              <a:t>at </a:t>
            </a:r>
            <a:r>
              <a:rPr lang="en-US" sz="1200" dirty="0">
                <a:latin typeface="Times New Roman" charset="0"/>
                <a:ea typeface="Times New Roman" charset="0"/>
                <a:cs typeface="Times New Roman" charset="0"/>
                <a:sym typeface="Wingdings"/>
              </a:rPr>
              <a:t>570 nm using a microplate reader </a:t>
            </a:r>
            <a:r>
              <a:rPr lang="en-US" sz="1200" dirty="0" err="1" smtClean="0">
                <a:latin typeface="Times New Roman" charset="0"/>
                <a:ea typeface="Times New Roman" charset="0"/>
                <a:cs typeface="Times New Roman" charset="0"/>
                <a:sym typeface="Wingdings"/>
              </a:rPr>
              <a:t>Multiskan</a:t>
            </a:r>
            <a:endParaRPr lang="en-US" sz="1200" dirty="0">
              <a:latin typeface="Times New Roman" charset="0"/>
              <a:ea typeface="Times New Roman" charset="0"/>
              <a:cs typeface="Times New Roman" charset="0"/>
              <a:sym typeface="Wingdings"/>
            </a:endParaRPr>
          </a:p>
          <a:p>
            <a:r>
              <a:rPr lang="en-US" sz="1200" b="1" dirty="0" smtClean="0">
                <a:latin typeface="Times New Roman" charset="0"/>
                <a:ea typeface="Times New Roman" charset="0"/>
                <a:cs typeface="Times New Roman" charset="0"/>
                <a:sym typeface="Wingdings"/>
              </a:rPr>
              <a:t>Fig. C-J (Western blot)</a:t>
            </a:r>
          </a:p>
          <a:p>
            <a:r>
              <a:rPr lang="en-US" sz="1200" dirty="0">
                <a:latin typeface="Times New Roman" charset="0"/>
                <a:ea typeface="Times New Roman" charset="0"/>
                <a:cs typeface="Times New Roman" charset="0"/>
                <a:sym typeface="Wingdings"/>
              </a:rPr>
              <a:t>↓ </a:t>
            </a:r>
            <a:r>
              <a:rPr lang="en-US" sz="1200" dirty="0" smtClean="0">
                <a:latin typeface="Times New Roman" charset="0"/>
                <a:ea typeface="Times New Roman" charset="0"/>
                <a:cs typeface="Times New Roman" charset="0"/>
                <a:sym typeface="Wingdings"/>
              </a:rPr>
              <a:t>Incubate cells for </a:t>
            </a:r>
            <a:r>
              <a:rPr lang="en-US" sz="1200" dirty="0">
                <a:latin typeface="Times New Roman" charset="0"/>
                <a:ea typeface="Times New Roman" charset="0"/>
                <a:cs typeface="Times New Roman" charset="0"/>
                <a:sym typeface="Wingdings"/>
              </a:rPr>
              <a:t>0.5 h in 1 </a:t>
            </a:r>
            <a:r>
              <a:rPr lang="en-US" sz="1200" dirty="0" err="1">
                <a:latin typeface="Times New Roman" charset="0"/>
                <a:ea typeface="Times New Roman" charset="0"/>
                <a:cs typeface="Times New Roman" charset="0"/>
                <a:sym typeface="Wingdings"/>
              </a:rPr>
              <a:t>μM</a:t>
            </a:r>
            <a:r>
              <a:rPr lang="en-US" sz="1200" dirty="0">
                <a:latin typeface="Times New Roman" charset="0"/>
                <a:ea typeface="Times New Roman" charset="0"/>
                <a:cs typeface="Times New Roman" charset="0"/>
                <a:sym typeface="Wingdings"/>
              </a:rPr>
              <a:t> REP-coated culture </a:t>
            </a:r>
            <a:r>
              <a:rPr lang="en-US" sz="1200" dirty="0" smtClean="0">
                <a:latin typeface="Times New Roman" charset="0"/>
                <a:ea typeface="Times New Roman" charset="0"/>
                <a:cs typeface="Times New Roman" charset="0"/>
                <a:sym typeface="Wingdings"/>
              </a:rPr>
              <a:t>wells</a:t>
            </a:r>
          </a:p>
          <a:p>
            <a:r>
              <a:rPr lang="en-US" sz="1200" dirty="0">
                <a:latin typeface="Times New Roman" charset="0"/>
                <a:ea typeface="Times New Roman" charset="0"/>
                <a:cs typeface="Times New Roman" charset="0"/>
                <a:sym typeface="Wingdings"/>
              </a:rPr>
              <a:t>↓ </a:t>
            </a:r>
            <a:r>
              <a:rPr lang="en-US" sz="1200" dirty="0" smtClean="0">
                <a:latin typeface="Times New Roman" charset="0"/>
                <a:ea typeface="Times New Roman" charset="0"/>
                <a:cs typeface="Times New Roman" charset="0"/>
                <a:sym typeface="Wingdings"/>
              </a:rPr>
              <a:t>Prepare cell </a:t>
            </a:r>
            <a:r>
              <a:rPr lang="en-US" sz="1200" dirty="0">
                <a:latin typeface="Times New Roman" charset="0"/>
                <a:ea typeface="Times New Roman" charset="0"/>
                <a:cs typeface="Times New Roman" charset="0"/>
                <a:sym typeface="Wingdings"/>
              </a:rPr>
              <a:t>lysates </a:t>
            </a:r>
            <a:r>
              <a:rPr lang="en-US" sz="1200" dirty="0" smtClean="0">
                <a:latin typeface="Times New Roman" charset="0"/>
                <a:ea typeface="Times New Roman" charset="0"/>
                <a:cs typeface="Times New Roman" charset="0"/>
                <a:sym typeface="Wingdings"/>
              </a:rPr>
              <a:t>using </a:t>
            </a:r>
            <a:r>
              <a:rPr lang="en-US" sz="1200" dirty="0">
                <a:latin typeface="Times New Roman" charset="0"/>
                <a:ea typeface="Times New Roman" charset="0"/>
                <a:cs typeface="Times New Roman" charset="0"/>
                <a:sym typeface="Wingdings"/>
              </a:rPr>
              <a:t>RIPA buffer </a:t>
            </a:r>
            <a:r>
              <a:rPr lang="en-US" sz="1200" dirty="0" smtClean="0">
                <a:latin typeface="Times New Roman" charset="0"/>
                <a:ea typeface="Times New Roman" charset="0"/>
                <a:cs typeface="Times New Roman" charset="0"/>
                <a:sym typeface="Wingdings"/>
              </a:rPr>
              <a:t>containing </a:t>
            </a:r>
            <a:r>
              <a:rPr lang="en-US" sz="1200" dirty="0">
                <a:latin typeface="Times New Roman" charset="0"/>
                <a:ea typeface="Times New Roman" charset="0"/>
                <a:cs typeface="Times New Roman" charset="0"/>
                <a:sym typeface="Wingdings"/>
              </a:rPr>
              <a:t>Complete, Mini Protease Inhibitor Cocktail </a:t>
            </a:r>
            <a:r>
              <a:rPr lang="en-US" sz="1200" dirty="0" smtClean="0">
                <a:latin typeface="Times New Roman" charset="0"/>
                <a:ea typeface="Times New Roman" charset="0"/>
                <a:cs typeface="Times New Roman" charset="0"/>
                <a:sym typeface="Wingdings"/>
              </a:rPr>
              <a:t>and </a:t>
            </a:r>
            <a:r>
              <a:rPr lang="en-US" sz="1200" dirty="0">
                <a:latin typeface="Times New Roman" charset="0"/>
                <a:ea typeface="Times New Roman" charset="0"/>
                <a:cs typeface="Times New Roman" charset="0"/>
                <a:sym typeface="Wingdings"/>
              </a:rPr>
              <a:t>Halt Phosphatase Inhibitor </a:t>
            </a:r>
            <a:r>
              <a:rPr lang="en-US" sz="1200" dirty="0" smtClean="0">
                <a:latin typeface="Times New Roman" charset="0"/>
                <a:ea typeface="Times New Roman" charset="0"/>
                <a:cs typeface="Times New Roman" charset="0"/>
                <a:sym typeface="Wingdings"/>
              </a:rPr>
              <a:t>Cocktail </a:t>
            </a:r>
            <a:r>
              <a:rPr lang="en-US" sz="1200" dirty="0">
                <a:latin typeface="Times New Roman" charset="0"/>
                <a:ea typeface="Times New Roman" charset="0"/>
                <a:cs typeface="Times New Roman" charset="0"/>
                <a:sym typeface="Wingdings"/>
              </a:rPr>
              <a:t>according to the manufacturer’s instructions. </a:t>
            </a:r>
            <a:endParaRPr lang="en-US" sz="1200" dirty="0" smtClean="0">
              <a:latin typeface="Times New Roman" charset="0"/>
              <a:ea typeface="Times New Roman" charset="0"/>
              <a:cs typeface="Times New Roman" charset="0"/>
              <a:sym typeface="Wingdings"/>
            </a:endParaRPr>
          </a:p>
          <a:p>
            <a:r>
              <a:rPr lang="en-US" sz="1200" dirty="0">
                <a:latin typeface="Times New Roman" charset="0"/>
                <a:ea typeface="Times New Roman" charset="0"/>
                <a:cs typeface="Times New Roman" charset="0"/>
                <a:sym typeface="Wingdings"/>
              </a:rPr>
              <a:t>↓ </a:t>
            </a:r>
            <a:r>
              <a:rPr lang="en-US" sz="1200" dirty="0" smtClean="0">
                <a:latin typeface="Times New Roman" charset="0"/>
                <a:ea typeface="Times New Roman" charset="0"/>
                <a:cs typeface="Times New Roman" charset="0"/>
                <a:sym typeface="Wingdings"/>
              </a:rPr>
              <a:t>Transfer the </a:t>
            </a:r>
            <a:r>
              <a:rPr lang="en-US" sz="1200" dirty="0">
                <a:latin typeface="Times New Roman" charset="0"/>
                <a:ea typeface="Times New Roman" charset="0"/>
                <a:cs typeface="Times New Roman" charset="0"/>
                <a:sym typeface="Wingdings"/>
              </a:rPr>
              <a:t>proteins </a:t>
            </a:r>
            <a:r>
              <a:rPr lang="en-US" sz="1200" dirty="0" err="1" smtClean="0">
                <a:latin typeface="Times New Roman" charset="0"/>
                <a:ea typeface="Times New Roman" charset="0"/>
                <a:cs typeface="Times New Roman" charset="0"/>
                <a:sym typeface="Wingdings"/>
              </a:rPr>
              <a:t>electrophoretically</a:t>
            </a:r>
            <a:r>
              <a:rPr lang="en-US" sz="1200" dirty="0" smtClean="0">
                <a:latin typeface="Times New Roman" charset="0"/>
                <a:ea typeface="Times New Roman" charset="0"/>
                <a:cs typeface="Times New Roman" charset="0"/>
                <a:sym typeface="Wingdings"/>
              </a:rPr>
              <a:t> to </a:t>
            </a:r>
            <a:r>
              <a:rPr lang="en-US" sz="1200" dirty="0" err="1">
                <a:latin typeface="Times New Roman" charset="0"/>
                <a:ea typeface="Times New Roman" charset="0"/>
                <a:cs typeface="Times New Roman" charset="0"/>
                <a:sym typeface="Wingdings"/>
              </a:rPr>
              <a:t>polyvinylidene</a:t>
            </a:r>
            <a:r>
              <a:rPr lang="en-US" sz="1200" dirty="0">
                <a:latin typeface="Times New Roman" charset="0"/>
                <a:ea typeface="Times New Roman" charset="0"/>
                <a:cs typeface="Times New Roman" charset="0"/>
                <a:sym typeface="Wingdings"/>
              </a:rPr>
              <a:t> difluoride </a:t>
            </a:r>
            <a:r>
              <a:rPr lang="en-US" sz="1200" dirty="0" smtClean="0">
                <a:latin typeface="Times New Roman" charset="0"/>
                <a:ea typeface="Times New Roman" charset="0"/>
                <a:cs typeface="Times New Roman" charset="0"/>
                <a:sym typeface="Wingdings"/>
              </a:rPr>
              <a:t>membranes.</a:t>
            </a:r>
          </a:p>
          <a:p>
            <a:r>
              <a:rPr lang="en-US" sz="1200" dirty="0">
                <a:latin typeface="Times New Roman" charset="0"/>
                <a:ea typeface="Times New Roman" charset="0"/>
                <a:cs typeface="Times New Roman" charset="0"/>
                <a:sym typeface="Wingdings"/>
              </a:rPr>
              <a:t>↓ </a:t>
            </a:r>
            <a:r>
              <a:rPr lang="en-US" sz="1200" dirty="0" smtClean="0">
                <a:latin typeface="Times New Roman" charset="0"/>
                <a:ea typeface="Times New Roman" charset="0"/>
                <a:cs typeface="Times New Roman" charset="0"/>
                <a:sym typeface="Wingdings"/>
              </a:rPr>
              <a:t>Block the </a:t>
            </a:r>
            <a:r>
              <a:rPr lang="en-US" sz="1200" dirty="0">
                <a:latin typeface="Times New Roman" charset="0"/>
                <a:ea typeface="Times New Roman" charset="0"/>
                <a:cs typeface="Times New Roman" charset="0"/>
                <a:sym typeface="Wingdings"/>
              </a:rPr>
              <a:t>membranes </a:t>
            </a:r>
            <a:r>
              <a:rPr lang="en-US" sz="1200" dirty="0" smtClean="0">
                <a:latin typeface="Times New Roman" charset="0"/>
                <a:ea typeface="Times New Roman" charset="0"/>
                <a:cs typeface="Times New Roman" charset="0"/>
                <a:sym typeface="Wingdings"/>
              </a:rPr>
              <a:t>by </a:t>
            </a:r>
            <a:r>
              <a:rPr lang="en-US" sz="1200" dirty="0">
                <a:latin typeface="Times New Roman" charset="0"/>
                <a:ea typeface="Times New Roman" charset="0"/>
                <a:cs typeface="Times New Roman" charset="0"/>
                <a:sym typeface="Wingdings"/>
              </a:rPr>
              <a:t>incubation in blocking buffer containing 5% bovine serum </a:t>
            </a:r>
            <a:r>
              <a:rPr lang="en-US" sz="1200" dirty="0" smtClean="0">
                <a:latin typeface="Times New Roman" charset="0"/>
                <a:ea typeface="Times New Roman" charset="0"/>
                <a:cs typeface="Times New Roman" charset="0"/>
                <a:sym typeface="Wingdings"/>
              </a:rPr>
              <a:t>albumin, incubate </a:t>
            </a:r>
            <a:r>
              <a:rPr lang="en-US" sz="1200" dirty="0">
                <a:latin typeface="Times New Roman" charset="0"/>
                <a:ea typeface="Times New Roman" charset="0"/>
                <a:cs typeface="Times New Roman" charset="0"/>
                <a:sym typeface="Wingdings"/>
              </a:rPr>
              <a:t>with </a:t>
            </a:r>
            <a:r>
              <a:rPr lang="en-US" sz="1200" dirty="0" smtClean="0">
                <a:latin typeface="Times New Roman" charset="0"/>
                <a:ea typeface="Times New Roman" charset="0"/>
                <a:cs typeface="Times New Roman" charset="0"/>
              </a:rPr>
              <a:t>Anti-</a:t>
            </a:r>
            <a:r>
              <a:rPr lang="en-US" sz="1200" dirty="0" err="1" smtClean="0">
                <a:latin typeface="Times New Roman" charset="0"/>
                <a:ea typeface="Times New Roman" charset="0"/>
                <a:cs typeface="Times New Roman" charset="0"/>
              </a:rPr>
              <a:t>Fak</a:t>
            </a:r>
            <a:r>
              <a:rPr lang="en-US" sz="1200" dirty="0">
                <a:latin typeface="Times New Roman" charset="0"/>
                <a:ea typeface="Times New Roman" charset="0"/>
                <a:cs typeface="Times New Roman" charset="0"/>
              </a:rPr>
              <a:t>, anti-p-</a:t>
            </a:r>
            <a:r>
              <a:rPr lang="en-US" sz="1200" dirty="0" err="1">
                <a:latin typeface="Times New Roman" charset="0"/>
                <a:ea typeface="Times New Roman" charset="0"/>
                <a:cs typeface="Times New Roman" charset="0"/>
              </a:rPr>
              <a:t>Fak</a:t>
            </a:r>
            <a:r>
              <a:rPr lang="en-US" sz="1200" dirty="0">
                <a:latin typeface="Times New Roman" charset="0"/>
                <a:ea typeface="Times New Roman" charset="0"/>
                <a:cs typeface="Times New Roman" charset="0"/>
              </a:rPr>
              <a:t>, anti-</a:t>
            </a:r>
            <a:r>
              <a:rPr lang="en-US" sz="1200" dirty="0" err="1">
                <a:latin typeface="Times New Roman" charset="0"/>
                <a:ea typeface="Times New Roman" charset="0"/>
                <a:cs typeface="Times New Roman" charset="0"/>
              </a:rPr>
              <a:t>Src</a:t>
            </a:r>
            <a:r>
              <a:rPr lang="en-US" sz="1200" dirty="0">
                <a:latin typeface="Times New Roman" charset="0"/>
                <a:ea typeface="Times New Roman" charset="0"/>
                <a:cs typeface="Times New Roman" charset="0"/>
              </a:rPr>
              <a:t>, anti-p-</a:t>
            </a:r>
            <a:r>
              <a:rPr lang="en-US" sz="1200" dirty="0" err="1">
                <a:latin typeface="Times New Roman" charset="0"/>
                <a:ea typeface="Times New Roman" charset="0"/>
                <a:cs typeface="Times New Roman" charset="0"/>
              </a:rPr>
              <a:t>Src</a:t>
            </a:r>
            <a:r>
              <a:rPr lang="en-US" sz="1200" dirty="0">
                <a:latin typeface="Times New Roman" charset="0"/>
                <a:ea typeface="Times New Roman" charset="0"/>
                <a:cs typeface="Times New Roman" charset="0"/>
              </a:rPr>
              <a:t>, anti-</a:t>
            </a:r>
            <a:r>
              <a:rPr lang="en-US" sz="1200" dirty="0" err="1">
                <a:latin typeface="Times New Roman" charset="0"/>
                <a:ea typeface="Times New Roman" charset="0"/>
                <a:cs typeface="Times New Roman" charset="0"/>
              </a:rPr>
              <a:t>Erk</a:t>
            </a:r>
            <a:r>
              <a:rPr lang="en-US" sz="1200" dirty="0">
                <a:latin typeface="Times New Roman" charset="0"/>
                <a:ea typeface="Times New Roman" charset="0"/>
                <a:cs typeface="Times New Roman" charset="0"/>
              </a:rPr>
              <a:t>, anti-p- </a:t>
            </a:r>
            <a:r>
              <a:rPr lang="en-US" sz="1200" dirty="0" err="1">
                <a:latin typeface="Times New Roman" charset="0"/>
                <a:ea typeface="Times New Roman" charset="0"/>
                <a:cs typeface="Times New Roman" charset="0"/>
              </a:rPr>
              <a:t>Erk</a:t>
            </a:r>
            <a:r>
              <a:rPr lang="en-US" sz="1200" dirty="0">
                <a:latin typeface="Times New Roman" charset="0"/>
                <a:ea typeface="Times New Roman" charset="0"/>
                <a:cs typeface="Times New Roman" charset="0"/>
              </a:rPr>
              <a:t>, anti-</a:t>
            </a:r>
            <a:r>
              <a:rPr lang="en-US" sz="1200" dirty="0" err="1">
                <a:latin typeface="Times New Roman" charset="0"/>
                <a:ea typeface="Times New Roman" charset="0"/>
                <a:cs typeface="Times New Roman" charset="0"/>
              </a:rPr>
              <a:t>Akt</a:t>
            </a:r>
            <a:r>
              <a:rPr lang="en-US" sz="1200" dirty="0">
                <a:latin typeface="Times New Roman" charset="0"/>
                <a:ea typeface="Times New Roman" charset="0"/>
                <a:cs typeface="Times New Roman" charset="0"/>
              </a:rPr>
              <a:t>, and anti-p-</a:t>
            </a:r>
            <a:r>
              <a:rPr lang="en-US" sz="1200" dirty="0" err="1">
                <a:latin typeface="Times New Roman" charset="0"/>
                <a:ea typeface="Times New Roman" charset="0"/>
                <a:cs typeface="Times New Roman" charset="0"/>
              </a:rPr>
              <a:t>Akt</a:t>
            </a:r>
            <a:r>
              <a:rPr lang="en-US" sz="1200" dirty="0">
                <a:latin typeface="Times New Roman" charset="0"/>
                <a:ea typeface="Times New Roman" charset="0"/>
                <a:cs typeface="Times New Roman" charset="0"/>
              </a:rPr>
              <a:t> antibodies </a:t>
            </a:r>
            <a:endParaRPr lang="en-US" sz="1200" dirty="0" smtClean="0">
              <a:latin typeface="Times New Roman" charset="0"/>
              <a:ea typeface="Times New Roman" charset="0"/>
              <a:cs typeface="Times New Roman" charset="0"/>
            </a:endParaRPr>
          </a:p>
          <a:p>
            <a:r>
              <a:rPr lang="en-US" sz="1200" dirty="0" smtClean="0">
                <a:latin typeface="Times New Roman" charset="0"/>
                <a:ea typeface="Times New Roman" charset="0"/>
                <a:cs typeface="Times New Roman" charset="0"/>
                <a:sym typeface="Wingdings"/>
              </a:rPr>
              <a:t>↓ Incubate </a:t>
            </a:r>
            <a:r>
              <a:rPr lang="en-US" sz="1200" dirty="0">
                <a:latin typeface="Times New Roman" charset="0"/>
                <a:ea typeface="Times New Roman" charset="0"/>
                <a:cs typeface="Times New Roman" charset="0"/>
                <a:sym typeface="Wingdings"/>
              </a:rPr>
              <a:t>m</a:t>
            </a:r>
            <a:r>
              <a:rPr lang="en-US" sz="1200" dirty="0" smtClean="0">
                <a:latin typeface="Times New Roman" charset="0"/>
                <a:ea typeface="Times New Roman" charset="0"/>
                <a:cs typeface="Times New Roman" charset="0"/>
              </a:rPr>
              <a:t>embranes with </a:t>
            </a:r>
            <a:r>
              <a:rPr lang="en-US" sz="1200" dirty="0">
                <a:latin typeface="Times New Roman" charset="0"/>
                <a:ea typeface="Times New Roman" charset="0"/>
                <a:cs typeface="Times New Roman" charset="0"/>
              </a:rPr>
              <a:t>horseradish peroxidase-conjugated secondary </a:t>
            </a:r>
            <a:r>
              <a:rPr lang="en-US" sz="1200" dirty="0" smtClean="0">
                <a:latin typeface="Times New Roman" charset="0"/>
                <a:ea typeface="Times New Roman" charset="0"/>
                <a:cs typeface="Times New Roman" charset="0"/>
              </a:rPr>
              <a:t>antibody</a:t>
            </a:r>
          </a:p>
          <a:p>
            <a:r>
              <a:rPr lang="en-US" sz="1200" dirty="0">
                <a:latin typeface="Times New Roman" charset="0"/>
                <a:ea typeface="Times New Roman" charset="0"/>
                <a:cs typeface="Times New Roman" charset="0"/>
                <a:sym typeface="Wingdings"/>
              </a:rPr>
              <a:t>↓ Use </a:t>
            </a:r>
            <a:r>
              <a:rPr lang="en-US" sz="1200" dirty="0">
                <a:latin typeface="Times New Roman" charset="0"/>
                <a:ea typeface="Times New Roman" charset="0"/>
                <a:cs typeface="Times New Roman" charset="0"/>
              </a:rPr>
              <a:t>β-Actin as an internal </a:t>
            </a:r>
            <a:r>
              <a:rPr lang="en-US" sz="1200" dirty="0" smtClean="0">
                <a:latin typeface="Times New Roman" charset="0"/>
                <a:ea typeface="Times New Roman" charset="0"/>
                <a:cs typeface="Times New Roman" charset="0"/>
              </a:rPr>
              <a:t>standard</a:t>
            </a:r>
          </a:p>
          <a:p>
            <a:r>
              <a:rPr lang="en-US" sz="1200" b="1" dirty="0">
                <a:latin typeface="Times New Roman" charset="0"/>
                <a:ea typeface="Times New Roman" charset="0"/>
                <a:cs typeface="Times New Roman" charset="0"/>
                <a:sym typeface="Wingdings"/>
              </a:rPr>
              <a:t>Fig. 1 </a:t>
            </a:r>
            <a:r>
              <a:rPr lang="en-US" sz="1200" b="1" dirty="0" smtClean="0">
                <a:latin typeface="Times New Roman" charset="0"/>
                <a:ea typeface="Times New Roman" charset="0"/>
                <a:cs typeface="Times New Roman" charset="0"/>
                <a:sym typeface="Wingdings"/>
              </a:rPr>
              <a:t>K-L (ASC viability inhibition assay)</a:t>
            </a:r>
          </a:p>
          <a:p>
            <a:r>
              <a:rPr lang="en-US" sz="1200" dirty="0">
                <a:latin typeface="Times New Roman" charset="0"/>
                <a:ea typeface="Times New Roman" charset="0"/>
                <a:cs typeface="Times New Roman" charset="0"/>
                <a:sym typeface="Wingdings"/>
              </a:rPr>
              <a:t>↓ </a:t>
            </a:r>
            <a:r>
              <a:rPr lang="en-US" sz="1200" dirty="0" smtClean="0">
                <a:latin typeface="Times New Roman" charset="0"/>
                <a:ea typeface="Times New Roman" charset="0"/>
                <a:cs typeface="Times New Roman" charset="0"/>
                <a:sym typeface="Wingdings"/>
              </a:rPr>
              <a:t>ASC viability inhibition assay was assessed by a colorimetric assay by Cell Counting Kit-8 (CCK-8) </a:t>
            </a:r>
          </a:p>
          <a:p>
            <a:r>
              <a:rPr lang="en-US" sz="1200" dirty="0" smtClean="0">
                <a:latin typeface="Times New Roman" charset="0"/>
                <a:ea typeface="Times New Roman" charset="0"/>
                <a:cs typeface="Times New Roman" charset="0"/>
                <a:sym typeface="Wingdings"/>
              </a:rPr>
              <a:t>↓ </a:t>
            </a:r>
            <a:r>
              <a:rPr lang="en-US" sz="1200" dirty="0">
                <a:latin typeface="Times New Roman" charset="0"/>
                <a:ea typeface="Times New Roman" charset="0"/>
                <a:cs typeface="Times New Roman" charset="0"/>
                <a:sym typeface="Wingdings"/>
              </a:rPr>
              <a:t>C</a:t>
            </a:r>
            <a:r>
              <a:rPr lang="en-US" sz="1200" dirty="0" smtClean="0">
                <a:latin typeface="Times New Roman" charset="0"/>
                <a:ea typeface="Times New Roman" charset="0"/>
                <a:cs typeface="Times New Roman" charset="0"/>
              </a:rPr>
              <a:t>ells </a:t>
            </a:r>
            <a:r>
              <a:rPr lang="en-US" sz="1200" dirty="0">
                <a:latin typeface="Times New Roman" charset="0"/>
                <a:ea typeface="Times New Roman" charset="0"/>
                <a:cs typeface="Times New Roman" charset="0"/>
              </a:rPr>
              <a:t>were treated with 100 </a:t>
            </a:r>
            <a:r>
              <a:rPr lang="en-US" sz="1200" dirty="0" err="1">
                <a:latin typeface="Times New Roman" charset="0"/>
                <a:ea typeface="Times New Roman" charset="0"/>
                <a:cs typeface="Times New Roman" charset="0"/>
              </a:rPr>
              <a:t>μM</a:t>
            </a:r>
            <a:r>
              <a:rPr lang="en-US" sz="1200" dirty="0">
                <a:latin typeface="Times New Roman" charset="0"/>
                <a:ea typeface="Times New Roman" charset="0"/>
                <a:cs typeface="Times New Roman" charset="0"/>
              </a:rPr>
              <a:t> of </a:t>
            </a:r>
            <a:r>
              <a:rPr lang="en-US" sz="1200" dirty="0" smtClean="0">
                <a:latin typeface="Times New Roman" charset="0"/>
                <a:ea typeface="Times New Roman" charset="0"/>
                <a:cs typeface="Times New Roman" charset="0"/>
              </a:rPr>
              <a:t>PD98059, </a:t>
            </a:r>
            <a:r>
              <a:rPr lang="en-US" sz="1200" dirty="0">
                <a:latin typeface="Times New Roman" charset="0"/>
                <a:ea typeface="Times New Roman" charset="0"/>
                <a:cs typeface="Times New Roman" charset="0"/>
              </a:rPr>
              <a:t>1 </a:t>
            </a:r>
            <a:r>
              <a:rPr lang="en-US" sz="1200" dirty="0" err="1">
                <a:latin typeface="Times New Roman" charset="0"/>
                <a:ea typeface="Times New Roman" charset="0"/>
                <a:cs typeface="Times New Roman" charset="0"/>
              </a:rPr>
              <a:t>μM</a:t>
            </a:r>
            <a:r>
              <a:rPr lang="en-US" sz="1200" dirty="0">
                <a:latin typeface="Times New Roman" charset="0"/>
                <a:ea typeface="Times New Roman" charset="0"/>
                <a:cs typeface="Times New Roman" charset="0"/>
              </a:rPr>
              <a:t> in dimethyl sulfoxide (DMSO),</a:t>
            </a:r>
            <a:r>
              <a:rPr lang="en-US" sz="1200" dirty="0" smtClean="0">
                <a:latin typeface="Times New Roman" charset="0"/>
                <a:ea typeface="Times New Roman" charset="0"/>
                <a:cs typeface="Times New Roman" charset="0"/>
              </a:rPr>
              <a:t> </a:t>
            </a:r>
            <a:r>
              <a:rPr lang="en-US" sz="1200" dirty="0">
                <a:latin typeface="Times New Roman" charset="0"/>
                <a:ea typeface="Times New Roman" charset="0"/>
                <a:cs typeface="Times New Roman" charset="0"/>
              </a:rPr>
              <a:t>or 1 </a:t>
            </a:r>
            <a:r>
              <a:rPr lang="en-US" sz="1200" dirty="0" err="1">
                <a:latin typeface="Times New Roman" charset="0"/>
                <a:ea typeface="Times New Roman" charset="0"/>
                <a:cs typeface="Times New Roman" charset="0"/>
              </a:rPr>
              <a:t>μM</a:t>
            </a:r>
            <a:r>
              <a:rPr lang="en-US" sz="1200" dirty="0">
                <a:latin typeface="Times New Roman" charset="0"/>
                <a:ea typeface="Times New Roman" charset="0"/>
                <a:cs typeface="Times New Roman" charset="0"/>
              </a:rPr>
              <a:t> of </a:t>
            </a:r>
            <a:r>
              <a:rPr lang="en-US" sz="1200" dirty="0" err="1">
                <a:latin typeface="Times New Roman" charset="0"/>
                <a:ea typeface="Times New Roman" charset="0"/>
                <a:cs typeface="Times New Roman" charset="0"/>
              </a:rPr>
              <a:t>Wortmannin</a:t>
            </a:r>
            <a:r>
              <a:rPr lang="en-US" sz="1200" dirty="0">
                <a:latin typeface="Times New Roman" charset="0"/>
                <a:ea typeface="Times New Roman" charset="0"/>
                <a:cs typeface="Times New Roman" charset="0"/>
              </a:rPr>
              <a:t> for 30 min before seeding on the culture plate</a:t>
            </a:r>
          </a:p>
        </p:txBody>
      </p:sp>
      <p:sp>
        <p:nvSpPr>
          <p:cNvPr id="20" name="Rectangle 19"/>
          <p:cNvSpPr/>
          <p:nvPr/>
        </p:nvSpPr>
        <p:spPr>
          <a:xfrm>
            <a:off x="10076" y="5176184"/>
            <a:ext cx="681597" cy="276999"/>
          </a:xfrm>
          <a:prstGeom prst="rect">
            <a:avLst/>
          </a:prstGeom>
        </p:spPr>
        <p:txBody>
          <a:bodyPr wrap="none">
            <a:spAutoFit/>
          </a:bodyPr>
          <a:lstStyle/>
          <a:p>
            <a:r>
              <a:rPr lang="en-US" sz="1200" dirty="0" smtClean="0">
                <a:latin typeface="Times New Roman"/>
                <a:cs typeface="Times New Roman"/>
              </a:rPr>
              <a:t>[Result]</a:t>
            </a:r>
            <a:endParaRPr lang="en-US" sz="1200" dirty="0">
              <a:latin typeface="Times New Roman"/>
              <a:cs typeface="Times New Roman"/>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543" y="5516629"/>
            <a:ext cx="4775833" cy="2705591"/>
          </a:xfrm>
          <a:prstGeom prst="rect">
            <a:avLst/>
          </a:prstGeom>
        </p:spPr>
      </p:pic>
      <p:sp>
        <p:nvSpPr>
          <p:cNvPr id="6" name="Rectangle 5"/>
          <p:cNvSpPr/>
          <p:nvPr/>
        </p:nvSpPr>
        <p:spPr>
          <a:xfrm>
            <a:off x="10076" y="8285667"/>
            <a:ext cx="5182814" cy="1631216"/>
          </a:xfrm>
          <a:prstGeom prst="rect">
            <a:avLst/>
          </a:prstGeom>
        </p:spPr>
        <p:txBody>
          <a:bodyPr wrap="square">
            <a:spAutoFit/>
          </a:bodyPr>
          <a:lstStyle/>
          <a:p>
            <a:pPr fontAlgn="base"/>
            <a:r>
              <a:rPr lang="en-US" sz="1000" dirty="0">
                <a:latin typeface="Arial" charset="0"/>
              </a:rPr>
              <a:t>Fig. 1. REP matrix binds ASC and activates adhesion signaling kinases and enhances ASC viability through the activation of </a:t>
            </a:r>
            <a:r>
              <a:rPr lang="en-US" sz="1000" dirty="0" err="1">
                <a:latin typeface="Arial" charset="0"/>
              </a:rPr>
              <a:t>Mek</a:t>
            </a:r>
            <a:r>
              <a:rPr lang="en-US" sz="1000" dirty="0">
                <a:latin typeface="Arial" charset="0"/>
              </a:rPr>
              <a:t>/</a:t>
            </a:r>
            <a:r>
              <a:rPr lang="en-US" sz="1000" dirty="0" err="1">
                <a:latin typeface="Arial" charset="0"/>
              </a:rPr>
              <a:t>Erk</a:t>
            </a:r>
            <a:r>
              <a:rPr lang="en-US" sz="1000" dirty="0">
                <a:latin typeface="Arial" charset="0"/>
              </a:rPr>
              <a:t> and PI3K/</a:t>
            </a:r>
            <a:r>
              <a:rPr lang="en-US" sz="1000" dirty="0" err="1">
                <a:latin typeface="Arial" charset="0"/>
              </a:rPr>
              <a:t>Akt</a:t>
            </a:r>
            <a:r>
              <a:rPr lang="en-US" sz="1000" dirty="0">
                <a:latin typeface="Arial" charset="0"/>
              </a:rPr>
              <a:t> signaling pathways. (A) Representative micrographs of the crystal violet-stained cells attached to the uncoated control and REP-coated plates. Images were taken after 0.5 h, 1 h, and 3 h adhesion time. (B) Quantitative comparison of cell adhesion between REP and the control. (C) Western blot photograph of </a:t>
            </a:r>
            <a:r>
              <a:rPr lang="en-US" sz="1000" dirty="0" err="1">
                <a:latin typeface="Arial" charset="0"/>
              </a:rPr>
              <a:t>Fak</a:t>
            </a:r>
            <a:r>
              <a:rPr lang="en-US" sz="1000" dirty="0">
                <a:latin typeface="Arial" charset="0"/>
              </a:rPr>
              <a:t> phosphorylation. (D) p-</a:t>
            </a:r>
            <a:r>
              <a:rPr lang="en-US" sz="1000" dirty="0" err="1">
                <a:latin typeface="Arial" charset="0"/>
              </a:rPr>
              <a:t>Fak</a:t>
            </a:r>
            <a:r>
              <a:rPr lang="en-US" sz="1000" dirty="0">
                <a:latin typeface="Arial" charset="0"/>
              </a:rPr>
              <a:t>/</a:t>
            </a:r>
            <a:r>
              <a:rPr lang="en-US" sz="1000" dirty="0" err="1">
                <a:latin typeface="Arial" charset="0"/>
              </a:rPr>
              <a:t>Fak</a:t>
            </a:r>
            <a:r>
              <a:rPr lang="en-US" sz="1000" dirty="0">
                <a:latin typeface="Arial" charset="0"/>
              </a:rPr>
              <a:t> ratio. (E) Western blot image of </a:t>
            </a:r>
            <a:r>
              <a:rPr lang="en-US" sz="1000" dirty="0" err="1">
                <a:latin typeface="Arial" charset="0"/>
              </a:rPr>
              <a:t>Src</a:t>
            </a:r>
            <a:r>
              <a:rPr lang="en-US" sz="1000" dirty="0">
                <a:latin typeface="Arial" charset="0"/>
              </a:rPr>
              <a:t> phosphorylation. (F) p-</a:t>
            </a:r>
            <a:r>
              <a:rPr lang="en-US" sz="1000" dirty="0" err="1">
                <a:latin typeface="Arial" charset="0"/>
              </a:rPr>
              <a:t>Src</a:t>
            </a:r>
            <a:r>
              <a:rPr lang="en-US" sz="1000" dirty="0">
                <a:latin typeface="Arial" charset="0"/>
              </a:rPr>
              <a:t>/</a:t>
            </a:r>
            <a:r>
              <a:rPr lang="en-US" sz="1000" dirty="0" err="1">
                <a:latin typeface="Arial" charset="0"/>
              </a:rPr>
              <a:t>Src</a:t>
            </a:r>
            <a:r>
              <a:rPr lang="en-US" sz="1000" dirty="0">
                <a:latin typeface="Arial" charset="0"/>
              </a:rPr>
              <a:t> ratio. (G) Western blot image of </a:t>
            </a:r>
            <a:r>
              <a:rPr lang="en-US" sz="1000" dirty="0" err="1">
                <a:latin typeface="Arial" charset="0"/>
              </a:rPr>
              <a:t>Erk</a:t>
            </a:r>
            <a:r>
              <a:rPr lang="en-US" sz="1000" dirty="0">
                <a:latin typeface="Arial" charset="0"/>
              </a:rPr>
              <a:t> phosphorylation. (H) p-</a:t>
            </a:r>
            <a:r>
              <a:rPr lang="en-US" sz="1000" dirty="0" err="1">
                <a:latin typeface="Arial" charset="0"/>
              </a:rPr>
              <a:t>Erk</a:t>
            </a:r>
            <a:r>
              <a:rPr lang="en-US" sz="1000" dirty="0">
                <a:latin typeface="Arial" charset="0"/>
              </a:rPr>
              <a:t>/</a:t>
            </a:r>
            <a:r>
              <a:rPr lang="en-US" sz="1000" dirty="0" err="1">
                <a:latin typeface="Arial" charset="0"/>
              </a:rPr>
              <a:t>Erk</a:t>
            </a:r>
            <a:r>
              <a:rPr lang="en-US" sz="1000" dirty="0">
                <a:latin typeface="Arial" charset="0"/>
              </a:rPr>
              <a:t> ratio. (I) Western blot photograph of </a:t>
            </a:r>
            <a:r>
              <a:rPr lang="en-US" sz="1000" dirty="0" err="1">
                <a:latin typeface="Arial" charset="0"/>
              </a:rPr>
              <a:t>Akt</a:t>
            </a:r>
            <a:r>
              <a:rPr lang="en-US" sz="1000" dirty="0">
                <a:latin typeface="Arial" charset="0"/>
              </a:rPr>
              <a:t> phosphorylation. (J) p-</a:t>
            </a:r>
            <a:r>
              <a:rPr lang="en-US" sz="1000" dirty="0" err="1">
                <a:latin typeface="Arial" charset="0"/>
              </a:rPr>
              <a:t>Akt</a:t>
            </a:r>
            <a:r>
              <a:rPr lang="en-US" sz="1000" dirty="0">
                <a:latin typeface="Arial" charset="0"/>
              </a:rPr>
              <a:t>/</a:t>
            </a:r>
            <a:r>
              <a:rPr lang="en-US" sz="1000" dirty="0" err="1">
                <a:latin typeface="Arial" charset="0"/>
              </a:rPr>
              <a:t>Akt</a:t>
            </a:r>
            <a:r>
              <a:rPr lang="en-US" sz="1000" dirty="0">
                <a:latin typeface="Arial" charset="0"/>
              </a:rPr>
              <a:t> ratio. (K) Inhibition of ASC adhesion to REP by PD98059 or </a:t>
            </a:r>
            <a:r>
              <a:rPr lang="en-US" sz="1000" dirty="0" err="1">
                <a:latin typeface="Arial" charset="0"/>
              </a:rPr>
              <a:t>Wortmannin</a:t>
            </a:r>
            <a:r>
              <a:rPr lang="en-US" sz="1000" dirty="0">
                <a:latin typeface="Arial" charset="0"/>
              </a:rPr>
              <a:t>. (L) Inhibition of ASC viability by PD98059 or </a:t>
            </a:r>
            <a:r>
              <a:rPr lang="en-US" sz="1000" dirty="0" err="1">
                <a:latin typeface="Arial" charset="0"/>
              </a:rPr>
              <a:t>Wortmannin</a:t>
            </a:r>
            <a:r>
              <a:rPr lang="en-US" sz="1000" dirty="0">
                <a:latin typeface="Arial" charset="0"/>
              </a:rPr>
              <a:t>.</a:t>
            </a:r>
            <a:endParaRPr lang="en-US" sz="1000" b="0" i="0" dirty="0">
              <a:effectLst/>
              <a:latin typeface="Arial" charset="0"/>
            </a:endParaRPr>
          </a:p>
        </p:txBody>
      </p:sp>
      <p:sp>
        <p:nvSpPr>
          <p:cNvPr id="23" name="Heptagon 22"/>
          <p:cNvSpPr/>
          <p:nvPr/>
        </p:nvSpPr>
        <p:spPr>
          <a:xfrm>
            <a:off x="6426521" y="9599631"/>
            <a:ext cx="394770" cy="254798"/>
          </a:xfrm>
          <a:prstGeom prst="heptagon">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smtClean="0">
                <a:solidFill>
                  <a:sysClr val="windowText" lastClr="000000"/>
                </a:solidFill>
                <a:latin typeface="Arial" charset="0"/>
                <a:ea typeface="Arial" charset="0"/>
                <a:cs typeface="Arial" charset="0"/>
              </a:rPr>
              <a:t>11</a:t>
            </a:r>
            <a:endParaRPr lang="en-US" sz="900" dirty="0">
              <a:solidFill>
                <a:sysClr val="windowText" lastClr="000000"/>
              </a:solidFill>
              <a:latin typeface="Arial" charset="0"/>
              <a:ea typeface="Arial" charset="0"/>
              <a:cs typeface="Arial" charset="0"/>
            </a:endParaRPr>
          </a:p>
        </p:txBody>
      </p:sp>
      <p:sp>
        <p:nvSpPr>
          <p:cNvPr id="2" name="Rectangle 1"/>
          <p:cNvSpPr/>
          <p:nvPr/>
        </p:nvSpPr>
        <p:spPr>
          <a:xfrm>
            <a:off x="5000978" y="5450675"/>
            <a:ext cx="1857022" cy="3970318"/>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US" sz="1200" dirty="0" smtClean="0">
                <a:solidFill>
                  <a:srgbClr val="2E2E2E"/>
                </a:solidFill>
                <a:latin typeface="Times New Roman" charset="0"/>
                <a:ea typeface="Times New Roman" charset="0"/>
                <a:cs typeface="Times New Roman" charset="0"/>
              </a:rPr>
              <a:t>Note:</a:t>
            </a:r>
          </a:p>
          <a:p>
            <a:pPr marL="171450" indent="-171450">
              <a:buFont typeface="Arial" charset="0"/>
              <a:buChar char="•"/>
            </a:pPr>
            <a:r>
              <a:rPr lang="en-US" sz="1200" dirty="0" smtClean="0">
                <a:solidFill>
                  <a:srgbClr val="2E2E2E"/>
                </a:solidFill>
                <a:latin typeface="Times New Roman" charset="0"/>
                <a:ea typeface="Times New Roman" charset="0"/>
                <a:cs typeface="Times New Roman" charset="0"/>
              </a:rPr>
              <a:t>Both </a:t>
            </a:r>
            <a:r>
              <a:rPr lang="en-US" sz="1200" dirty="0" err="1">
                <a:solidFill>
                  <a:srgbClr val="2E2E2E"/>
                </a:solidFill>
                <a:latin typeface="Times New Roman" charset="0"/>
                <a:ea typeface="Times New Roman" charset="0"/>
                <a:cs typeface="Times New Roman" charset="0"/>
              </a:rPr>
              <a:t>Fak</a:t>
            </a:r>
            <a:r>
              <a:rPr lang="en-US" sz="1200" dirty="0">
                <a:solidFill>
                  <a:srgbClr val="2E2E2E"/>
                </a:solidFill>
                <a:latin typeface="Times New Roman" charset="0"/>
                <a:ea typeface="Times New Roman" charset="0"/>
                <a:cs typeface="Times New Roman" charset="0"/>
              </a:rPr>
              <a:t> and </a:t>
            </a:r>
            <a:r>
              <a:rPr lang="en-US" sz="1200" dirty="0" err="1">
                <a:solidFill>
                  <a:srgbClr val="2E2E2E"/>
                </a:solidFill>
                <a:latin typeface="Times New Roman" charset="0"/>
                <a:ea typeface="Times New Roman" charset="0"/>
                <a:cs typeface="Times New Roman" charset="0"/>
              </a:rPr>
              <a:t>Src</a:t>
            </a:r>
            <a:r>
              <a:rPr lang="en-US" sz="1200" dirty="0">
                <a:solidFill>
                  <a:srgbClr val="2E2E2E"/>
                </a:solidFill>
                <a:latin typeface="Times New Roman" charset="0"/>
                <a:ea typeface="Times New Roman" charset="0"/>
                <a:cs typeface="Times New Roman" charset="0"/>
              </a:rPr>
              <a:t> signaling kinases are known to be activated when cells attach to the RGD motif of native ECM </a:t>
            </a:r>
            <a:r>
              <a:rPr lang="en-US" sz="1200" dirty="0" smtClean="0">
                <a:solidFill>
                  <a:srgbClr val="2E2E2E"/>
                </a:solidFill>
                <a:latin typeface="Times New Roman" charset="0"/>
                <a:ea typeface="Times New Roman" charset="0"/>
                <a:cs typeface="Times New Roman" charset="0"/>
              </a:rPr>
              <a:t>proteins.</a:t>
            </a:r>
          </a:p>
          <a:p>
            <a:pPr marL="171450" indent="-171450">
              <a:buFont typeface="Arial" charset="0"/>
              <a:buChar char="•"/>
            </a:pPr>
            <a:r>
              <a:rPr lang="en-US" sz="1200" dirty="0" err="1">
                <a:latin typeface="Times New Roman" charset="0"/>
                <a:ea typeface="Times New Roman" charset="0"/>
                <a:cs typeface="Times New Roman" charset="0"/>
              </a:rPr>
              <a:t>Erk</a:t>
            </a:r>
            <a:r>
              <a:rPr lang="en-US" sz="1200" dirty="0">
                <a:latin typeface="Times New Roman" charset="0"/>
                <a:ea typeface="Times New Roman" charset="0"/>
                <a:cs typeface="Times New Roman" charset="0"/>
              </a:rPr>
              <a:t> and </a:t>
            </a:r>
            <a:r>
              <a:rPr lang="en-US" sz="1200" dirty="0" err="1">
                <a:latin typeface="Times New Roman" charset="0"/>
                <a:ea typeface="Times New Roman" charset="0"/>
                <a:cs typeface="Times New Roman" charset="0"/>
              </a:rPr>
              <a:t>Akt</a:t>
            </a:r>
            <a:r>
              <a:rPr lang="en-US" sz="1200" dirty="0">
                <a:latin typeface="Times New Roman" charset="0"/>
                <a:ea typeface="Times New Roman" charset="0"/>
                <a:cs typeface="Times New Roman" charset="0"/>
              </a:rPr>
              <a:t> </a:t>
            </a:r>
            <a:r>
              <a:rPr lang="en-US" sz="1200" dirty="0" smtClean="0">
                <a:latin typeface="Times New Roman" charset="0"/>
                <a:ea typeface="Times New Roman" charset="0"/>
                <a:cs typeface="Times New Roman" charset="0"/>
              </a:rPr>
              <a:t>signaling </a:t>
            </a:r>
            <a:r>
              <a:rPr lang="en-US" sz="1200" dirty="0">
                <a:latin typeface="Times New Roman" charset="0"/>
                <a:ea typeface="Times New Roman" charset="0"/>
                <a:cs typeface="Times New Roman" charset="0"/>
              </a:rPr>
              <a:t>molecules are major survival kinases mediating proliferation and survival pathways in various types of cells including </a:t>
            </a:r>
            <a:r>
              <a:rPr lang="en-US" sz="1200" dirty="0" smtClean="0">
                <a:latin typeface="Times New Roman" charset="0"/>
                <a:ea typeface="Times New Roman" charset="0"/>
                <a:cs typeface="Times New Roman" charset="0"/>
              </a:rPr>
              <a:t>ASC.</a:t>
            </a:r>
          </a:p>
          <a:p>
            <a:pPr marL="171450" indent="-171450">
              <a:buFont typeface="Arial" charset="0"/>
              <a:buChar char="•"/>
            </a:pPr>
            <a:r>
              <a:rPr lang="en-US" sz="1200" dirty="0">
                <a:latin typeface="Times New Roman" charset="0"/>
                <a:ea typeface="Times New Roman" charset="0"/>
                <a:cs typeface="Times New Roman" charset="0"/>
              </a:rPr>
              <a:t>PD98059 and </a:t>
            </a:r>
            <a:r>
              <a:rPr lang="en-US" sz="1200" dirty="0" err="1" smtClean="0">
                <a:latin typeface="Times New Roman" charset="0"/>
                <a:ea typeface="Times New Roman" charset="0"/>
                <a:cs typeface="Times New Roman" charset="0"/>
              </a:rPr>
              <a:t>Wortmannin</a:t>
            </a:r>
            <a:r>
              <a:rPr lang="en-US" sz="1200" dirty="0" smtClean="0">
                <a:latin typeface="Times New Roman" charset="0"/>
                <a:ea typeface="Times New Roman" charset="0"/>
                <a:cs typeface="Times New Roman" charset="0"/>
              </a:rPr>
              <a:t> are </a:t>
            </a:r>
            <a:r>
              <a:rPr lang="en-US" sz="1200" dirty="0">
                <a:latin typeface="Times New Roman" charset="0"/>
                <a:ea typeface="Times New Roman" charset="0"/>
                <a:cs typeface="Times New Roman" charset="0"/>
              </a:rPr>
              <a:t>highly specific in vitro inhibitors of </a:t>
            </a:r>
            <a:r>
              <a:rPr lang="en-US" sz="1200" dirty="0" err="1">
                <a:latin typeface="Times New Roman" charset="0"/>
                <a:ea typeface="Times New Roman" charset="0"/>
                <a:cs typeface="Times New Roman" charset="0"/>
              </a:rPr>
              <a:t>Mek</a:t>
            </a:r>
            <a:r>
              <a:rPr lang="en-US" sz="1200" dirty="0">
                <a:latin typeface="Times New Roman" charset="0"/>
                <a:ea typeface="Times New Roman" charset="0"/>
                <a:cs typeface="Times New Roman" charset="0"/>
              </a:rPr>
              <a:t> (</a:t>
            </a:r>
            <a:r>
              <a:rPr lang="en-US" sz="1200" dirty="0" err="1">
                <a:latin typeface="Times New Roman" charset="0"/>
                <a:ea typeface="Times New Roman" charset="0"/>
                <a:cs typeface="Times New Roman" charset="0"/>
              </a:rPr>
              <a:t>Erk</a:t>
            </a:r>
            <a:r>
              <a:rPr lang="en-US" sz="1200" dirty="0">
                <a:latin typeface="Times New Roman" charset="0"/>
                <a:ea typeface="Times New Roman" charset="0"/>
                <a:cs typeface="Times New Roman" charset="0"/>
              </a:rPr>
              <a:t> kinase) and PI3K (</a:t>
            </a:r>
            <a:r>
              <a:rPr lang="en-US" sz="1200" dirty="0" err="1">
                <a:latin typeface="Times New Roman" charset="0"/>
                <a:ea typeface="Times New Roman" charset="0"/>
                <a:cs typeface="Times New Roman" charset="0"/>
              </a:rPr>
              <a:t>Akt</a:t>
            </a:r>
            <a:r>
              <a:rPr lang="en-US" sz="1200" dirty="0">
                <a:latin typeface="Times New Roman" charset="0"/>
                <a:ea typeface="Times New Roman" charset="0"/>
                <a:cs typeface="Times New Roman" charset="0"/>
              </a:rPr>
              <a:t> kinase), respectively.</a:t>
            </a:r>
          </a:p>
        </p:txBody>
      </p:sp>
    </p:spTree>
    <p:extLst>
      <p:ext uri="{BB962C8B-B14F-4D97-AF65-F5344CB8AC3E}">
        <p14:creationId xmlns:p14="http://schemas.microsoft.com/office/powerpoint/2010/main" val="33838828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9636" y="81023"/>
            <a:ext cx="6713316" cy="830997"/>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171450" indent="-171450">
              <a:buFont typeface="Arial" charset="0"/>
              <a:buChar char="•"/>
            </a:pPr>
            <a:r>
              <a:rPr lang="en-US" sz="1200" dirty="0">
                <a:latin typeface="Times New Roman"/>
                <a:cs typeface="Times New Roman"/>
              </a:rPr>
              <a:t>The interaction of ASC with REP upregulated phosphorylation of </a:t>
            </a:r>
            <a:r>
              <a:rPr lang="en-US" sz="1200" dirty="0" err="1">
                <a:latin typeface="Times New Roman"/>
                <a:cs typeface="Times New Roman"/>
              </a:rPr>
              <a:t>Fak</a:t>
            </a:r>
            <a:r>
              <a:rPr lang="en-US" sz="1200" dirty="0">
                <a:latin typeface="Times New Roman"/>
                <a:cs typeface="Times New Roman"/>
              </a:rPr>
              <a:t> and </a:t>
            </a:r>
            <a:r>
              <a:rPr lang="en-US" sz="1200" dirty="0" err="1">
                <a:latin typeface="Times New Roman"/>
                <a:cs typeface="Times New Roman"/>
              </a:rPr>
              <a:t>Src</a:t>
            </a:r>
            <a:r>
              <a:rPr lang="en-US" sz="1200" dirty="0">
                <a:latin typeface="Times New Roman"/>
                <a:cs typeface="Times New Roman"/>
              </a:rPr>
              <a:t> kinases and significantly increased </a:t>
            </a:r>
            <a:r>
              <a:rPr lang="en-US" sz="1200" dirty="0" err="1">
                <a:latin typeface="Times New Roman"/>
                <a:cs typeface="Times New Roman"/>
              </a:rPr>
              <a:t>Erk</a:t>
            </a:r>
            <a:r>
              <a:rPr lang="en-US" sz="1200" dirty="0">
                <a:latin typeface="Times New Roman"/>
                <a:cs typeface="Times New Roman"/>
              </a:rPr>
              <a:t> and </a:t>
            </a:r>
            <a:r>
              <a:rPr lang="en-US" sz="1200" dirty="0" err="1">
                <a:latin typeface="Times New Roman"/>
                <a:cs typeface="Times New Roman"/>
              </a:rPr>
              <a:t>Akt</a:t>
            </a:r>
            <a:r>
              <a:rPr lang="en-US" sz="1200" dirty="0">
                <a:latin typeface="Times New Roman"/>
                <a:cs typeface="Times New Roman"/>
              </a:rPr>
              <a:t> signal transduction </a:t>
            </a:r>
            <a:r>
              <a:rPr lang="en-US" sz="1200" i="1" dirty="0">
                <a:latin typeface="Times New Roman"/>
                <a:cs typeface="Times New Roman"/>
              </a:rPr>
              <a:t>in vitro</a:t>
            </a:r>
            <a:r>
              <a:rPr lang="en-US" sz="1200" dirty="0">
                <a:latin typeface="Times New Roman"/>
                <a:cs typeface="Times New Roman"/>
              </a:rPr>
              <a:t>.</a:t>
            </a:r>
          </a:p>
          <a:p>
            <a:pPr marL="171450" indent="-171450">
              <a:buFont typeface="Arial" charset="0"/>
              <a:buChar char="•"/>
            </a:pPr>
            <a:r>
              <a:rPr lang="en-US" sz="1200" dirty="0">
                <a:latin typeface="Times New Roman"/>
                <a:cs typeface="Times New Roman"/>
              </a:rPr>
              <a:t>Inhibition of </a:t>
            </a:r>
            <a:r>
              <a:rPr lang="en-US" sz="1200" dirty="0" err="1">
                <a:latin typeface="Times New Roman"/>
                <a:cs typeface="Times New Roman"/>
              </a:rPr>
              <a:t>Mek</a:t>
            </a:r>
            <a:r>
              <a:rPr lang="en-US" sz="1200" dirty="0">
                <a:latin typeface="Times New Roman"/>
                <a:cs typeface="Times New Roman"/>
              </a:rPr>
              <a:t>/</a:t>
            </a:r>
            <a:r>
              <a:rPr lang="en-US" sz="1200" dirty="0" err="1">
                <a:latin typeface="Times New Roman"/>
                <a:cs typeface="Times New Roman"/>
              </a:rPr>
              <a:t>Erk</a:t>
            </a:r>
            <a:r>
              <a:rPr lang="en-US" sz="1200" dirty="0">
                <a:latin typeface="Times New Roman"/>
                <a:cs typeface="Times New Roman"/>
              </a:rPr>
              <a:t> signaling by PD98059 or PI3K/</a:t>
            </a:r>
            <a:r>
              <a:rPr lang="en-US" sz="1200" dirty="0" err="1">
                <a:latin typeface="Times New Roman"/>
                <a:cs typeface="Times New Roman"/>
              </a:rPr>
              <a:t>Akt</a:t>
            </a:r>
            <a:r>
              <a:rPr lang="en-US" sz="1200" dirty="0">
                <a:latin typeface="Times New Roman"/>
                <a:cs typeface="Times New Roman"/>
              </a:rPr>
              <a:t> signaling by </a:t>
            </a:r>
            <a:r>
              <a:rPr lang="en-US" sz="1200" dirty="0" err="1">
                <a:latin typeface="Times New Roman"/>
                <a:cs typeface="Times New Roman"/>
              </a:rPr>
              <a:t>Wortmannin</a:t>
            </a:r>
            <a:r>
              <a:rPr lang="en-US" sz="1200" dirty="0">
                <a:latin typeface="Times New Roman"/>
                <a:cs typeface="Times New Roman"/>
              </a:rPr>
              <a:t> caused a marked decrease in cell adhesion and cell viability.</a:t>
            </a:r>
          </a:p>
        </p:txBody>
      </p:sp>
      <p:sp>
        <p:nvSpPr>
          <p:cNvPr id="14" name="TextBox 13"/>
          <p:cNvSpPr txBox="1"/>
          <p:nvPr/>
        </p:nvSpPr>
        <p:spPr>
          <a:xfrm>
            <a:off x="27710" y="1236056"/>
            <a:ext cx="6603212" cy="646331"/>
          </a:xfrm>
          <a:prstGeom prst="rect">
            <a:avLst/>
          </a:prstGeom>
          <a:noFill/>
        </p:spPr>
        <p:txBody>
          <a:bodyPr wrap="square" rtlCol="0">
            <a:spAutoFit/>
          </a:bodyPr>
          <a:lstStyle/>
          <a:p>
            <a:r>
              <a:rPr lang="en-US" sz="1200" dirty="0" smtClean="0">
                <a:latin typeface="Times New Roman" charset="0"/>
                <a:ea typeface="Times New Roman" charset="0"/>
                <a:cs typeface="Times New Roman" charset="0"/>
              </a:rPr>
              <a:t>[Purpose]</a:t>
            </a:r>
          </a:p>
          <a:p>
            <a:r>
              <a:rPr lang="en-US" sz="1200" dirty="0" smtClean="0">
                <a:latin typeface="Times New Roman" charset="0"/>
                <a:ea typeface="Times New Roman" charset="0"/>
                <a:cs typeface="Times New Roman" charset="0"/>
              </a:rPr>
              <a:t>To </a:t>
            </a:r>
            <a:r>
              <a:rPr lang="en-US" sz="1200" dirty="0">
                <a:latin typeface="Times New Roman" charset="0"/>
                <a:ea typeface="Times New Roman" charset="0"/>
                <a:cs typeface="Times New Roman" charset="0"/>
              </a:rPr>
              <a:t>investigate </a:t>
            </a:r>
            <a:r>
              <a:rPr lang="en-US" sz="1200" dirty="0" smtClean="0">
                <a:latin typeface="Times New Roman" charset="0"/>
                <a:ea typeface="Times New Roman" charset="0"/>
                <a:cs typeface="Times New Roman" charset="0"/>
              </a:rPr>
              <a:t>the effect of REP on keratinocyte migration </a:t>
            </a:r>
            <a:r>
              <a:rPr lang="en-US" sz="1200" i="1" dirty="0" smtClean="0">
                <a:latin typeface="Times New Roman" charset="0"/>
                <a:ea typeface="Times New Roman" charset="0"/>
                <a:cs typeface="Times New Roman" charset="0"/>
              </a:rPr>
              <a:t>in vitro</a:t>
            </a:r>
          </a:p>
          <a:p>
            <a:r>
              <a:rPr lang="en-US" sz="1200" dirty="0" smtClean="0">
                <a:latin typeface="Times New Roman" charset="0"/>
                <a:ea typeface="Times New Roman" charset="0"/>
                <a:cs typeface="Times New Roman" charset="0"/>
              </a:rPr>
              <a:t>[Experimental]</a:t>
            </a:r>
          </a:p>
        </p:txBody>
      </p:sp>
      <p:sp>
        <p:nvSpPr>
          <p:cNvPr id="16" name="TextBox 15"/>
          <p:cNvSpPr txBox="1"/>
          <p:nvPr/>
        </p:nvSpPr>
        <p:spPr>
          <a:xfrm>
            <a:off x="27710" y="962485"/>
            <a:ext cx="957057" cy="307777"/>
          </a:xfrm>
          <a:prstGeom prst="rect">
            <a:avLst/>
          </a:prstGeom>
          <a:noFill/>
        </p:spPr>
        <p:txBody>
          <a:bodyPr wrap="none" rtlCol="0">
            <a:spAutoFit/>
          </a:bodyPr>
          <a:lstStyle/>
          <a:p>
            <a:r>
              <a:rPr lang="en-US" sz="1400" b="1" dirty="0" smtClean="0">
                <a:latin typeface="Times New Roman"/>
                <a:cs typeface="Times New Roman"/>
              </a:rPr>
              <a:t>Fig. 2 A-B</a:t>
            </a:r>
            <a:endParaRPr lang="en-US" sz="1400" b="1" dirty="0">
              <a:latin typeface="Times New Roman"/>
              <a:cs typeface="Times New Roman"/>
            </a:endParaRPr>
          </a:p>
        </p:txBody>
      </p:sp>
      <p:sp>
        <p:nvSpPr>
          <p:cNvPr id="6" name="Rectangle 5"/>
          <p:cNvSpPr/>
          <p:nvPr/>
        </p:nvSpPr>
        <p:spPr>
          <a:xfrm>
            <a:off x="27710" y="1882387"/>
            <a:ext cx="6674240" cy="2492990"/>
          </a:xfrm>
          <a:prstGeom prst="rect">
            <a:avLst/>
          </a:prstGeom>
        </p:spPr>
        <p:txBody>
          <a:bodyPr wrap="square">
            <a:spAutoFit/>
          </a:bodyPr>
          <a:lstStyle/>
          <a:p>
            <a:r>
              <a:rPr lang="en-US" sz="1200" b="1" dirty="0" smtClean="0">
                <a:latin typeface="Times New Roman" charset="0"/>
                <a:ea typeface="Times New Roman" charset="0"/>
                <a:cs typeface="Times New Roman" charset="0"/>
                <a:sym typeface="Wingdings"/>
              </a:rPr>
              <a:t>Fig. 2 A-B (S</a:t>
            </a:r>
            <a:r>
              <a:rPr lang="en-US" sz="1200" b="1" dirty="0">
                <a:latin typeface="Times New Roman" charset="0"/>
                <a:ea typeface="Times New Roman" charset="0"/>
                <a:cs typeface="Times New Roman" charset="0"/>
                <a:sym typeface="Wingdings"/>
              </a:rPr>
              <a:t>cratch </a:t>
            </a:r>
            <a:r>
              <a:rPr lang="en-US" sz="1200" b="1" dirty="0" smtClean="0">
                <a:latin typeface="Times New Roman" charset="0"/>
                <a:ea typeface="Times New Roman" charset="0"/>
                <a:cs typeface="Times New Roman" charset="0"/>
                <a:sym typeface="Wingdings"/>
              </a:rPr>
              <a:t>assay) </a:t>
            </a:r>
            <a:endParaRPr lang="en-US" sz="1200" b="1" dirty="0">
              <a:latin typeface="Times New Roman" charset="0"/>
              <a:ea typeface="Times New Roman" charset="0"/>
              <a:cs typeface="Times New Roman" charset="0"/>
              <a:sym typeface="Wingdings"/>
            </a:endParaRPr>
          </a:p>
          <a:p>
            <a:r>
              <a:rPr lang="en-US" sz="1200" dirty="0">
                <a:latin typeface="Times New Roman" charset="0"/>
                <a:ea typeface="Times New Roman" charset="0"/>
                <a:cs typeface="Times New Roman" charset="0"/>
                <a:sym typeface="Wingdings"/>
              </a:rPr>
              <a:t>↓ </a:t>
            </a:r>
            <a:r>
              <a:rPr lang="en-US" sz="1200" dirty="0" smtClean="0">
                <a:latin typeface="Times New Roman" charset="0"/>
                <a:ea typeface="Times New Roman" charset="0"/>
                <a:cs typeface="Times New Roman" charset="0"/>
                <a:sym typeface="Wingdings"/>
              </a:rPr>
              <a:t>Culture human </a:t>
            </a:r>
            <a:r>
              <a:rPr lang="en-US" sz="1200" dirty="0">
                <a:latin typeface="Times New Roman" charset="0"/>
                <a:ea typeface="Times New Roman" charset="0"/>
                <a:cs typeface="Times New Roman" charset="0"/>
                <a:sym typeface="Wingdings"/>
              </a:rPr>
              <a:t>epidermal keratinocytes </a:t>
            </a:r>
            <a:r>
              <a:rPr lang="en-US" sz="1200" dirty="0" smtClean="0">
                <a:latin typeface="Times New Roman" charset="0"/>
                <a:ea typeface="Times New Roman" charset="0"/>
                <a:cs typeface="Times New Roman" charset="0"/>
                <a:sym typeface="Wingdings"/>
              </a:rPr>
              <a:t>in </a:t>
            </a:r>
            <a:r>
              <a:rPr lang="en-US" sz="1200" dirty="0">
                <a:latin typeface="Times New Roman" charset="0"/>
                <a:ea typeface="Times New Roman" charset="0"/>
                <a:cs typeface="Times New Roman" charset="0"/>
                <a:sym typeface="Wingdings"/>
              </a:rPr>
              <a:t>5% CO2 at 37 °C in dermal cell basal medium (DCBM) supplemented with a keratinocyte growth </a:t>
            </a:r>
            <a:r>
              <a:rPr lang="en-US" sz="1200" dirty="0" smtClean="0">
                <a:latin typeface="Times New Roman" charset="0"/>
                <a:ea typeface="Times New Roman" charset="0"/>
                <a:cs typeface="Times New Roman" charset="0"/>
                <a:sym typeface="Wingdings"/>
              </a:rPr>
              <a:t>kit</a:t>
            </a:r>
          </a:p>
          <a:p>
            <a:r>
              <a:rPr lang="en-US" sz="1200" dirty="0">
                <a:latin typeface="Times New Roman" charset="0"/>
                <a:ea typeface="Times New Roman" charset="0"/>
                <a:cs typeface="Times New Roman" charset="0"/>
                <a:sym typeface="Wingdings"/>
              </a:rPr>
              <a:t>↓ </a:t>
            </a:r>
            <a:r>
              <a:rPr lang="en-US" sz="1200" dirty="0" smtClean="0">
                <a:latin typeface="Times New Roman" charset="0"/>
                <a:ea typeface="Times New Roman" charset="0"/>
                <a:cs typeface="Times New Roman" charset="0"/>
                <a:sym typeface="Wingdings"/>
              </a:rPr>
              <a:t>Treat wells </a:t>
            </a:r>
            <a:r>
              <a:rPr lang="en-US" sz="1200" dirty="0">
                <a:latin typeface="Times New Roman" charset="0"/>
                <a:ea typeface="Times New Roman" charset="0"/>
                <a:cs typeface="Times New Roman" charset="0"/>
                <a:sym typeface="Wingdings"/>
              </a:rPr>
              <a:t>in a 24-well polystyrene plate were treated with 500 </a:t>
            </a:r>
            <a:r>
              <a:rPr lang="en-US" sz="1200" dirty="0" err="1">
                <a:latin typeface="Times New Roman" charset="0"/>
                <a:ea typeface="Times New Roman" charset="0"/>
                <a:cs typeface="Times New Roman" charset="0"/>
                <a:sym typeface="Wingdings"/>
              </a:rPr>
              <a:t>μl</a:t>
            </a:r>
            <a:r>
              <a:rPr lang="en-US" sz="1200" dirty="0">
                <a:latin typeface="Times New Roman" charset="0"/>
                <a:ea typeface="Times New Roman" charset="0"/>
                <a:cs typeface="Times New Roman" charset="0"/>
                <a:sym typeface="Wingdings"/>
              </a:rPr>
              <a:t> of PBS or 0.5, 1 or 5 </a:t>
            </a:r>
            <a:r>
              <a:rPr lang="en-US" sz="1200" dirty="0" err="1">
                <a:latin typeface="Times New Roman" charset="0"/>
                <a:ea typeface="Times New Roman" charset="0"/>
                <a:cs typeface="Times New Roman" charset="0"/>
                <a:sym typeface="Wingdings"/>
              </a:rPr>
              <a:t>μM</a:t>
            </a:r>
            <a:r>
              <a:rPr lang="en-US" sz="1200" dirty="0">
                <a:latin typeface="Times New Roman" charset="0"/>
                <a:ea typeface="Times New Roman" charset="0"/>
                <a:cs typeface="Times New Roman" charset="0"/>
                <a:sym typeface="Wingdings"/>
              </a:rPr>
              <a:t> REP at 4 °C overnight. </a:t>
            </a:r>
            <a:endParaRPr lang="en-US" sz="1200" dirty="0" smtClean="0">
              <a:latin typeface="Times New Roman" charset="0"/>
              <a:ea typeface="Times New Roman" charset="0"/>
              <a:cs typeface="Times New Roman" charset="0"/>
              <a:sym typeface="Wingdings"/>
            </a:endParaRPr>
          </a:p>
          <a:p>
            <a:r>
              <a:rPr lang="en-US" sz="1200" dirty="0">
                <a:latin typeface="Times New Roman" charset="0"/>
                <a:ea typeface="Times New Roman" charset="0"/>
                <a:cs typeface="Times New Roman" charset="0"/>
                <a:sym typeface="Wingdings"/>
              </a:rPr>
              <a:t>↓ </a:t>
            </a:r>
            <a:r>
              <a:rPr lang="en-US" sz="1200" dirty="0" smtClean="0">
                <a:latin typeface="Times New Roman" charset="0"/>
                <a:ea typeface="Times New Roman" charset="0"/>
                <a:cs typeface="Times New Roman" charset="0"/>
                <a:sym typeface="Wingdings"/>
              </a:rPr>
              <a:t>After </a:t>
            </a:r>
            <a:r>
              <a:rPr lang="en-US" sz="1200" dirty="0">
                <a:latin typeface="Times New Roman" charset="0"/>
                <a:ea typeface="Times New Roman" charset="0"/>
                <a:cs typeface="Times New Roman" charset="0"/>
                <a:sym typeface="Wingdings"/>
              </a:rPr>
              <a:t>washing the plate with PBS, </a:t>
            </a:r>
            <a:r>
              <a:rPr lang="en-US" sz="1200" dirty="0" smtClean="0">
                <a:latin typeface="Times New Roman" charset="0"/>
                <a:ea typeface="Times New Roman" charset="0"/>
                <a:cs typeface="Times New Roman" charset="0"/>
                <a:sym typeface="Wingdings"/>
              </a:rPr>
              <a:t> seed cells </a:t>
            </a:r>
            <a:r>
              <a:rPr lang="en-US" sz="1200" dirty="0">
                <a:latin typeface="Times New Roman" charset="0"/>
                <a:ea typeface="Times New Roman" charset="0"/>
                <a:cs typeface="Times New Roman" charset="0"/>
                <a:sym typeface="Wingdings"/>
              </a:rPr>
              <a:t>(2 × 105 cells/well) </a:t>
            </a:r>
            <a:endParaRPr lang="en-US" sz="1200" dirty="0" smtClean="0">
              <a:latin typeface="Times New Roman" charset="0"/>
              <a:ea typeface="Times New Roman" charset="0"/>
              <a:cs typeface="Times New Roman" charset="0"/>
              <a:sym typeface="Wingdings"/>
            </a:endParaRPr>
          </a:p>
          <a:p>
            <a:r>
              <a:rPr lang="en-US" sz="1200" dirty="0">
                <a:latin typeface="Times New Roman" charset="0"/>
                <a:ea typeface="Times New Roman" charset="0"/>
                <a:cs typeface="Times New Roman" charset="0"/>
                <a:sym typeface="Wingdings"/>
              </a:rPr>
              <a:t>↓ </a:t>
            </a:r>
            <a:r>
              <a:rPr lang="en-US" sz="1200" dirty="0" smtClean="0">
                <a:latin typeface="Times New Roman" charset="0"/>
                <a:ea typeface="Times New Roman" charset="0"/>
                <a:cs typeface="Times New Roman" charset="0"/>
                <a:sym typeface="Wingdings"/>
              </a:rPr>
              <a:t>Substitute with </a:t>
            </a:r>
            <a:r>
              <a:rPr lang="en-US" sz="1200" dirty="0">
                <a:latin typeface="Times New Roman" charset="0"/>
                <a:ea typeface="Times New Roman" charset="0"/>
                <a:cs typeface="Times New Roman" charset="0"/>
                <a:sym typeface="Wingdings"/>
              </a:rPr>
              <a:t>a fresh medium containing </a:t>
            </a:r>
            <a:r>
              <a:rPr lang="en-US" sz="1200" dirty="0" err="1" smtClean="0">
                <a:latin typeface="Times New Roman" charset="0"/>
                <a:ea typeface="Times New Roman" charset="0"/>
                <a:cs typeface="Times New Roman" charset="0"/>
                <a:sym typeface="Wingdings"/>
              </a:rPr>
              <a:t>mitomycin</a:t>
            </a:r>
            <a:endParaRPr lang="en-US" sz="1200" dirty="0" smtClean="0">
              <a:latin typeface="Times New Roman" charset="0"/>
              <a:ea typeface="Times New Roman" charset="0"/>
              <a:cs typeface="Times New Roman" charset="0"/>
              <a:sym typeface="Wingdings"/>
            </a:endParaRPr>
          </a:p>
          <a:p>
            <a:r>
              <a:rPr lang="en-US" sz="1200" dirty="0">
                <a:latin typeface="Times New Roman" charset="0"/>
                <a:ea typeface="Times New Roman" charset="0"/>
                <a:cs typeface="Times New Roman" charset="0"/>
                <a:sym typeface="Wingdings"/>
              </a:rPr>
              <a:t>↓</a:t>
            </a:r>
            <a:r>
              <a:rPr lang="en-US" sz="1200" dirty="0" smtClean="0">
                <a:latin typeface="Times New Roman" charset="0"/>
                <a:ea typeface="Times New Roman" charset="0"/>
                <a:cs typeface="Times New Roman" charset="0"/>
                <a:sym typeface="Wingdings"/>
              </a:rPr>
              <a:t> </a:t>
            </a:r>
            <a:r>
              <a:rPr lang="en-US" sz="1200" dirty="0">
                <a:latin typeface="Times New Roman" charset="0"/>
                <a:ea typeface="Times New Roman" charset="0"/>
                <a:cs typeface="Times New Roman" charset="0"/>
                <a:sym typeface="Wingdings"/>
              </a:rPr>
              <a:t>After removing the medium and washing the wells with PBS, </a:t>
            </a:r>
            <a:r>
              <a:rPr lang="en-US" sz="1200" dirty="0" smtClean="0">
                <a:latin typeface="Times New Roman" charset="0"/>
                <a:ea typeface="Times New Roman" charset="0"/>
                <a:cs typeface="Times New Roman" charset="0"/>
                <a:sym typeface="Wingdings"/>
              </a:rPr>
              <a:t>create a </a:t>
            </a:r>
            <a:r>
              <a:rPr lang="en-US" sz="1200" dirty="0">
                <a:latin typeface="Times New Roman" charset="0"/>
                <a:ea typeface="Times New Roman" charset="0"/>
                <a:cs typeface="Times New Roman" charset="0"/>
                <a:sym typeface="Wingdings"/>
              </a:rPr>
              <a:t>cell-free gap </a:t>
            </a:r>
            <a:r>
              <a:rPr lang="en-US" sz="1200" dirty="0" smtClean="0">
                <a:latin typeface="Times New Roman" charset="0"/>
                <a:ea typeface="Times New Roman" charset="0"/>
                <a:cs typeface="Times New Roman" charset="0"/>
                <a:sym typeface="Wingdings"/>
              </a:rPr>
              <a:t>by </a:t>
            </a:r>
            <a:r>
              <a:rPr lang="en-US" sz="1200" dirty="0">
                <a:latin typeface="Times New Roman" charset="0"/>
                <a:ea typeface="Times New Roman" charset="0"/>
                <a:cs typeface="Times New Roman" charset="0"/>
                <a:sym typeface="Wingdings"/>
              </a:rPr>
              <a:t>scratching the confluent cell layer with a sterile P10 micropipette </a:t>
            </a:r>
            <a:r>
              <a:rPr lang="en-US" sz="1200" dirty="0" smtClean="0">
                <a:latin typeface="Times New Roman" charset="0"/>
                <a:ea typeface="Times New Roman" charset="0"/>
                <a:cs typeface="Times New Roman" charset="0"/>
                <a:sym typeface="Wingdings"/>
              </a:rPr>
              <a:t>tip</a:t>
            </a:r>
          </a:p>
          <a:p>
            <a:r>
              <a:rPr lang="en-US" sz="1200" dirty="0">
                <a:latin typeface="Times New Roman" charset="0"/>
                <a:ea typeface="Times New Roman" charset="0"/>
                <a:cs typeface="Times New Roman" charset="0"/>
                <a:sym typeface="Wingdings"/>
              </a:rPr>
              <a:t>↓ </a:t>
            </a:r>
            <a:r>
              <a:rPr lang="en-US" sz="1200" dirty="0" smtClean="0">
                <a:latin typeface="Times New Roman" charset="0"/>
                <a:ea typeface="Times New Roman" charset="0"/>
                <a:cs typeface="Times New Roman" charset="0"/>
                <a:sym typeface="Wingdings"/>
              </a:rPr>
              <a:t>Replace the </a:t>
            </a:r>
            <a:r>
              <a:rPr lang="en-US" sz="1200" dirty="0">
                <a:latin typeface="Times New Roman" charset="0"/>
                <a:ea typeface="Times New Roman" charset="0"/>
                <a:cs typeface="Times New Roman" charset="0"/>
                <a:sym typeface="Wingdings"/>
              </a:rPr>
              <a:t>removed medium </a:t>
            </a:r>
            <a:r>
              <a:rPr lang="en-US" sz="1200" dirty="0" smtClean="0">
                <a:latin typeface="Times New Roman" charset="0"/>
                <a:ea typeface="Times New Roman" charset="0"/>
                <a:cs typeface="Times New Roman" charset="0"/>
                <a:sym typeface="Wingdings"/>
              </a:rPr>
              <a:t>with </a:t>
            </a:r>
            <a:r>
              <a:rPr lang="en-US" sz="1200" dirty="0">
                <a:latin typeface="Times New Roman" charset="0"/>
                <a:ea typeface="Times New Roman" charset="0"/>
                <a:cs typeface="Times New Roman" charset="0"/>
                <a:sym typeface="Wingdings"/>
              </a:rPr>
              <a:t>a keratinocyte growth kit supplemented </a:t>
            </a:r>
            <a:r>
              <a:rPr lang="en-US" sz="1200" dirty="0" smtClean="0">
                <a:latin typeface="Times New Roman" charset="0"/>
                <a:ea typeface="Times New Roman" charset="0"/>
                <a:cs typeface="Times New Roman" charset="0"/>
                <a:sym typeface="Wingdings"/>
              </a:rPr>
              <a:t>DCBM</a:t>
            </a:r>
          </a:p>
          <a:p>
            <a:r>
              <a:rPr lang="en-US" sz="1200" dirty="0">
                <a:latin typeface="Times New Roman" charset="0"/>
                <a:ea typeface="Times New Roman" charset="0"/>
                <a:cs typeface="Times New Roman" charset="0"/>
                <a:sym typeface="Wingdings"/>
              </a:rPr>
              <a:t>↓ </a:t>
            </a:r>
            <a:r>
              <a:rPr lang="en-US" sz="1200" dirty="0" smtClean="0">
                <a:latin typeface="Times New Roman" charset="0"/>
                <a:ea typeface="Times New Roman" charset="0"/>
                <a:cs typeface="Times New Roman" charset="0"/>
                <a:sym typeface="Wingdings"/>
              </a:rPr>
              <a:t>Capture using </a:t>
            </a:r>
            <a:r>
              <a:rPr lang="en-US" sz="1200" dirty="0">
                <a:latin typeface="Times New Roman" charset="0"/>
                <a:ea typeface="Times New Roman" charset="0"/>
                <a:cs typeface="Times New Roman" charset="0"/>
                <a:sym typeface="Wingdings"/>
              </a:rPr>
              <a:t>a phase contrast </a:t>
            </a:r>
            <a:r>
              <a:rPr lang="en-US" sz="1200" dirty="0" smtClean="0">
                <a:latin typeface="Times New Roman" charset="0"/>
                <a:ea typeface="Times New Roman" charset="0"/>
                <a:cs typeface="Times New Roman" charset="0"/>
                <a:sym typeface="Wingdings"/>
              </a:rPr>
              <a:t>microscope</a:t>
            </a:r>
          </a:p>
          <a:p>
            <a:r>
              <a:rPr lang="en-US" sz="1200" dirty="0">
                <a:latin typeface="Times New Roman" charset="0"/>
                <a:ea typeface="Times New Roman" charset="0"/>
                <a:cs typeface="Times New Roman" charset="0"/>
                <a:sym typeface="Wingdings"/>
              </a:rPr>
              <a:t>↓ </a:t>
            </a:r>
            <a:r>
              <a:rPr lang="en-US" sz="1200" dirty="0" smtClean="0">
                <a:latin typeface="Times New Roman" charset="0"/>
                <a:ea typeface="Times New Roman" charset="0"/>
                <a:cs typeface="Times New Roman" charset="0"/>
                <a:sym typeface="Wingdings"/>
              </a:rPr>
              <a:t>Determine scratched </a:t>
            </a:r>
            <a:r>
              <a:rPr lang="en-US" sz="1200" dirty="0">
                <a:latin typeface="Times New Roman" charset="0"/>
                <a:ea typeface="Times New Roman" charset="0"/>
                <a:cs typeface="Times New Roman" charset="0"/>
                <a:sym typeface="Wingdings"/>
              </a:rPr>
              <a:t>wound recovery index (SWRI, %) </a:t>
            </a:r>
            <a:r>
              <a:rPr lang="en-US" sz="1200" dirty="0" smtClean="0">
                <a:latin typeface="Times New Roman" charset="0"/>
                <a:ea typeface="Times New Roman" charset="0"/>
                <a:cs typeface="Times New Roman" charset="0"/>
                <a:sym typeface="Wingdings"/>
              </a:rPr>
              <a:t>with </a:t>
            </a:r>
            <a:r>
              <a:rPr lang="en-US" sz="1200" dirty="0">
                <a:latin typeface="Times New Roman" charset="0"/>
                <a:ea typeface="Times New Roman" charset="0"/>
                <a:cs typeface="Times New Roman" charset="0"/>
                <a:sym typeface="Wingdings"/>
              </a:rPr>
              <a:t>the equation, (total wound area − present wound area) / total wound area × 100.</a:t>
            </a:r>
          </a:p>
        </p:txBody>
      </p:sp>
      <p:sp>
        <p:nvSpPr>
          <p:cNvPr id="2" name="Rectangle 1"/>
          <p:cNvSpPr/>
          <p:nvPr/>
        </p:nvSpPr>
        <p:spPr>
          <a:xfrm>
            <a:off x="89636" y="6516717"/>
            <a:ext cx="6667125" cy="553998"/>
          </a:xfrm>
          <a:prstGeom prst="rect">
            <a:avLst/>
          </a:prstGeom>
        </p:spPr>
        <p:txBody>
          <a:bodyPr wrap="square">
            <a:spAutoFit/>
          </a:bodyPr>
          <a:lstStyle/>
          <a:p>
            <a:pPr fontAlgn="base"/>
            <a:r>
              <a:rPr lang="en-US" sz="1000" dirty="0">
                <a:latin typeface="Arial" charset="0"/>
              </a:rPr>
              <a:t>Fig. 2. Accelerating effect of REP on keratinocyte migration. (A) Representative image of keratinocyte migration on polystyrene surface or the surfaces coated with 0.5, 1, and 5 </a:t>
            </a:r>
            <a:r>
              <a:rPr lang="en-US" sz="1000" dirty="0" err="1">
                <a:latin typeface="Arial" charset="0"/>
              </a:rPr>
              <a:t>μM</a:t>
            </a:r>
            <a:r>
              <a:rPr lang="en-US" sz="1000" dirty="0">
                <a:latin typeface="Arial" charset="0"/>
              </a:rPr>
              <a:t> REP during a 72-h culture period. (B) Quantitative relationship between REP concentration and SWRI. *</a:t>
            </a:r>
            <a:r>
              <a:rPr lang="en-US" sz="1000" i="1" dirty="0">
                <a:latin typeface="Arial" charset="0"/>
              </a:rPr>
              <a:t>p</a:t>
            </a:r>
            <a:r>
              <a:rPr lang="en-US" sz="1000" dirty="0">
                <a:latin typeface="Arial" charset="0"/>
              </a:rPr>
              <a:t> &lt; 0.05.</a:t>
            </a:r>
            <a:endParaRPr lang="en-US" sz="1000" b="0" i="0" dirty="0">
              <a:effectLst/>
              <a:latin typeface="Arial"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4256" y="4595283"/>
            <a:ext cx="4321147" cy="1877352"/>
          </a:xfrm>
          <a:prstGeom prst="rect">
            <a:avLst/>
          </a:prstGeom>
        </p:spPr>
      </p:pic>
      <p:sp>
        <p:nvSpPr>
          <p:cNvPr id="9" name="Rectangle 8"/>
          <p:cNvSpPr/>
          <p:nvPr/>
        </p:nvSpPr>
        <p:spPr>
          <a:xfrm>
            <a:off x="148587" y="4375377"/>
            <a:ext cx="681597" cy="276999"/>
          </a:xfrm>
          <a:prstGeom prst="rect">
            <a:avLst/>
          </a:prstGeom>
        </p:spPr>
        <p:txBody>
          <a:bodyPr wrap="none">
            <a:spAutoFit/>
          </a:bodyPr>
          <a:lstStyle/>
          <a:p>
            <a:r>
              <a:rPr lang="en-US" sz="1200" dirty="0" smtClean="0">
                <a:latin typeface="Times New Roman"/>
                <a:cs typeface="Times New Roman"/>
              </a:rPr>
              <a:t>[Result]</a:t>
            </a:r>
            <a:endParaRPr lang="en-US" sz="1200" dirty="0">
              <a:latin typeface="Times New Roman"/>
              <a:cs typeface="Times New Roman"/>
            </a:endParaRPr>
          </a:p>
        </p:txBody>
      </p:sp>
      <p:sp>
        <p:nvSpPr>
          <p:cNvPr id="4" name="Rectangle 3"/>
          <p:cNvSpPr/>
          <p:nvPr/>
        </p:nvSpPr>
        <p:spPr>
          <a:xfrm>
            <a:off x="258137" y="7145366"/>
            <a:ext cx="6330121" cy="64633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171450" indent="-171450">
              <a:buFont typeface="Arial" charset="0"/>
              <a:buChar char="•"/>
            </a:pPr>
            <a:r>
              <a:rPr lang="en-US" sz="1200" dirty="0">
                <a:latin typeface="Times New Roman"/>
                <a:cs typeface="Times New Roman"/>
              </a:rPr>
              <a:t>The migration speed of keratinocyte accelerated in a REP concentration-dependent fashion.</a:t>
            </a:r>
          </a:p>
          <a:p>
            <a:pPr marL="171450" indent="-171450">
              <a:buFont typeface="Arial" charset="0"/>
              <a:buChar char="•"/>
            </a:pPr>
            <a:r>
              <a:rPr lang="en-US" sz="1200" dirty="0">
                <a:latin typeface="Times New Roman"/>
                <a:cs typeface="Times New Roman"/>
              </a:rPr>
              <a:t>The motility of keratinocytes was shown to be correlated with the dosage of RGD-functionalized REP.</a:t>
            </a:r>
          </a:p>
        </p:txBody>
      </p:sp>
      <p:sp>
        <p:nvSpPr>
          <p:cNvPr id="11" name="TextBox 10"/>
          <p:cNvSpPr txBox="1"/>
          <p:nvPr/>
        </p:nvSpPr>
        <p:spPr>
          <a:xfrm>
            <a:off x="27710" y="8112549"/>
            <a:ext cx="6603212" cy="646331"/>
          </a:xfrm>
          <a:prstGeom prst="rect">
            <a:avLst/>
          </a:prstGeom>
          <a:noFill/>
        </p:spPr>
        <p:txBody>
          <a:bodyPr wrap="square" rtlCol="0">
            <a:spAutoFit/>
          </a:bodyPr>
          <a:lstStyle/>
          <a:p>
            <a:r>
              <a:rPr lang="en-US" sz="1200" dirty="0" smtClean="0">
                <a:latin typeface="Times New Roman" charset="0"/>
                <a:ea typeface="Times New Roman" charset="0"/>
                <a:cs typeface="Times New Roman" charset="0"/>
              </a:rPr>
              <a:t>[Purpose]</a:t>
            </a:r>
          </a:p>
          <a:p>
            <a:r>
              <a:rPr lang="en-US" sz="1200" dirty="0" smtClean="0">
                <a:latin typeface="Times New Roman" charset="0"/>
                <a:ea typeface="Times New Roman" charset="0"/>
                <a:cs typeface="Times New Roman" charset="0"/>
              </a:rPr>
              <a:t>To </a:t>
            </a:r>
            <a:r>
              <a:rPr lang="en-US" sz="1200" dirty="0">
                <a:latin typeface="Times New Roman" charset="0"/>
                <a:ea typeface="Times New Roman" charset="0"/>
                <a:cs typeface="Times New Roman" charset="0"/>
              </a:rPr>
              <a:t>investigate biodegradability of </a:t>
            </a:r>
            <a:r>
              <a:rPr lang="en-US" sz="1200" dirty="0" smtClean="0">
                <a:latin typeface="Times New Roman" charset="0"/>
                <a:ea typeface="Times New Roman" charset="0"/>
                <a:cs typeface="Times New Roman" charset="0"/>
              </a:rPr>
              <a:t>REP</a:t>
            </a:r>
            <a:r>
              <a:rPr lang="en-US" sz="1200" i="1" dirty="0" smtClean="0">
                <a:latin typeface="Times New Roman" charset="0"/>
                <a:ea typeface="Times New Roman" charset="0"/>
                <a:cs typeface="Times New Roman" charset="0"/>
              </a:rPr>
              <a:t> </a:t>
            </a:r>
            <a:r>
              <a:rPr lang="en-US" sz="1200" dirty="0" smtClean="0">
                <a:latin typeface="Times New Roman" charset="0"/>
                <a:ea typeface="Times New Roman" charset="0"/>
                <a:cs typeface="Times New Roman" charset="0"/>
              </a:rPr>
              <a:t>from </a:t>
            </a:r>
            <a:r>
              <a:rPr lang="en-US" sz="1200" dirty="0">
                <a:latin typeface="Times New Roman" charset="0"/>
                <a:ea typeface="Times New Roman" charset="0"/>
                <a:cs typeface="Times New Roman" charset="0"/>
              </a:rPr>
              <a:t>the site of injury</a:t>
            </a:r>
            <a:endParaRPr lang="en-US" sz="1200" i="1" dirty="0" smtClean="0">
              <a:latin typeface="Times New Roman" charset="0"/>
              <a:ea typeface="Times New Roman" charset="0"/>
              <a:cs typeface="Times New Roman" charset="0"/>
            </a:endParaRPr>
          </a:p>
          <a:p>
            <a:r>
              <a:rPr lang="en-US" sz="1200" dirty="0" smtClean="0">
                <a:latin typeface="Times New Roman" charset="0"/>
                <a:ea typeface="Times New Roman" charset="0"/>
                <a:cs typeface="Times New Roman" charset="0"/>
              </a:rPr>
              <a:t>[Experimental]</a:t>
            </a:r>
          </a:p>
        </p:txBody>
      </p:sp>
      <p:sp>
        <p:nvSpPr>
          <p:cNvPr id="12" name="TextBox 11"/>
          <p:cNvSpPr txBox="1"/>
          <p:nvPr/>
        </p:nvSpPr>
        <p:spPr>
          <a:xfrm>
            <a:off x="27710" y="7838978"/>
            <a:ext cx="966675" cy="307777"/>
          </a:xfrm>
          <a:prstGeom prst="rect">
            <a:avLst/>
          </a:prstGeom>
          <a:noFill/>
        </p:spPr>
        <p:txBody>
          <a:bodyPr wrap="none" rtlCol="0">
            <a:spAutoFit/>
          </a:bodyPr>
          <a:lstStyle/>
          <a:p>
            <a:r>
              <a:rPr lang="en-US" sz="1400" b="1" dirty="0" smtClean="0">
                <a:latin typeface="Times New Roman"/>
                <a:cs typeface="Times New Roman"/>
              </a:rPr>
              <a:t>Fig. 3 A-C</a:t>
            </a:r>
            <a:endParaRPr lang="en-US" sz="1400" b="1" dirty="0">
              <a:latin typeface="Times New Roman"/>
              <a:cs typeface="Times New Roman"/>
            </a:endParaRPr>
          </a:p>
        </p:txBody>
      </p:sp>
      <p:sp>
        <p:nvSpPr>
          <p:cNvPr id="13" name="Rectangle 12"/>
          <p:cNvSpPr/>
          <p:nvPr/>
        </p:nvSpPr>
        <p:spPr>
          <a:xfrm>
            <a:off x="27710" y="8707267"/>
            <a:ext cx="6674240" cy="1200329"/>
          </a:xfrm>
          <a:prstGeom prst="rect">
            <a:avLst/>
          </a:prstGeom>
        </p:spPr>
        <p:txBody>
          <a:bodyPr wrap="square">
            <a:spAutoFit/>
          </a:bodyPr>
          <a:lstStyle/>
          <a:p>
            <a:r>
              <a:rPr lang="en-US" sz="1200" b="1" dirty="0" smtClean="0">
                <a:latin typeface="Times New Roman" charset="0"/>
                <a:ea typeface="Times New Roman" charset="0"/>
                <a:cs typeface="Times New Roman" charset="0"/>
                <a:sym typeface="Wingdings"/>
              </a:rPr>
              <a:t>Fig. </a:t>
            </a:r>
            <a:r>
              <a:rPr lang="en-US" sz="1200" b="1" dirty="0">
                <a:latin typeface="Times New Roman" charset="0"/>
                <a:ea typeface="Times New Roman" charset="0"/>
                <a:cs typeface="Times New Roman" charset="0"/>
                <a:sym typeface="Wingdings"/>
              </a:rPr>
              <a:t>3</a:t>
            </a:r>
            <a:r>
              <a:rPr lang="en-US" sz="1200" b="1" dirty="0" smtClean="0">
                <a:latin typeface="Times New Roman" charset="0"/>
                <a:ea typeface="Times New Roman" charset="0"/>
                <a:cs typeface="Times New Roman" charset="0"/>
                <a:sym typeface="Wingdings"/>
              </a:rPr>
              <a:t> A-B </a:t>
            </a:r>
            <a:endParaRPr lang="en-US" sz="1200" b="1" dirty="0">
              <a:latin typeface="Times New Roman" charset="0"/>
              <a:ea typeface="Times New Roman" charset="0"/>
              <a:cs typeface="Times New Roman" charset="0"/>
              <a:sym typeface="Wingdings"/>
            </a:endParaRPr>
          </a:p>
          <a:p>
            <a:r>
              <a:rPr lang="en-US" sz="1200" dirty="0" smtClean="0">
                <a:latin typeface="Times New Roman" charset="0"/>
                <a:ea typeface="Times New Roman" charset="0"/>
                <a:cs typeface="Times New Roman" charset="0"/>
                <a:sym typeface="Wingdings"/>
              </a:rPr>
              <a:t>↓ </a:t>
            </a:r>
            <a:r>
              <a:rPr lang="en-US" sz="1200" dirty="0">
                <a:latin typeface="Times New Roman" charset="0"/>
                <a:ea typeface="Times New Roman" charset="0"/>
                <a:cs typeface="Times New Roman" charset="0"/>
                <a:sym typeface="Wingdings"/>
              </a:rPr>
              <a:t>Thirty C57BL/6J mice were randomly divided into 2 </a:t>
            </a:r>
            <a:r>
              <a:rPr lang="en-US" sz="1200" dirty="0" smtClean="0">
                <a:latin typeface="Times New Roman" charset="0"/>
                <a:ea typeface="Times New Roman" charset="0"/>
                <a:cs typeface="Times New Roman" charset="0"/>
                <a:sym typeface="Wingdings"/>
              </a:rPr>
              <a:t>groups.</a:t>
            </a:r>
          </a:p>
          <a:p>
            <a:r>
              <a:rPr lang="en-US" sz="1200" dirty="0">
                <a:latin typeface="Times New Roman" charset="0"/>
                <a:ea typeface="Times New Roman" charset="0"/>
                <a:cs typeface="Times New Roman" charset="0"/>
                <a:sym typeface="Wingdings"/>
              </a:rPr>
              <a:t>↓ </a:t>
            </a:r>
            <a:r>
              <a:rPr lang="en-US" sz="1200" dirty="0" smtClean="0">
                <a:latin typeface="Times New Roman" charset="0"/>
                <a:ea typeface="Times New Roman" charset="0"/>
                <a:cs typeface="Times New Roman" charset="0"/>
                <a:sym typeface="Wingdings"/>
              </a:rPr>
              <a:t>On </a:t>
            </a:r>
            <a:r>
              <a:rPr lang="en-US" sz="1200" dirty="0">
                <a:latin typeface="Times New Roman" charset="0"/>
                <a:ea typeface="Times New Roman" charset="0"/>
                <a:cs typeface="Times New Roman" charset="0"/>
                <a:sym typeface="Wingdings"/>
              </a:rPr>
              <a:t>each mouse, 4 dorsal wounds were made with an 8-mm biopsy punch. </a:t>
            </a:r>
            <a:endParaRPr lang="en-US" sz="1200" dirty="0" smtClean="0">
              <a:latin typeface="Times New Roman" charset="0"/>
              <a:ea typeface="Times New Roman" charset="0"/>
              <a:cs typeface="Times New Roman" charset="0"/>
              <a:sym typeface="Wingdings"/>
            </a:endParaRPr>
          </a:p>
          <a:p>
            <a:r>
              <a:rPr lang="en-US" sz="1200" dirty="0">
                <a:latin typeface="Times New Roman" charset="0"/>
                <a:ea typeface="Times New Roman" charset="0"/>
                <a:cs typeface="Times New Roman" charset="0"/>
                <a:sym typeface="Wingdings"/>
              </a:rPr>
              <a:t>↓ </a:t>
            </a:r>
            <a:r>
              <a:rPr lang="en-US" sz="1200" dirty="0" smtClean="0">
                <a:latin typeface="Times New Roman" charset="0"/>
                <a:ea typeface="Times New Roman" charset="0"/>
                <a:cs typeface="Times New Roman" charset="0"/>
                <a:sym typeface="Wingdings"/>
              </a:rPr>
              <a:t>The </a:t>
            </a:r>
            <a:r>
              <a:rPr lang="en-US" sz="1200" dirty="0">
                <a:latin typeface="Times New Roman" charset="0"/>
                <a:ea typeface="Times New Roman" charset="0"/>
                <a:cs typeface="Times New Roman" charset="0"/>
                <a:sym typeface="Wingdings"/>
              </a:rPr>
              <a:t>wounds were filled with </a:t>
            </a:r>
            <a:r>
              <a:rPr lang="en-US" sz="1200" dirty="0" smtClean="0">
                <a:latin typeface="Times New Roman" charset="0"/>
                <a:ea typeface="Times New Roman" charset="0"/>
                <a:cs typeface="Times New Roman" charset="0"/>
                <a:sym typeface="Wingdings"/>
              </a:rPr>
              <a:t>50</a:t>
            </a:r>
            <a:r>
              <a:rPr lang="en-US" sz="1200" dirty="0">
                <a:latin typeface="Times New Roman" charset="0"/>
                <a:ea typeface="Times New Roman" charset="0"/>
                <a:cs typeface="Times New Roman" charset="0"/>
                <a:sym typeface="Wingdings"/>
              </a:rPr>
              <a:t> </a:t>
            </a:r>
            <a:r>
              <a:rPr lang="en-US" sz="1200" dirty="0" err="1">
                <a:latin typeface="Times New Roman" charset="0"/>
                <a:ea typeface="Times New Roman" charset="0"/>
                <a:cs typeface="Times New Roman" charset="0"/>
                <a:sym typeface="Wingdings"/>
              </a:rPr>
              <a:t>μM</a:t>
            </a:r>
            <a:r>
              <a:rPr lang="en-US" sz="1200" dirty="0">
                <a:latin typeface="Times New Roman" charset="0"/>
                <a:ea typeface="Times New Roman" charset="0"/>
                <a:cs typeface="Times New Roman" charset="0"/>
                <a:sym typeface="Wingdings"/>
              </a:rPr>
              <a:t> Fam-REP. </a:t>
            </a:r>
            <a:endParaRPr lang="en-US" sz="1200" dirty="0" smtClean="0">
              <a:latin typeface="Times New Roman" charset="0"/>
              <a:ea typeface="Times New Roman" charset="0"/>
              <a:cs typeface="Times New Roman" charset="0"/>
              <a:sym typeface="Wingdings"/>
            </a:endParaRPr>
          </a:p>
          <a:p>
            <a:r>
              <a:rPr lang="en-US" sz="1200" dirty="0" smtClean="0">
                <a:latin typeface="Times New Roman" charset="0"/>
                <a:ea typeface="Times New Roman" charset="0"/>
                <a:cs typeface="Times New Roman" charset="0"/>
                <a:sym typeface="Wingdings"/>
              </a:rPr>
              <a:t>↓ </a:t>
            </a:r>
            <a:r>
              <a:rPr lang="en-US" sz="1200" dirty="0">
                <a:latin typeface="Times New Roman" charset="0"/>
                <a:ea typeface="Times New Roman" charset="0"/>
                <a:cs typeface="Times New Roman" charset="0"/>
                <a:sym typeface="Wingdings"/>
              </a:rPr>
              <a:t>T</a:t>
            </a:r>
            <a:r>
              <a:rPr lang="en-US" sz="1200" dirty="0" smtClean="0">
                <a:latin typeface="Times New Roman" charset="0"/>
                <a:ea typeface="Times New Roman" charset="0"/>
                <a:cs typeface="Times New Roman" charset="0"/>
                <a:sym typeface="Wingdings"/>
              </a:rPr>
              <a:t>issue </a:t>
            </a:r>
            <a:r>
              <a:rPr lang="en-US" sz="1200" dirty="0">
                <a:latin typeface="Times New Roman" charset="0"/>
                <a:ea typeface="Times New Roman" charset="0"/>
                <a:cs typeface="Times New Roman" charset="0"/>
                <a:sym typeface="Wingdings"/>
              </a:rPr>
              <a:t>sections were incubated for 5 min in a 100 </a:t>
            </a:r>
            <a:r>
              <a:rPr lang="en-US" sz="1200" dirty="0" err="1">
                <a:latin typeface="Times New Roman" charset="0"/>
                <a:ea typeface="Times New Roman" charset="0"/>
                <a:cs typeface="Times New Roman" charset="0"/>
                <a:sym typeface="Wingdings"/>
              </a:rPr>
              <a:t>mM</a:t>
            </a:r>
            <a:r>
              <a:rPr lang="en-US" sz="1200" dirty="0">
                <a:latin typeface="Times New Roman" charset="0"/>
                <a:ea typeface="Times New Roman" charset="0"/>
                <a:cs typeface="Times New Roman" charset="0"/>
                <a:sym typeface="Wingdings"/>
              </a:rPr>
              <a:t> glycine solution (pH 7.5), followed by 0.1% </a:t>
            </a:r>
            <a:r>
              <a:rPr lang="en-US" sz="1200" dirty="0" err="1">
                <a:latin typeface="Times New Roman" charset="0"/>
                <a:ea typeface="Times New Roman" charset="0"/>
                <a:cs typeface="Times New Roman" charset="0"/>
                <a:sym typeface="Wingdings"/>
              </a:rPr>
              <a:t>Pontamine</a:t>
            </a:r>
            <a:r>
              <a:rPr lang="en-US" sz="1200" dirty="0">
                <a:latin typeface="Times New Roman" charset="0"/>
                <a:ea typeface="Times New Roman" charset="0"/>
                <a:cs typeface="Times New Roman" charset="0"/>
                <a:sym typeface="Wingdings"/>
              </a:rPr>
              <a:t> Sky Blue5BX </a:t>
            </a:r>
            <a:r>
              <a:rPr lang="en-US" sz="1200" dirty="0" smtClean="0">
                <a:latin typeface="Times New Roman" charset="0"/>
                <a:ea typeface="Times New Roman" charset="0"/>
                <a:cs typeface="Times New Roman" charset="0"/>
                <a:sym typeface="Wingdings"/>
              </a:rPr>
              <a:t>in </a:t>
            </a:r>
            <a:r>
              <a:rPr lang="en-US" sz="1200" dirty="0">
                <a:latin typeface="Times New Roman" charset="0"/>
                <a:ea typeface="Times New Roman" charset="0"/>
                <a:cs typeface="Times New Roman" charset="0"/>
                <a:sym typeface="Wingdings"/>
              </a:rPr>
              <a:t>PBS for 10 min to quench </a:t>
            </a:r>
            <a:r>
              <a:rPr lang="en-US" sz="1200" dirty="0" err="1">
                <a:latin typeface="Times New Roman" charset="0"/>
                <a:ea typeface="Times New Roman" charset="0"/>
                <a:cs typeface="Times New Roman" charset="0"/>
                <a:sym typeface="Wingdings"/>
              </a:rPr>
              <a:t>autofluorescence</a:t>
            </a:r>
            <a:r>
              <a:rPr lang="en-US" sz="1200" dirty="0">
                <a:latin typeface="Times New Roman" charset="0"/>
                <a:ea typeface="Times New Roman" charset="0"/>
                <a:cs typeface="Times New Roman" charset="0"/>
                <a:sym typeface="Wingdings"/>
              </a:rPr>
              <a:t>. </a:t>
            </a:r>
          </a:p>
        </p:txBody>
      </p:sp>
      <p:sp>
        <p:nvSpPr>
          <p:cNvPr id="15" name="Heptagon 14"/>
          <p:cNvSpPr/>
          <p:nvPr/>
        </p:nvSpPr>
        <p:spPr>
          <a:xfrm>
            <a:off x="6426521" y="9599631"/>
            <a:ext cx="394770" cy="254798"/>
          </a:xfrm>
          <a:prstGeom prst="heptagon">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smtClean="0">
                <a:solidFill>
                  <a:sysClr val="windowText" lastClr="000000"/>
                </a:solidFill>
                <a:latin typeface="Arial" charset="0"/>
                <a:ea typeface="Arial" charset="0"/>
                <a:cs typeface="Arial" charset="0"/>
              </a:rPr>
              <a:t>12</a:t>
            </a:r>
            <a:endParaRPr lang="en-US" sz="900" dirty="0">
              <a:solidFill>
                <a:sysClr val="windowText" lastClr="000000"/>
              </a:solidFill>
              <a:latin typeface="Arial" charset="0"/>
              <a:ea typeface="Arial" charset="0"/>
              <a:cs typeface="Arial" charset="0"/>
            </a:endParaRPr>
          </a:p>
        </p:txBody>
      </p:sp>
    </p:spTree>
    <p:extLst>
      <p:ext uri="{BB962C8B-B14F-4D97-AF65-F5344CB8AC3E}">
        <p14:creationId xmlns:p14="http://schemas.microsoft.com/office/powerpoint/2010/main" val="5236051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0" y="0"/>
            <a:ext cx="681597" cy="276999"/>
          </a:xfrm>
          <a:prstGeom prst="rect">
            <a:avLst/>
          </a:prstGeom>
        </p:spPr>
        <p:txBody>
          <a:bodyPr wrap="none">
            <a:spAutoFit/>
          </a:bodyPr>
          <a:lstStyle/>
          <a:p>
            <a:r>
              <a:rPr lang="en-US" sz="1200" dirty="0" smtClean="0">
                <a:latin typeface="Times New Roman"/>
                <a:cs typeface="Times New Roman"/>
              </a:rPr>
              <a:t>[Result]</a:t>
            </a:r>
            <a:endParaRPr lang="en-US" sz="1200" dirty="0">
              <a:latin typeface="Times New Roman"/>
              <a:cs typeface="Times New Roman"/>
            </a:endParaRPr>
          </a:p>
        </p:txBody>
      </p:sp>
      <p:sp>
        <p:nvSpPr>
          <p:cNvPr id="18" name="Heptagon 17"/>
          <p:cNvSpPr/>
          <p:nvPr/>
        </p:nvSpPr>
        <p:spPr>
          <a:xfrm>
            <a:off x="6426521" y="9599631"/>
            <a:ext cx="394770" cy="254798"/>
          </a:xfrm>
          <a:prstGeom prst="heptagon">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smtClean="0">
                <a:solidFill>
                  <a:sysClr val="windowText" lastClr="000000"/>
                </a:solidFill>
                <a:latin typeface="Arial" charset="0"/>
                <a:ea typeface="Arial" charset="0"/>
                <a:cs typeface="Arial" charset="0"/>
              </a:rPr>
              <a:t>13</a:t>
            </a:r>
            <a:endParaRPr lang="en-US" sz="900" dirty="0">
              <a:solidFill>
                <a:sysClr val="windowText" lastClr="000000"/>
              </a:solidFill>
              <a:latin typeface="Arial" charset="0"/>
              <a:ea typeface="Arial" charset="0"/>
              <a:cs typeface="Arial"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1597" y="405161"/>
            <a:ext cx="5041338" cy="2945501"/>
          </a:xfrm>
          <a:prstGeom prst="rect">
            <a:avLst/>
          </a:prstGeom>
        </p:spPr>
      </p:pic>
      <p:sp>
        <p:nvSpPr>
          <p:cNvPr id="6" name="Rectangle 5"/>
          <p:cNvSpPr/>
          <p:nvPr/>
        </p:nvSpPr>
        <p:spPr>
          <a:xfrm>
            <a:off x="99108" y="3478824"/>
            <a:ext cx="6597383" cy="1015663"/>
          </a:xfrm>
          <a:prstGeom prst="rect">
            <a:avLst/>
          </a:prstGeom>
        </p:spPr>
        <p:txBody>
          <a:bodyPr wrap="square">
            <a:spAutoFit/>
          </a:bodyPr>
          <a:lstStyle/>
          <a:p>
            <a:pPr fontAlgn="base"/>
            <a:r>
              <a:rPr lang="en-US" sz="1000" dirty="0">
                <a:latin typeface="Arial" charset="0"/>
              </a:rPr>
              <a:t>Fig. 3. Clearance of REP from the site of injury. </a:t>
            </a:r>
            <a:r>
              <a:rPr lang="en-US" sz="1000" dirty="0" smtClean="0">
                <a:latin typeface="Arial" charset="0"/>
              </a:rPr>
              <a:t>(</a:t>
            </a:r>
            <a:r>
              <a:rPr lang="en-US" sz="1000" dirty="0">
                <a:latin typeface="Arial" charset="0"/>
              </a:rPr>
              <a:t>A) Fluorescence micrographs of tissue sections taken at days 1, 3, 5, 7, and 9 </a:t>
            </a:r>
            <a:r>
              <a:rPr lang="en-US" sz="1000" dirty="0" err="1">
                <a:latin typeface="Arial" charset="0"/>
              </a:rPr>
              <a:t>postwounding</a:t>
            </a:r>
            <a:r>
              <a:rPr lang="en-US" sz="1000" dirty="0">
                <a:latin typeface="Arial" charset="0"/>
              </a:rPr>
              <a:t>. (B) Decrease of the fluorescence intensity of Fam-REP during a 9-days healing period. (C) Schematic representation of the time courses of REP degradation and ASC apoptosis and the temporal progression of the wound healing phases. </a:t>
            </a:r>
            <a:r>
              <a:rPr lang="en-US" sz="1000" dirty="0" err="1">
                <a:latin typeface="Arial" charset="0"/>
              </a:rPr>
              <a:t>Pontamine</a:t>
            </a:r>
            <a:r>
              <a:rPr lang="en-US" sz="1000" dirty="0">
                <a:latin typeface="Arial" charset="0"/>
              </a:rPr>
              <a:t> Sky Blue 5BX was used to quench </a:t>
            </a:r>
            <a:r>
              <a:rPr lang="en-US" sz="1000" dirty="0" err="1">
                <a:latin typeface="Arial" charset="0"/>
              </a:rPr>
              <a:t>autofluorescence</a:t>
            </a:r>
            <a:r>
              <a:rPr lang="en-US" sz="1000" dirty="0">
                <a:latin typeface="Arial" charset="0"/>
              </a:rPr>
              <a:t> before mounting. WB = wound bed, GT = granulation tissue, RE = regenerated epidermis, RD = regenerated dermis. Green = Fam-REP. Blue = DAPI.</a:t>
            </a:r>
            <a:endParaRPr lang="en-US" sz="1000" b="0" i="0" dirty="0">
              <a:effectLst/>
              <a:latin typeface="Arial" charset="0"/>
            </a:endParaRPr>
          </a:p>
        </p:txBody>
      </p:sp>
      <p:sp>
        <p:nvSpPr>
          <p:cNvPr id="7" name="Rectangle 6"/>
          <p:cNvSpPr/>
          <p:nvPr/>
        </p:nvSpPr>
        <p:spPr>
          <a:xfrm>
            <a:off x="26523" y="4519979"/>
            <a:ext cx="6794768" cy="1015663"/>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171450" indent="-171450">
              <a:buFont typeface="Arial" charset="0"/>
              <a:buChar char="•"/>
            </a:pPr>
            <a:r>
              <a:rPr lang="en-US" sz="1200" dirty="0">
                <a:latin typeface="Times New Roman"/>
                <a:cs typeface="Times New Roman"/>
              </a:rPr>
              <a:t>The grafted REP remained locally and did not disperse into the intact wound edges.</a:t>
            </a:r>
          </a:p>
          <a:p>
            <a:pPr marL="171450" indent="-171450">
              <a:buFont typeface="Arial" charset="0"/>
              <a:buChar char="•"/>
            </a:pPr>
            <a:r>
              <a:rPr lang="en-US" sz="1200" dirty="0">
                <a:latin typeface="Times New Roman"/>
                <a:cs typeface="Times New Roman"/>
              </a:rPr>
              <a:t>The majority of grafted REP was dissolved within 5 days and almost completely cleared by 9 days after surgery with a half-life of about 3 days.</a:t>
            </a:r>
          </a:p>
          <a:p>
            <a:pPr marL="171450" indent="-171450">
              <a:buFont typeface="Arial" charset="0"/>
              <a:buChar char="•"/>
            </a:pPr>
            <a:r>
              <a:rPr lang="en-US" sz="1200" dirty="0">
                <a:latin typeface="Times New Roman"/>
                <a:cs typeface="Times New Roman"/>
              </a:rPr>
              <a:t>The time span of clearance covered the inflammatory and proliferative phases, and partially overlaps with the initial stage of maturation phase of wound healing.</a:t>
            </a:r>
          </a:p>
        </p:txBody>
      </p:sp>
      <p:sp>
        <p:nvSpPr>
          <p:cNvPr id="14" name="TextBox 13"/>
          <p:cNvSpPr txBox="1"/>
          <p:nvPr/>
        </p:nvSpPr>
        <p:spPr>
          <a:xfrm>
            <a:off x="0" y="5838332"/>
            <a:ext cx="6603212" cy="646331"/>
          </a:xfrm>
          <a:prstGeom prst="rect">
            <a:avLst/>
          </a:prstGeom>
          <a:noFill/>
        </p:spPr>
        <p:txBody>
          <a:bodyPr wrap="square" rtlCol="0">
            <a:spAutoFit/>
          </a:bodyPr>
          <a:lstStyle/>
          <a:p>
            <a:r>
              <a:rPr lang="en-US" sz="1200" dirty="0" smtClean="0">
                <a:latin typeface="Times New Roman" charset="0"/>
                <a:ea typeface="Times New Roman" charset="0"/>
                <a:cs typeface="Times New Roman" charset="0"/>
              </a:rPr>
              <a:t>[Purpose]</a:t>
            </a:r>
          </a:p>
          <a:p>
            <a:r>
              <a:rPr lang="en-US" sz="1200" dirty="0" smtClean="0">
                <a:latin typeface="Times New Roman" charset="0"/>
                <a:ea typeface="Times New Roman" charset="0"/>
                <a:cs typeface="Times New Roman" charset="0"/>
              </a:rPr>
              <a:t>To </a:t>
            </a:r>
            <a:r>
              <a:rPr lang="en-US" sz="1200" dirty="0">
                <a:latin typeface="Times New Roman" charset="0"/>
                <a:ea typeface="Times New Roman" charset="0"/>
                <a:cs typeface="Times New Roman" charset="0"/>
              </a:rPr>
              <a:t>investigate </a:t>
            </a:r>
            <a:r>
              <a:rPr lang="en-US" sz="1200" dirty="0" smtClean="0">
                <a:latin typeface="Times New Roman" charset="0"/>
                <a:ea typeface="Times New Roman" charset="0"/>
                <a:cs typeface="Times New Roman" charset="0"/>
              </a:rPr>
              <a:t>biocompatibility </a:t>
            </a:r>
            <a:r>
              <a:rPr lang="en-US" sz="1200" dirty="0">
                <a:latin typeface="Times New Roman" charset="0"/>
                <a:ea typeface="Times New Roman" charset="0"/>
                <a:cs typeface="Times New Roman" charset="0"/>
              </a:rPr>
              <a:t>of </a:t>
            </a:r>
            <a:r>
              <a:rPr lang="en-US" sz="1200" dirty="0" smtClean="0">
                <a:latin typeface="Times New Roman" charset="0"/>
                <a:ea typeface="Times New Roman" charset="0"/>
                <a:cs typeface="Times New Roman" charset="0"/>
              </a:rPr>
              <a:t>REP</a:t>
            </a:r>
            <a:endParaRPr lang="en-US" sz="1200" i="1" dirty="0" smtClean="0">
              <a:latin typeface="Times New Roman" charset="0"/>
              <a:ea typeface="Times New Roman" charset="0"/>
              <a:cs typeface="Times New Roman" charset="0"/>
            </a:endParaRPr>
          </a:p>
          <a:p>
            <a:r>
              <a:rPr lang="en-US" sz="1200" dirty="0" smtClean="0">
                <a:latin typeface="Times New Roman" charset="0"/>
                <a:ea typeface="Times New Roman" charset="0"/>
                <a:cs typeface="Times New Roman" charset="0"/>
              </a:rPr>
              <a:t>[Experimental]</a:t>
            </a:r>
          </a:p>
        </p:txBody>
      </p:sp>
      <p:sp>
        <p:nvSpPr>
          <p:cNvPr id="15" name="TextBox 14"/>
          <p:cNvSpPr txBox="1"/>
          <p:nvPr/>
        </p:nvSpPr>
        <p:spPr>
          <a:xfrm>
            <a:off x="0" y="5564761"/>
            <a:ext cx="976293" cy="307777"/>
          </a:xfrm>
          <a:prstGeom prst="rect">
            <a:avLst/>
          </a:prstGeom>
          <a:noFill/>
        </p:spPr>
        <p:txBody>
          <a:bodyPr wrap="none" rtlCol="0">
            <a:spAutoFit/>
          </a:bodyPr>
          <a:lstStyle/>
          <a:p>
            <a:r>
              <a:rPr lang="en-US" sz="1400" b="1" dirty="0" smtClean="0">
                <a:latin typeface="Times New Roman"/>
                <a:cs typeface="Times New Roman"/>
              </a:rPr>
              <a:t>Fig. </a:t>
            </a:r>
            <a:r>
              <a:rPr lang="en-US" sz="1400" b="1" dirty="0">
                <a:latin typeface="Times New Roman"/>
                <a:cs typeface="Times New Roman"/>
              </a:rPr>
              <a:t>4</a:t>
            </a:r>
            <a:r>
              <a:rPr lang="en-US" sz="1400" b="1" dirty="0" smtClean="0">
                <a:latin typeface="Times New Roman"/>
                <a:cs typeface="Times New Roman"/>
              </a:rPr>
              <a:t> A-G</a:t>
            </a:r>
            <a:endParaRPr lang="en-US" sz="1400" b="1" dirty="0">
              <a:latin typeface="Times New Roman"/>
              <a:cs typeface="Times New Roman"/>
            </a:endParaRPr>
          </a:p>
        </p:txBody>
      </p:sp>
      <p:sp>
        <p:nvSpPr>
          <p:cNvPr id="16" name="Rectangle 15"/>
          <p:cNvSpPr/>
          <p:nvPr/>
        </p:nvSpPr>
        <p:spPr>
          <a:xfrm>
            <a:off x="0" y="6449817"/>
            <a:ext cx="6674240" cy="1384995"/>
          </a:xfrm>
          <a:prstGeom prst="rect">
            <a:avLst/>
          </a:prstGeom>
        </p:spPr>
        <p:txBody>
          <a:bodyPr wrap="square">
            <a:spAutoFit/>
          </a:bodyPr>
          <a:lstStyle/>
          <a:p>
            <a:r>
              <a:rPr lang="en-US" sz="1200" b="1" dirty="0" smtClean="0">
                <a:latin typeface="Times New Roman" charset="0"/>
                <a:ea typeface="Times New Roman" charset="0"/>
                <a:cs typeface="Times New Roman" charset="0"/>
                <a:sym typeface="Wingdings"/>
              </a:rPr>
              <a:t>Fig. </a:t>
            </a:r>
            <a:r>
              <a:rPr lang="en-US" sz="1200" b="1" dirty="0">
                <a:latin typeface="Times New Roman" charset="0"/>
                <a:ea typeface="Times New Roman" charset="0"/>
                <a:cs typeface="Times New Roman" charset="0"/>
                <a:sym typeface="Wingdings"/>
              </a:rPr>
              <a:t>4</a:t>
            </a:r>
            <a:r>
              <a:rPr lang="en-US" sz="1200" b="1" dirty="0" smtClean="0">
                <a:latin typeface="Times New Roman" charset="0"/>
                <a:ea typeface="Times New Roman" charset="0"/>
                <a:cs typeface="Times New Roman" charset="0"/>
                <a:sym typeface="Wingdings"/>
              </a:rPr>
              <a:t> A-G</a:t>
            </a:r>
            <a:endParaRPr lang="en-US" sz="1200" b="1" dirty="0">
              <a:latin typeface="Times New Roman" charset="0"/>
              <a:ea typeface="Times New Roman" charset="0"/>
              <a:cs typeface="Times New Roman" charset="0"/>
              <a:sym typeface="Wingdings"/>
            </a:endParaRPr>
          </a:p>
          <a:p>
            <a:r>
              <a:rPr lang="en-US" sz="1200" dirty="0">
                <a:latin typeface="Times New Roman" charset="0"/>
                <a:ea typeface="Times New Roman" charset="0"/>
                <a:cs typeface="Times New Roman" charset="0"/>
                <a:sym typeface="Wingdings"/>
              </a:rPr>
              <a:t>↓ </a:t>
            </a:r>
            <a:r>
              <a:rPr lang="en-US" sz="1200" dirty="0" smtClean="0">
                <a:latin typeface="Times New Roman" charset="0"/>
                <a:ea typeface="Times New Roman" charset="0"/>
                <a:cs typeface="Times New Roman" charset="0"/>
                <a:sym typeface="Wingdings"/>
              </a:rPr>
              <a:t>Preparation of wound tissue as mentioned in Fig.3</a:t>
            </a:r>
          </a:p>
          <a:p>
            <a:r>
              <a:rPr lang="en-US" sz="1200" dirty="0">
                <a:latin typeface="Times New Roman" charset="0"/>
                <a:ea typeface="Times New Roman" charset="0"/>
                <a:cs typeface="Times New Roman" charset="0"/>
                <a:sym typeface="Wingdings"/>
              </a:rPr>
              <a:t>↓ </a:t>
            </a:r>
            <a:r>
              <a:rPr lang="en-US" sz="1200" dirty="0" smtClean="0">
                <a:latin typeface="Times New Roman" charset="0"/>
                <a:ea typeface="Times New Roman" charset="0"/>
                <a:cs typeface="Times New Roman" charset="0"/>
                <a:sym typeface="Wingdings"/>
              </a:rPr>
              <a:t>Examine inflammatory </a:t>
            </a:r>
            <a:r>
              <a:rPr lang="en-US" sz="1200" dirty="0">
                <a:latin typeface="Times New Roman" charset="0"/>
                <a:ea typeface="Times New Roman" charset="0"/>
                <a:cs typeface="Times New Roman" charset="0"/>
                <a:sym typeface="Wingdings"/>
              </a:rPr>
              <a:t>response following REP treatment </a:t>
            </a:r>
            <a:r>
              <a:rPr lang="en-US" sz="1200" dirty="0" smtClean="0">
                <a:latin typeface="Times New Roman" charset="0"/>
                <a:ea typeface="Times New Roman" charset="0"/>
                <a:cs typeface="Times New Roman" charset="0"/>
                <a:sym typeface="Wingdings"/>
              </a:rPr>
              <a:t>by </a:t>
            </a:r>
            <a:r>
              <a:rPr lang="en-US" sz="1200" dirty="0">
                <a:latin typeface="Times New Roman" charset="0"/>
                <a:ea typeface="Times New Roman" charset="0"/>
                <a:cs typeface="Times New Roman" charset="0"/>
                <a:sym typeface="Wingdings"/>
              </a:rPr>
              <a:t>determining the extent of inflammatory cell infiltration with </a:t>
            </a:r>
            <a:r>
              <a:rPr lang="en-US" sz="1200" dirty="0" err="1">
                <a:latin typeface="Times New Roman" charset="0"/>
                <a:ea typeface="Times New Roman" charset="0"/>
                <a:cs typeface="Times New Roman" charset="0"/>
                <a:sym typeface="Wingdings"/>
              </a:rPr>
              <a:t>immunohistostaining</a:t>
            </a:r>
            <a:r>
              <a:rPr lang="en-US" sz="1200" dirty="0">
                <a:latin typeface="Times New Roman" charset="0"/>
                <a:ea typeface="Times New Roman" charset="0"/>
                <a:cs typeface="Times New Roman" charset="0"/>
                <a:sym typeface="Wingdings"/>
              </a:rPr>
              <a:t> of myeloperoxidase and cell surface F4/80 </a:t>
            </a:r>
            <a:r>
              <a:rPr lang="en-US" sz="1200" dirty="0" smtClean="0">
                <a:latin typeface="Times New Roman" charset="0"/>
                <a:ea typeface="Times New Roman" charset="0"/>
                <a:cs typeface="Times New Roman" charset="0"/>
                <a:sym typeface="Wingdings"/>
              </a:rPr>
              <a:t>antigen</a:t>
            </a:r>
          </a:p>
          <a:p>
            <a:r>
              <a:rPr lang="en-US" sz="1200" dirty="0">
                <a:latin typeface="Times New Roman" charset="0"/>
                <a:ea typeface="Times New Roman" charset="0"/>
                <a:cs typeface="Times New Roman" charset="0"/>
                <a:sym typeface="Wingdings"/>
              </a:rPr>
              <a:t>↓ </a:t>
            </a:r>
            <a:r>
              <a:rPr lang="en-US" sz="1200" dirty="0" smtClean="0">
                <a:latin typeface="Times New Roman" charset="0"/>
                <a:ea typeface="Times New Roman" charset="0"/>
                <a:cs typeface="Times New Roman" charset="0"/>
                <a:sym typeface="Wingdings"/>
              </a:rPr>
              <a:t>The </a:t>
            </a:r>
            <a:r>
              <a:rPr lang="en-US" sz="1200" dirty="0">
                <a:latin typeface="Times New Roman" charset="0"/>
                <a:ea typeface="Times New Roman" charset="0"/>
                <a:cs typeface="Times New Roman" charset="0"/>
                <a:sym typeface="Wingdings"/>
              </a:rPr>
              <a:t>number of neutrophils counted at day 1, 3</a:t>
            </a:r>
            <a:r>
              <a:rPr lang="en-US" sz="1200" dirty="0" smtClean="0">
                <a:latin typeface="Times New Roman" charset="0"/>
                <a:ea typeface="Times New Roman" charset="0"/>
                <a:cs typeface="Times New Roman" charset="0"/>
                <a:sym typeface="Wingdings"/>
              </a:rPr>
              <a:t>, 5, 7, and 9</a:t>
            </a:r>
          </a:p>
          <a:p>
            <a:r>
              <a:rPr lang="en-US" sz="1200" dirty="0">
                <a:latin typeface="Times New Roman" charset="0"/>
                <a:ea typeface="Times New Roman" charset="0"/>
                <a:cs typeface="Times New Roman" charset="0"/>
                <a:sym typeface="Wingdings"/>
              </a:rPr>
              <a:t>↓ </a:t>
            </a:r>
            <a:r>
              <a:rPr lang="en-US" sz="1200" dirty="0" smtClean="0">
                <a:latin typeface="Times New Roman" charset="0"/>
                <a:ea typeface="Times New Roman" charset="0"/>
                <a:cs typeface="Times New Roman" charset="0"/>
                <a:sym typeface="Wingdings"/>
              </a:rPr>
              <a:t>The </a:t>
            </a:r>
            <a:r>
              <a:rPr lang="en-US" sz="1200" dirty="0">
                <a:latin typeface="Times New Roman" charset="0"/>
                <a:ea typeface="Times New Roman" charset="0"/>
                <a:cs typeface="Times New Roman" charset="0"/>
                <a:sym typeface="Wingdings"/>
              </a:rPr>
              <a:t>levels of cytokines in serum were monitored using the 16-plex Mouse Cytokine screen from </a:t>
            </a:r>
            <a:r>
              <a:rPr lang="en-US" sz="1200" dirty="0" err="1">
                <a:latin typeface="Times New Roman" charset="0"/>
                <a:ea typeface="Times New Roman" charset="0"/>
                <a:cs typeface="Times New Roman" charset="0"/>
                <a:sym typeface="Wingdings"/>
              </a:rPr>
              <a:t>Quansys</a:t>
            </a:r>
            <a:r>
              <a:rPr lang="en-US" sz="1200" dirty="0">
                <a:latin typeface="Times New Roman" charset="0"/>
                <a:ea typeface="Times New Roman" charset="0"/>
                <a:cs typeface="Times New Roman" charset="0"/>
                <a:sym typeface="Wingdings"/>
              </a:rPr>
              <a:t> Biosciences. </a:t>
            </a:r>
          </a:p>
        </p:txBody>
      </p:sp>
      <p:sp>
        <p:nvSpPr>
          <p:cNvPr id="19" name="TextBox 18"/>
          <p:cNvSpPr txBox="1"/>
          <p:nvPr/>
        </p:nvSpPr>
        <p:spPr>
          <a:xfrm>
            <a:off x="0" y="8108383"/>
            <a:ext cx="6603212" cy="646331"/>
          </a:xfrm>
          <a:prstGeom prst="rect">
            <a:avLst/>
          </a:prstGeom>
          <a:noFill/>
        </p:spPr>
        <p:txBody>
          <a:bodyPr wrap="square" rtlCol="0">
            <a:spAutoFit/>
          </a:bodyPr>
          <a:lstStyle/>
          <a:p>
            <a:r>
              <a:rPr lang="en-US" sz="1200" dirty="0" smtClean="0">
                <a:latin typeface="Times New Roman" charset="0"/>
                <a:ea typeface="Times New Roman" charset="0"/>
                <a:cs typeface="Times New Roman" charset="0"/>
              </a:rPr>
              <a:t>[Purpose]</a:t>
            </a:r>
          </a:p>
          <a:p>
            <a:r>
              <a:rPr lang="en-US" sz="1200" dirty="0" smtClean="0">
                <a:latin typeface="Times New Roman" charset="0"/>
                <a:ea typeface="Times New Roman" charset="0"/>
                <a:cs typeface="Times New Roman" charset="0"/>
              </a:rPr>
              <a:t>To </a:t>
            </a:r>
            <a:r>
              <a:rPr lang="en-US" sz="1200" dirty="0">
                <a:latin typeface="Times New Roman" charset="0"/>
                <a:ea typeface="Times New Roman" charset="0"/>
                <a:cs typeface="Times New Roman" charset="0"/>
              </a:rPr>
              <a:t>investigate </a:t>
            </a:r>
            <a:r>
              <a:rPr lang="en-US" sz="1200" dirty="0" smtClean="0">
                <a:latin typeface="Times New Roman" charset="0"/>
                <a:ea typeface="Times New Roman" charset="0"/>
                <a:cs typeface="Times New Roman" charset="0"/>
              </a:rPr>
              <a:t>the effects </a:t>
            </a:r>
            <a:r>
              <a:rPr lang="en-US" sz="1200" dirty="0">
                <a:latin typeface="Times New Roman" charset="0"/>
                <a:ea typeface="Times New Roman" charset="0"/>
                <a:cs typeface="Times New Roman" charset="0"/>
              </a:rPr>
              <a:t>of REP concentration on overall wound closure and dermal tissue regeneration [</a:t>
            </a:r>
            <a:r>
              <a:rPr lang="en-US" sz="1200" dirty="0" smtClean="0">
                <a:latin typeface="Times New Roman" charset="0"/>
                <a:ea typeface="Times New Roman" charset="0"/>
                <a:cs typeface="Times New Roman" charset="0"/>
              </a:rPr>
              <a:t>Experimental]</a:t>
            </a:r>
          </a:p>
        </p:txBody>
      </p:sp>
      <p:sp>
        <p:nvSpPr>
          <p:cNvPr id="21" name="TextBox 20"/>
          <p:cNvSpPr txBox="1"/>
          <p:nvPr/>
        </p:nvSpPr>
        <p:spPr>
          <a:xfrm>
            <a:off x="0" y="7834812"/>
            <a:ext cx="966675" cy="307777"/>
          </a:xfrm>
          <a:prstGeom prst="rect">
            <a:avLst/>
          </a:prstGeom>
          <a:noFill/>
        </p:spPr>
        <p:txBody>
          <a:bodyPr wrap="none" rtlCol="0">
            <a:spAutoFit/>
          </a:bodyPr>
          <a:lstStyle/>
          <a:p>
            <a:r>
              <a:rPr lang="en-US" sz="1400" b="1" dirty="0" smtClean="0">
                <a:latin typeface="Times New Roman"/>
                <a:cs typeface="Times New Roman"/>
              </a:rPr>
              <a:t>Fig. 5 A-C</a:t>
            </a:r>
            <a:endParaRPr lang="en-US" sz="1400" b="1" dirty="0">
              <a:latin typeface="Times New Roman"/>
              <a:cs typeface="Times New Roman"/>
            </a:endParaRPr>
          </a:p>
        </p:txBody>
      </p:sp>
      <p:sp>
        <p:nvSpPr>
          <p:cNvPr id="22" name="Rectangle 21"/>
          <p:cNvSpPr/>
          <p:nvPr/>
        </p:nvSpPr>
        <p:spPr>
          <a:xfrm>
            <a:off x="0" y="8723611"/>
            <a:ext cx="6674240" cy="1200329"/>
          </a:xfrm>
          <a:prstGeom prst="rect">
            <a:avLst/>
          </a:prstGeom>
        </p:spPr>
        <p:txBody>
          <a:bodyPr wrap="square">
            <a:spAutoFit/>
          </a:bodyPr>
          <a:lstStyle/>
          <a:p>
            <a:r>
              <a:rPr lang="en-US" sz="1200" dirty="0" smtClean="0">
                <a:latin typeface="Times New Roman" charset="0"/>
                <a:ea typeface="Times New Roman" charset="0"/>
                <a:cs typeface="Times New Roman" charset="0"/>
                <a:sym typeface="Wingdings"/>
              </a:rPr>
              <a:t>↓ </a:t>
            </a:r>
            <a:r>
              <a:rPr lang="en-US" sz="1200" dirty="0">
                <a:latin typeface="Times New Roman" charset="0"/>
                <a:ea typeface="Times New Roman" charset="0"/>
                <a:cs typeface="Times New Roman" charset="0"/>
                <a:sym typeface="Wingdings"/>
              </a:rPr>
              <a:t>Sixteen C57BL/6J mice were randomly separated into two groups. </a:t>
            </a:r>
            <a:endParaRPr lang="en-US" sz="1200" dirty="0" smtClean="0">
              <a:latin typeface="Times New Roman" charset="0"/>
              <a:ea typeface="Times New Roman" charset="0"/>
              <a:cs typeface="Times New Roman" charset="0"/>
              <a:sym typeface="Wingdings"/>
            </a:endParaRPr>
          </a:p>
          <a:p>
            <a:r>
              <a:rPr lang="en-US" sz="1200" dirty="0">
                <a:latin typeface="Times New Roman" charset="0"/>
                <a:ea typeface="Times New Roman" charset="0"/>
                <a:cs typeface="Times New Roman" charset="0"/>
                <a:sym typeface="Wingdings"/>
              </a:rPr>
              <a:t>↓ </a:t>
            </a:r>
            <a:r>
              <a:rPr lang="en-US" sz="1200" dirty="0" smtClean="0">
                <a:latin typeface="Times New Roman" charset="0"/>
                <a:ea typeface="Times New Roman" charset="0"/>
                <a:cs typeface="Times New Roman" charset="0"/>
                <a:sym typeface="Wingdings"/>
              </a:rPr>
              <a:t>After </a:t>
            </a:r>
            <a:r>
              <a:rPr lang="en-US" sz="1200" dirty="0">
                <a:latin typeface="Times New Roman" charset="0"/>
                <a:ea typeface="Times New Roman" charset="0"/>
                <a:cs typeface="Times New Roman" charset="0"/>
                <a:sym typeface="Wingdings"/>
              </a:rPr>
              <a:t>depilation, 2 pairs of 4-mm circular, full-thickness wounds were made on the left and right dorsal skin of the mice. </a:t>
            </a:r>
            <a:endParaRPr lang="en-US" sz="1200" dirty="0" smtClean="0">
              <a:latin typeface="Times New Roman" charset="0"/>
              <a:ea typeface="Times New Roman" charset="0"/>
              <a:cs typeface="Times New Roman" charset="0"/>
              <a:sym typeface="Wingdings"/>
            </a:endParaRPr>
          </a:p>
          <a:p>
            <a:r>
              <a:rPr lang="en-US" sz="1200" dirty="0">
                <a:latin typeface="Times New Roman" charset="0"/>
                <a:ea typeface="Times New Roman" charset="0"/>
                <a:cs typeface="Times New Roman" charset="0"/>
                <a:sym typeface="Wingdings"/>
              </a:rPr>
              <a:t>↓ </a:t>
            </a:r>
            <a:r>
              <a:rPr lang="en-US" sz="1200" dirty="0" smtClean="0">
                <a:latin typeface="Times New Roman" charset="0"/>
                <a:ea typeface="Times New Roman" charset="0"/>
                <a:cs typeface="Times New Roman" charset="0"/>
                <a:sym typeface="Wingdings"/>
              </a:rPr>
              <a:t>Wounds </a:t>
            </a:r>
            <a:r>
              <a:rPr lang="en-US" sz="1200" dirty="0">
                <a:latin typeface="Times New Roman" charset="0"/>
                <a:ea typeface="Times New Roman" charset="0"/>
                <a:cs typeface="Times New Roman" charset="0"/>
                <a:sym typeface="Wingdings"/>
              </a:rPr>
              <a:t>on the left side were treated with 10 </a:t>
            </a:r>
            <a:r>
              <a:rPr lang="en-US" sz="1200" dirty="0" err="1">
                <a:latin typeface="Times New Roman" charset="0"/>
                <a:ea typeface="Times New Roman" charset="0"/>
                <a:cs typeface="Times New Roman" charset="0"/>
                <a:sym typeface="Wingdings"/>
              </a:rPr>
              <a:t>μl</a:t>
            </a:r>
            <a:r>
              <a:rPr lang="en-US" sz="1200" dirty="0">
                <a:latin typeface="Times New Roman" charset="0"/>
                <a:ea typeface="Times New Roman" charset="0"/>
                <a:cs typeface="Times New Roman" charset="0"/>
                <a:sym typeface="Wingdings"/>
              </a:rPr>
              <a:t> of PBS or 50 </a:t>
            </a:r>
            <a:r>
              <a:rPr lang="en-US" sz="1200" dirty="0" err="1">
                <a:latin typeface="Times New Roman" charset="0"/>
                <a:ea typeface="Times New Roman" charset="0"/>
                <a:cs typeface="Times New Roman" charset="0"/>
                <a:sym typeface="Wingdings"/>
              </a:rPr>
              <a:t>μM</a:t>
            </a:r>
            <a:r>
              <a:rPr lang="en-US" sz="1200" dirty="0">
                <a:latin typeface="Times New Roman" charset="0"/>
                <a:ea typeface="Times New Roman" charset="0"/>
                <a:cs typeface="Times New Roman" charset="0"/>
                <a:sym typeface="Wingdings"/>
              </a:rPr>
              <a:t> REP and those on the right side were treated with </a:t>
            </a:r>
            <a:r>
              <a:rPr lang="en-US" sz="1200" dirty="0" smtClean="0">
                <a:latin typeface="Times New Roman" charset="0"/>
                <a:ea typeface="Times New Roman" charset="0"/>
                <a:cs typeface="Times New Roman" charset="0"/>
                <a:sym typeface="Wingdings"/>
              </a:rPr>
              <a:t>20</a:t>
            </a:r>
            <a:r>
              <a:rPr lang="en-US" sz="1200" dirty="0">
                <a:latin typeface="Times New Roman" charset="0"/>
                <a:ea typeface="Times New Roman" charset="0"/>
                <a:cs typeface="Times New Roman" charset="0"/>
                <a:sym typeface="Wingdings"/>
              </a:rPr>
              <a:t> </a:t>
            </a:r>
            <a:r>
              <a:rPr lang="en-US" sz="1200" dirty="0" err="1">
                <a:latin typeface="Times New Roman" charset="0"/>
                <a:ea typeface="Times New Roman" charset="0"/>
                <a:cs typeface="Times New Roman" charset="0"/>
                <a:sym typeface="Wingdings"/>
              </a:rPr>
              <a:t>μl</a:t>
            </a:r>
            <a:r>
              <a:rPr lang="en-US" sz="1200" dirty="0">
                <a:latin typeface="Times New Roman" charset="0"/>
                <a:ea typeface="Times New Roman" charset="0"/>
                <a:cs typeface="Times New Roman" charset="0"/>
                <a:sym typeface="Wingdings"/>
              </a:rPr>
              <a:t> </a:t>
            </a:r>
            <a:r>
              <a:rPr lang="en-US" sz="1200" dirty="0" smtClean="0">
                <a:latin typeface="Times New Roman" charset="0"/>
                <a:ea typeface="Times New Roman" charset="0"/>
                <a:cs typeface="Times New Roman" charset="0"/>
                <a:sym typeface="Wingdings"/>
              </a:rPr>
              <a:t>or </a:t>
            </a:r>
            <a:r>
              <a:rPr lang="en-US" sz="1200" dirty="0">
                <a:latin typeface="Times New Roman" charset="0"/>
                <a:ea typeface="Times New Roman" charset="0"/>
                <a:cs typeface="Times New Roman" charset="0"/>
                <a:sym typeface="Wingdings"/>
              </a:rPr>
              <a:t>100 </a:t>
            </a:r>
            <a:r>
              <a:rPr lang="en-US" sz="1200" dirty="0" err="1">
                <a:latin typeface="Times New Roman" charset="0"/>
                <a:ea typeface="Times New Roman" charset="0"/>
                <a:cs typeface="Times New Roman" charset="0"/>
                <a:sym typeface="Wingdings"/>
              </a:rPr>
              <a:t>μM</a:t>
            </a:r>
            <a:r>
              <a:rPr lang="en-US" sz="1200" dirty="0">
                <a:latin typeface="Times New Roman" charset="0"/>
                <a:ea typeface="Times New Roman" charset="0"/>
                <a:cs typeface="Times New Roman" charset="0"/>
                <a:sym typeface="Wingdings"/>
              </a:rPr>
              <a:t> </a:t>
            </a:r>
            <a:r>
              <a:rPr lang="en-US" sz="1200" dirty="0" smtClean="0">
                <a:latin typeface="Times New Roman" charset="0"/>
                <a:ea typeface="Times New Roman" charset="0"/>
                <a:cs typeface="Times New Roman" charset="0"/>
                <a:sym typeface="Wingdings"/>
              </a:rPr>
              <a:t>of REP.</a:t>
            </a:r>
          </a:p>
          <a:p>
            <a:r>
              <a:rPr lang="en-US" sz="1200" dirty="0">
                <a:latin typeface="Times New Roman" charset="0"/>
                <a:ea typeface="Times New Roman" charset="0"/>
                <a:cs typeface="Times New Roman" charset="0"/>
                <a:sym typeface="Wingdings"/>
              </a:rPr>
              <a:t>↓ W</a:t>
            </a:r>
            <a:r>
              <a:rPr lang="en-US" sz="1200" dirty="0" smtClean="0">
                <a:latin typeface="Times New Roman" charset="0"/>
                <a:ea typeface="Times New Roman" charset="0"/>
                <a:cs typeface="Times New Roman" charset="0"/>
                <a:sym typeface="Wingdings"/>
              </a:rPr>
              <a:t>ound </a:t>
            </a:r>
            <a:r>
              <a:rPr lang="en-US" sz="1200" dirty="0">
                <a:latin typeface="Times New Roman" charset="0"/>
                <a:ea typeface="Times New Roman" charset="0"/>
                <a:cs typeface="Times New Roman" charset="0"/>
                <a:sym typeface="Wingdings"/>
              </a:rPr>
              <a:t>area was calculated with the formula, longest length × shortest lengths × π. </a:t>
            </a:r>
            <a:endParaRPr lang="en-US" sz="1200" dirty="0" smtClean="0">
              <a:latin typeface="Times New Roman" charset="0"/>
              <a:ea typeface="Times New Roman" charset="0"/>
              <a:cs typeface="Times New Roman" charset="0"/>
              <a:sym typeface="Wingdings"/>
            </a:endParaRPr>
          </a:p>
        </p:txBody>
      </p:sp>
    </p:spTree>
    <p:extLst>
      <p:ext uri="{BB962C8B-B14F-4D97-AF65-F5344CB8AC3E}">
        <p14:creationId xmlns:p14="http://schemas.microsoft.com/office/powerpoint/2010/main" val="3495174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Heptagon 17"/>
          <p:cNvSpPr/>
          <p:nvPr/>
        </p:nvSpPr>
        <p:spPr>
          <a:xfrm>
            <a:off x="6426521" y="9599631"/>
            <a:ext cx="394770" cy="254798"/>
          </a:xfrm>
          <a:prstGeom prst="heptagon">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smtClean="0">
                <a:solidFill>
                  <a:sysClr val="windowText" lastClr="000000"/>
                </a:solidFill>
                <a:latin typeface="Arial" charset="0"/>
                <a:ea typeface="Arial" charset="0"/>
                <a:cs typeface="Arial" charset="0"/>
              </a:rPr>
              <a:t>14</a:t>
            </a:r>
            <a:endParaRPr lang="en-US" sz="900" dirty="0">
              <a:solidFill>
                <a:sysClr val="windowText" lastClr="000000"/>
              </a:solidFill>
              <a:latin typeface="Arial" charset="0"/>
              <a:ea typeface="Arial" charset="0"/>
              <a:cs typeface="Arial" charset="0"/>
            </a:endParaRPr>
          </a:p>
        </p:txBody>
      </p:sp>
      <p:sp>
        <p:nvSpPr>
          <p:cNvPr id="13" name="Rectangle 12"/>
          <p:cNvSpPr/>
          <p:nvPr/>
        </p:nvSpPr>
        <p:spPr>
          <a:xfrm>
            <a:off x="36709" y="1085471"/>
            <a:ext cx="681597" cy="276999"/>
          </a:xfrm>
          <a:prstGeom prst="rect">
            <a:avLst/>
          </a:prstGeom>
        </p:spPr>
        <p:txBody>
          <a:bodyPr wrap="none">
            <a:spAutoFit/>
          </a:bodyPr>
          <a:lstStyle/>
          <a:p>
            <a:r>
              <a:rPr lang="en-US" sz="1200" dirty="0" smtClean="0">
                <a:latin typeface="Times New Roman"/>
                <a:cs typeface="Times New Roman"/>
              </a:rPr>
              <a:t>[Result]</a:t>
            </a:r>
            <a:endParaRPr lang="en-US" sz="1200" dirty="0">
              <a:latin typeface="Times New Roman"/>
              <a:cs typeface="Times New Roman"/>
            </a:endParaRPr>
          </a:p>
        </p:txBody>
      </p:sp>
      <p:pic>
        <p:nvPicPr>
          <p:cNvPr id="17" name="Picture 16"/>
          <p:cNvPicPr>
            <a:picLocks noChangeAspect="1"/>
          </p:cNvPicPr>
          <p:nvPr/>
        </p:nvPicPr>
        <p:blipFill rotWithShape="1">
          <a:blip r:embed="rId3">
            <a:extLst>
              <a:ext uri="{28A0092B-C50C-407E-A947-70E740481C1C}">
                <a14:useLocalDpi xmlns:a14="http://schemas.microsoft.com/office/drawing/2010/main" val="0"/>
              </a:ext>
            </a:extLst>
          </a:blip>
          <a:srcRect l="-2" t="-1" r="-405" b="-932"/>
          <a:stretch/>
        </p:blipFill>
        <p:spPr>
          <a:xfrm>
            <a:off x="718306" y="1396276"/>
            <a:ext cx="5427385" cy="2572762"/>
          </a:xfrm>
          <a:prstGeom prst="rect">
            <a:avLst/>
          </a:prstGeom>
        </p:spPr>
      </p:pic>
      <p:sp>
        <p:nvSpPr>
          <p:cNvPr id="19" name="Rectangle 18"/>
          <p:cNvSpPr/>
          <p:nvPr/>
        </p:nvSpPr>
        <p:spPr>
          <a:xfrm>
            <a:off x="36709" y="3995747"/>
            <a:ext cx="6821291" cy="1169551"/>
          </a:xfrm>
          <a:prstGeom prst="rect">
            <a:avLst/>
          </a:prstGeom>
        </p:spPr>
        <p:txBody>
          <a:bodyPr wrap="square">
            <a:spAutoFit/>
          </a:bodyPr>
          <a:lstStyle/>
          <a:p>
            <a:pPr fontAlgn="base"/>
            <a:r>
              <a:rPr lang="en-US" sz="1000" dirty="0">
                <a:latin typeface="Arial" charset="0"/>
              </a:rPr>
              <a:t>Fig. 4. Quantitative comparison of inflammatory cells and immunological cytokines in the REP-treated mice with the sham control mice. </a:t>
            </a:r>
            <a:r>
              <a:rPr lang="en-US" sz="1000" dirty="0" smtClean="0">
                <a:latin typeface="Arial" charset="0"/>
              </a:rPr>
              <a:t>(</a:t>
            </a:r>
            <a:r>
              <a:rPr lang="en-US" sz="1000" dirty="0">
                <a:latin typeface="Arial" charset="0"/>
              </a:rPr>
              <a:t>A) </a:t>
            </a:r>
            <a:r>
              <a:rPr lang="en-US" sz="1000" dirty="0" err="1">
                <a:latin typeface="Arial" charset="0"/>
              </a:rPr>
              <a:t>Immunohistostaining</a:t>
            </a:r>
            <a:r>
              <a:rPr lang="en-US" sz="1000" dirty="0">
                <a:latin typeface="Arial" charset="0"/>
              </a:rPr>
              <a:t> photograph of myeloperoxidase-positive neutrophils (MPN). (B) Number of MPN measured at day 1, 3, and 5 </a:t>
            </a:r>
            <a:r>
              <a:rPr lang="en-US" sz="1000" dirty="0" err="1">
                <a:latin typeface="Arial" charset="0"/>
              </a:rPr>
              <a:t>postwounding</a:t>
            </a:r>
            <a:r>
              <a:rPr lang="en-US" sz="1000" dirty="0">
                <a:latin typeface="Arial" charset="0"/>
              </a:rPr>
              <a:t>. (C) </a:t>
            </a:r>
            <a:r>
              <a:rPr lang="en-US" sz="1000" dirty="0" err="1">
                <a:latin typeface="Arial" charset="0"/>
              </a:rPr>
              <a:t>Immunohistostaining</a:t>
            </a:r>
            <a:r>
              <a:rPr lang="en-US" sz="1000" dirty="0">
                <a:latin typeface="Arial" charset="0"/>
              </a:rPr>
              <a:t> image F4/80-positive macrophages. (D) Number of macrophages measured at day 3, 5, and 7 after surgery. Brown spots correspond to neutrophils and macrophages. (E), (F), and (G) show the relative concentration of TNF-α, IL-1β, and IL-12 in the sera collected 1, 3, 5, 7, and 9 days post surgery. Tissue sections and sera were obtained from the sham control and 100 </a:t>
            </a:r>
            <a:r>
              <a:rPr lang="en-US" sz="1000" dirty="0" err="1">
                <a:latin typeface="Arial" charset="0"/>
              </a:rPr>
              <a:t>μM</a:t>
            </a:r>
            <a:r>
              <a:rPr lang="en-US" sz="1000" dirty="0">
                <a:latin typeface="Arial" charset="0"/>
              </a:rPr>
              <a:t> REP-treated mice.</a:t>
            </a:r>
            <a:endParaRPr lang="en-US" sz="1000" b="0" i="0" dirty="0">
              <a:effectLst/>
              <a:latin typeface="Arial" charset="0"/>
            </a:endParaRPr>
          </a:p>
        </p:txBody>
      </p:sp>
      <p:sp>
        <p:nvSpPr>
          <p:cNvPr id="2" name="Rectangle 1"/>
          <p:cNvSpPr/>
          <p:nvPr/>
        </p:nvSpPr>
        <p:spPr>
          <a:xfrm>
            <a:off x="1345246" y="5195750"/>
            <a:ext cx="4414345" cy="276999"/>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171450" indent="-171450">
              <a:buFont typeface="Arial" charset="0"/>
              <a:buChar char="•"/>
            </a:pPr>
            <a:r>
              <a:rPr lang="en-US" sz="1200">
                <a:latin typeface="Times New Roman"/>
                <a:cs typeface="Times New Roman"/>
              </a:rPr>
              <a:t>Excessive local inflammation did not occur after REP application.</a:t>
            </a:r>
            <a:endParaRPr lang="en-US" sz="1200" dirty="0">
              <a:latin typeface="Times New Roman"/>
              <a:cs typeface="Times New Roman"/>
            </a:endParaRPr>
          </a:p>
        </p:txBody>
      </p:sp>
      <p:sp>
        <p:nvSpPr>
          <p:cNvPr id="22" name="Rectangle 21"/>
          <p:cNvSpPr/>
          <p:nvPr/>
        </p:nvSpPr>
        <p:spPr>
          <a:xfrm>
            <a:off x="94878" y="69808"/>
            <a:ext cx="6674240" cy="1015663"/>
          </a:xfrm>
          <a:prstGeom prst="rect">
            <a:avLst/>
          </a:prstGeom>
        </p:spPr>
        <p:txBody>
          <a:bodyPr wrap="square">
            <a:spAutoFit/>
          </a:bodyPr>
          <a:lstStyle/>
          <a:p>
            <a:r>
              <a:rPr lang="en-US" sz="1200" dirty="0" smtClean="0">
                <a:latin typeface="Times New Roman" charset="0"/>
                <a:ea typeface="Times New Roman" charset="0"/>
                <a:cs typeface="Times New Roman" charset="0"/>
                <a:sym typeface="Wingdings"/>
              </a:rPr>
              <a:t>↓ Wounded </a:t>
            </a:r>
            <a:r>
              <a:rPr lang="en-US" sz="1200" dirty="0">
                <a:latin typeface="Times New Roman" charset="0"/>
                <a:ea typeface="Times New Roman" charset="0"/>
                <a:cs typeface="Times New Roman" charset="0"/>
                <a:sym typeface="Wingdings"/>
              </a:rPr>
              <a:t>tissue was collected at the indicated time points and cut in half. </a:t>
            </a:r>
            <a:endParaRPr lang="en-US" sz="1200" dirty="0" smtClean="0">
              <a:latin typeface="Times New Roman" charset="0"/>
              <a:ea typeface="Times New Roman" charset="0"/>
              <a:cs typeface="Times New Roman" charset="0"/>
              <a:sym typeface="Wingdings"/>
            </a:endParaRPr>
          </a:p>
          <a:p>
            <a:r>
              <a:rPr lang="en-US" sz="1200" dirty="0">
                <a:latin typeface="Times New Roman" charset="0"/>
                <a:ea typeface="Times New Roman" charset="0"/>
                <a:cs typeface="Times New Roman" charset="0"/>
                <a:sym typeface="Wingdings"/>
              </a:rPr>
              <a:t>↓ </a:t>
            </a:r>
            <a:r>
              <a:rPr lang="en-US" sz="1200" dirty="0" smtClean="0">
                <a:latin typeface="Times New Roman" charset="0"/>
                <a:ea typeface="Times New Roman" charset="0"/>
                <a:cs typeface="Times New Roman" charset="0"/>
                <a:sym typeface="Wingdings"/>
              </a:rPr>
              <a:t>The </a:t>
            </a:r>
            <a:r>
              <a:rPr lang="en-US" sz="1200" dirty="0">
                <a:latin typeface="Times New Roman" charset="0"/>
                <a:ea typeface="Times New Roman" charset="0"/>
                <a:cs typeface="Times New Roman" charset="0"/>
                <a:sym typeface="Wingdings"/>
              </a:rPr>
              <a:t>left half was immediately frozen in liquid nitrogen and stored at − 80 °C. </a:t>
            </a:r>
            <a:endParaRPr lang="en-US" sz="1200" dirty="0" smtClean="0">
              <a:latin typeface="Times New Roman" charset="0"/>
              <a:ea typeface="Times New Roman" charset="0"/>
              <a:cs typeface="Times New Roman" charset="0"/>
              <a:sym typeface="Wingdings"/>
            </a:endParaRPr>
          </a:p>
          <a:p>
            <a:r>
              <a:rPr lang="en-US" sz="1200" dirty="0">
                <a:latin typeface="Times New Roman" charset="0"/>
                <a:ea typeface="Times New Roman" charset="0"/>
                <a:cs typeface="Times New Roman" charset="0"/>
                <a:sym typeface="Wingdings"/>
              </a:rPr>
              <a:t>↓ </a:t>
            </a:r>
            <a:r>
              <a:rPr lang="en-US" sz="1200" dirty="0" smtClean="0">
                <a:latin typeface="Times New Roman" charset="0"/>
                <a:ea typeface="Times New Roman" charset="0"/>
                <a:cs typeface="Times New Roman" charset="0"/>
                <a:sym typeface="Wingdings"/>
              </a:rPr>
              <a:t>The </a:t>
            </a:r>
            <a:r>
              <a:rPr lang="en-US" sz="1200" dirty="0">
                <a:latin typeface="Times New Roman" charset="0"/>
                <a:ea typeface="Times New Roman" charset="0"/>
                <a:cs typeface="Times New Roman" charset="0"/>
                <a:sym typeface="Wingdings"/>
              </a:rPr>
              <a:t>right half was fixed in a 10% neutral buffered formalin solution, embedded in paraffin wax, and sliced into 4 </a:t>
            </a:r>
            <a:r>
              <a:rPr lang="en-US" sz="1200" dirty="0" err="1">
                <a:latin typeface="Times New Roman" charset="0"/>
                <a:ea typeface="Times New Roman" charset="0"/>
                <a:cs typeface="Times New Roman" charset="0"/>
                <a:sym typeface="Wingdings"/>
              </a:rPr>
              <a:t>μm</a:t>
            </a:r>
            <a:r>
              <a:rPr lang="en-US" sz="1200" dirty="0">
                <a:latin typeface="Times New Roman" charset="0"/>
                <a:ea typeface="Times New Roman" charset="0"/>
                <a:cs typeface="Times New Roman" charset="0"/>
                <a:sym typeface="Wingdings"/>
              </a:rPr>
              <a:t> thick sections. </a:t>
            </a:r>
            <a:endParaRPr lang="en-US" sz="1200" dirty="0" smtClean="0">
              <a:latin typeface="Times New Roman" charset="0"/>
              <a:ea typeface="Times New Roman" charset="0"/>
              <a:cs typeface="Times New Roman" charset="0"/>
              <a:sym typeface="Wingdings"/>
            </a:endParaRPr>
          </a:p>
          <a:p>
            <a:r>
              <a:rPr lang="en-US" sz="1200" dirty="0">
                <a:latin typeface="Times New Roman" charset="0"/>
                <a:ea typeface="Times New Roman" charset="0"/>
                <a:cs typeface="Times New Roman" charset="0"/>
                <a:sym typeface="Wingdings"/>
              </a:rPr>
              <a:t>↓ </a:t>
            </a:r>
            <a:r>
              <a:rPr lang="en-US" sz="1200" dirty="0" smtClean="0">
                <a:latin typeface="Times New Roman" charset="0"/>
                <a:ea typeface="Times New Roman" charset="0"/>
                <a:cs typeface="Times New Roman" charset="0"/>
                <a:sym typeface="Wingdings"/>
              </a:rPr>
              <a:t>Hematoxylin </a:t>
            </a:r>
            <a:r>
              <a:rPr lang="en-US" sz="1200" dirty="0">
                <a:latin typeface="Times New Roman" charset="0"/>
                <a:ea typeface="Times New Roman" charset="0"/>
                <a:cs typeface="Times New Roman" charset="0"/>
                <a:sym typeface="Wingdings"/>
              </a:rPr>
              <a:t>and Eosin stain (H&amp;E) staining and Masson's trichrome staining were </a:t>
            </a:r>
            <a:r>
              <a:rPr lang="en-US" sz="1200" dirty="0" smtClean="0">
                <a:latin typeface="Times New Roman" charset="0"/>
                <a:ea typeface="Times New Roman" charset="0"/>
                <a:cs typeface="Times New Roman" charset="0"/>
                <a:sym typeface="Wingdings"/>
              </a:rPr>
              <a:t>performed</a:t>
            </a:r>
            <a:endParaRPr lang="en-US" sz="1200" dirty="0">
              <a:latin typeface="Times New Roman" charset="0"/>
              <a:ea typeface="Times New Roman" charset="0"/>
              <a:cs typeface="Times New Roman" charset="0"/>
              <a:sym typeface="Wingdings"/>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8303" y="5644445"/>
            <a:ext cx="5397388" cy="1553671"/>
          </a:xfrm>
          <a:prstGeom prst="rect">
            <a:avLst/>
          </a:prstGeom>
        </p:spPr>
      </p:pic>
      <p:sp>
        <p:nvSpPr>
          <p:cNvPr id="5" name="Rectangle 4"/>
          <p:cNvSpPr/>
          <p:nvPr/>
        </p:nvSpPr>
        <p:spPr>
          <a:xfrm>
            <a:off x="94878" y="7369812"/>
            <a:ext cx="6674240" cy="707886"/>
          </a:xfrm>
          <a:prstGeom prst="rect">
            <a:avLst/>
          </a:prstGeom>
        </p:spPr>
        <p:txBody>
          <a:bodyPr wrap="square">
            <a:spAutoFit/>
          </a:bodyPr>
          <a:lstStyle/>
          <a:p>
            <a:pPr fontAlgn="base"/>
            <a:r>
              <a:rPr lang="en-US" sz="1000" dirty="0">
                <a:latin typeface="Arial" charset="0"/>
              </a:rPr>
              <a:t>Fig. 5. Effects of REP concentration on overall wound closure and dermal tissue regeneration. </a:t>
            </a:r>
            <a:r>
              <a:rPr lang="en-US" sz="1000" dirty="0" smtClean="0">
                <a:latin typeface="Arial" charset="0"/>
              </a:rPr>
              <a:t>(</a:t>
            </a:r>
            <a:r>
              <a:rPr lang="en-US" sz="1000" dirty="0">
                <a:latin typeface="Arial" charset="0"/>
              </a:rPr>
              <a:t>A) Wound size (%). *</a:t>
            </a:r>
            <a:r>
              <a:rPr lang="en-US" sz="1000" i="1" dirty="0">
                <a:latin typeface="Arial" charset="0"/>
              </a:rPr>
              <a:t>p</a:t>
            </a:r>
            <a:r>
              <a:rPr lang="en-US" sz="1000" dirty="0">
                <a:latin typeface="Arial" charset="0"/>
              </a:rPr>
              <a:t> &lt; 0.05 compared to control. (B) H&amp;E staining of wounds at 9 days after surgery. Black dot line outlines granulation tissue. (C) Collagen staining by Masson's trichrome. Area of collagen deposition was defined as the blue colored region in the space between </a:t>
            </a:r>
            <a:r>
              <a:rPr lang="en-US" sz="1000" dirty="0" err="1">
                <a:latin typeface="Arial" charset="0"/>
              </a:rPr>
              <a:t>hyperproliferative</a:t>
            </a:r>
            <a:r>
              <a:rPr lang="en-US" sz="1000" dirty="0">
                <a:latin typeface="Arial" charset="0"/>
              </a:rPr>
              <a:t> epithelium and panniculus </a:t>
            </a:r>
            <a:r>
              <a:rPr lang="en-US" sz="1000" dirty="0" err="1">
                <a:latin typeface="Arial" charset="0"/>
              </a:rPr>
              <a:t>carnosus</a:t>
            </a:r>
            <a:r>
              <a:rPr lang="en-US" sz="1000" dirty="0">
                <a:latin typeface="Arial" charset="0"/>
              </a:rPr>
              <a:t> muscle layer.</a:t>
            </a:r>
            <a:endParaRPr lang="en-US" sz="1000" b="0" i="0" dirty="0">
              <a:effectLst/>
              <a:latin typeface="Arial" charset="0"/>
            </a:endParaRPr>
          </a:p>
        </p:txBody>
      </p:sp>
      <p:sp>
        <p:nvSpPr>
          <p:cNvPr id="10" name="Rectangle 9"/>
          <p:cNvSpPr/>
          <p:nvPr/>
        </p:nvSpPr>
        <p:spPr>
          <a:xfrm>
            <a:off x="51863" y="8075574"/>
            <a:ext cx="6751121" cy="64633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171450" indent="-171450">
              <a:buFont typeface="Arial" charset="0"/>
              <a:buChar char="•"/>
            </a:pPr>
            <a:r>
              <a:rPr lang="en-US" sz="1200" dirty="0">
                <a:latin typeface="Times New Roman"/>
                <a:cs typeface="Times New Roman"/>
              </a:rPr>
              <a:t>Wound closure occurred with faster kinetics following REP administration.</a:t>
            </a:r>
          </a:p>
          <a:p>
            <a:pPr marL="171450" indent="-171450">
              <a:buFont typeface="Arial" charset="0"/>
              <a:buChar char="•"/>
            </a:pPr>
            <a:r>
              <a:rPr lang="en-US" sz="1200" dirty="0">
                <a:latin typeface="Times New Roman"/>
                <a:cs typeface="Times New Roman"/>
              </a:rPr>
              <a:t>Histological analyses indicated a fast transition of granulation tissue into a collagen-rich dermal tissue in the presence of REP. </a:t>
            </a:r>
          </a:p>
        </p:txBody>
      </p:sp>
    </p:spTree>
    <p:extLst>
      <p:ext uri="{BB962C8B-B14F-4D97-AF65-F5344CB8AC3E}">
        <p14:creationId xmlns:p14="http://schemas.microsoft.com/office/powerpoint/2010/main" val="38291001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Heptagon 19"/>
          <p:cNvSpPr/>
          <p:nvPr/>
        </p:nvSpPr>
        <p:spPr>
          <a:xfrm>
            <a:off x="6426521" y="9599631"/>
            <a:ext cx="394770" cy="254798"/>
          </a:xfrm>
          <a:prstGeom prst="heptagon">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smtClean="0">
                <a:solidFill>
                  <a:sysClr val="windowText" lastClr="000000"/>
                </a:solidFill>
                <a:latin typeface="Arial" charset="0"/>
                <a:ea typeface="Arial" charset="0"/>
                <a:cs typeface="Arial" charset="0"/>
              </a:rPr>
              <a:t>15</a:t>
            </a:r>
            <a:endParaRPr lang="en-US" sz="900" dirty="0">
              <a:solidFill>
                <a:sysClr val="windowText" lastClr="000000"/>
              </a:solidFill>
              <a:latin typeface="Arial" charset="0"/>
              <a:ea typeface="Arial" charset="0"/>
              <a:cs typeface="Arial" charset="0"/>
            </a:endParaRPr>
          </a:p>
        </p:txBody>
      </p:sp>
      <p:sp>
        <p:nvSpPr>
          <p:cNvPr id="10" name="TextBox 9"/>
          <p:cNvSpPr txBox="1"/>
          <p:nvPr/>
        </p:nvSpPr>
        <p:spPr>
          <a:xfrm>
            <a:off x="0" y="381771"/>
            <a:ext cx="6603212" cy="646331"/>
          </a:xfrm>
          <a:prstGeom prst="rect">
            <a:avLst/>
          </a:prstGeom>
          <a:noFill/>
        </p:spPr>
        <p:txBody>
          <a:bodyPr wrap="square" rtlCol="0">
            <a:spAutoFit/>
          </a:bodyPr>
          <a:lstStyle/>
          <a:p>
            <a:r>
              <a:rPr lang="en-US" sz="1200" dirty="0" smtClean="0">
                <a:latin typeface="Times New Roman" charset="0"/>
                <a:ea typeface="Times New Roman" charset="0"/>
                <a:cs typeface="Times New Roman" charset="0"/>
              </a:rPr>
              <a:t>[Purpose]</a:t>
            </a:r>
          </a:p>
          <a:p>
            <a:r>
              <a:rPr lang="en-US" sz="1200" dirty="0" smtClean="0">
                <a:latin typeface="Times New Roman" charset="0"/>
                <a:ea typeface="Times New Roman" charset="0"/>
                <a:cs typeface="Times New Roman" charset="0"/>
              </a:rPr>
              <a:t>To </a:t>
            </a:r>
            <a:r>
              <a:rPr lang="en-US" sz="1200" dirty="0">
                <a:latin typeface="Times New Roman" charset="0"/>
                <a:ea typeface="Times New Roman" charset="0"/>
                <a:cs typeface="Times New Roman" charset="0"/>
              </a:rPr>
              <a:t>investigate </a:t>
            </a:r>
            <a:r>
              <a:rPr lang="en-US" sz="1200" dirty="0" smtClean="0">
                <a:latin typeface="Times New Roman" charset="0"/>
                <a:ea typeface="Times New Roman" charset="0"/>
                <a:cs typeface="Times New Roman" charset="0"/>
              </a:rPr>
              <a:t>the effects </a:t>
            </a:r>
            <a:r>
              <a:rPr lang="en-US" sz="1200" dirty="0">
                <a:latin typeface="Times New Roman" charset="0"/>
                <a:ea typeface="Times New Roman" charset="0"/>
                <a:cs typeface="Times New Roman" charset="0"/>
              </a:rPr>
              <a:t>of 100 </a:t>
            </a:r>
            <a:r>
              <a:rPr lang="en-US" sz="1200" dirty="0" err="1">
                <a:latin typeface="Times New Roman" charset="0"/>
                <a:ea typeface="Times New Roman" charset="0"/>
                <a:cs typeface="Times New Roman" charset="0"/>
              </a:rPr>
              <a:t>μM</a:t>
            </a:r>
            <a:r>
              <a:rPr lang="en-US" sz="1200" dirty="0">
                <a:latin typeface="Times New Roman" charset="0"/>
                <a:ea typeface="Times New Roman" charset="0"/>
                <a:cs typeface="Times New Roman" charset="0"/>
              </a:rPr>
              <a:t> REP </a:t>
            </a:r>
            <a:r>
              <a:rPr lang="en-US" sz="1200" dirty="0" smtClean="0">
                <a:latin typeface="Times New Roman" charset="0"/>
                <a:ea typeface="Times New Roman" charset="0"/>
                <a:cs typeface="Times New Roman" charset="0"/>
              </a:rPr>
              <a:t>on overall </a:t>
            </a:r>
            <a:r>
              <a:rPr lang="en-US" sz="1200" dirty="0">
                <a:latin typeface="Times New Roman" charset="0"/>
                <a:ea typeface="Times New Roman" charset="0"/>
                <a:cs typeface="Times New Roman" charset="0"/>
              </a:rPr>
              <a:t>wound closure and dermal tissue regeneration [</a:t>
            </a:r>
            <a:r>
              <a:rPr lang="en-US" sz="1200" dirty="0" smtClean="0">
                <a:latin typeface="Times New Roman" charset="0"/>
                <a:ea typeface="Times New Roman" charset="0"/>
                <a:cs typeface="Times New Roman" charset="0"/>
              </a:rPr>
              <a:t>Experimental]</a:t>
            </a:r>
          </a:p>
        </p:txBody>
      </p:sp>
      <p:sp>
        <p:nvSpPr>
          <p:cNvPr id="11" name="TextBox 10"/>
          <p:cNvSpPr txBox="1"/>
          <p:nvPr/>
        </p:nvSpPr>
        <p:spPr>
          <a:xfrm>
            <a:off x="0" y="108200"/>
            <a:ext cx="976293" cy="307777"/>
          </a:xfrm>
          <a:prstGeom prst="rect">
            <a:avLst/>
          </a:prstGeom>
          <a:noFill/>
        </p:spPr>
        <p:txBody>
          <a:bodyPr wrap="none" rtlCol="0">
            <a:spAutoFit/>
          </a:bodyPr>
          <a:lstStyle/>
          <a:p>
            <a:r>
              <a:rPr lang="en-US" sz="1400" b="1" dirty="0" smtClean="0">
                <a:latin typeface="Times New Roman"/>
                <a:cs typeface="Times New Roman"/>
              </a:rPr>
              <a:t>Fig. </a:t>
            </a:r>
            <a:r>
              <a:rPr lang="en-US" sz="1400" b="1" dirty="0">
                <a:latin typeface="Times New Roman"/>
                <a:cs typeface="Times New Roman"/>
              </a:rPr>
              <a:t>6</a:t>
            </a:r>
            <a:r>
              <a:rPr lang="en-US" sz="1400" b="1" dirty="0" smtClean="0">
                <a:latin typeface="Times New Roman"/>
                <a:cs typeface="Times New Roman"/>
              </a:rPr>
              <a:t> A-H</a:t>
            </a:r>
            <a:endParaRPr lang="en-US" sz="1400" b="1" dirty="0">
              <a:latin typeface="Times New Roman"/>
              <a:cs typeface="Times New Roman"/>
            </a:endParaRPr>
          </a:p>
        </p:txBody>
      </p:sp>
      <p:sp>
        <p:nvSpPr>
          <p:cNvPr id="13" name="Rectangle 12"/>
          <p:cNvSpPr/>
          <p:nvPr/>
        </p:nvSpPr>
        <p:spPr>
          <a:xfrm>
            <a:off x="0" y="1006337"/>
            <a:ext cx="6674240" cy="6093976"/>
          </a:xfrm>
          <a:prstGeom prst="rect">
            <a:avLst/>
          </a:prstGeom>
        </p:spPr>
        <p:txBody>
          <a:bodyPr wrap="square">
            <a:spAutoFit/>
          </a:bodyPr>
          <a:lstStyle/>
          <a:p>
            <a:r>
              <a:rPr lang="en-US" sz="1200" b="1" dirty="0">
                <a:latin typeface="Times New Roman" charset="0"/>
                <a:ea typeface="Times New Roman" charset="0"/>
                <a:cs typeface="Times New Roman" charset="0"/>
                <a:sym typeface="Wingdings"/>
              </a:rPr>
              <a:t>Fig. </a:t>
            </a:r>
            <a:r>
              <a:rPr lang="en-US" sz="1200" b="1" dirty="0" smtClean="0">
                <a:latin typeface="Times New Roman" charset="0"/>
                <a:ea typeface="Times New Roman" charset="0"/>
                <a:cs typeface="Times New Roman" charset="0"/>
                <a:sym typeface="Wingdings"/>
              </a:rPr>
              <a:t>6 A-H</a:t>
            </a:r>
            <a:endParaRPr lang="en-US" sz="1200" dirty="0" smtClean="0">
              <a:latin typeface="Times New Roman" charset="0"/>
              <a:ea typeface="Times New Roman" charset="0"/>
              <a:cs typeface="Times New Roman" charset="0"/>
              <a:sym typeface="Wingdings"/>
            </a:endParaRPr>
          </a:p>
          <a:p>
            <a:r>
              <a:rPr lang="en-US" sz="1200" dirty="0" smtClean="0">
                <a:latin typeface="Times New Roman" charset="0"/>
                <a:ea typeface="Times New Roman" charset="0"/>
                <a:cs typeface="Times New Roman" charset="0"/>
                <a:sym typeface="Wingdings"/>
              </a:rPr>
              <a:t>↓ </a:t>
            </a:r>
            <a:r>
              <a:rPr lang="en-US" sz="1200" dirty="0">
                <a:latin typeface="Times New Roman" charset="0"/>
                <a:ea typeface="Times New Roman" charset="0"/>
                <a:cs typeface="Times New Roman" charset="0"/>
                <a:sym typeface="Wingdings"/>
              </a:rPr>
              <a:t>Thirty C57BL/6J mice were randomly divided into a sham control and a REP group. </a:t>
            </a:r>
            <a:endParaRPr lang="en-US" sz="1200" dirty="0" smtClean="0">
              <a:latin typeface="Times New Roman" charset="0"/>
              <a:ea typeface="Times New Roman" charset="0"/>
              <a:cs typeface="Times New Roman" charset="0"/>
              <a:sym typeface="Wingdings"/>
            </a:endParaRPr>
          </a:p>
          <a:p>
            <a:r>
              <a:rPr lang="en-US" sz="1200" dirty="0">
                <a:latin typeface="Times New Roman" charset="0"/>
                <a:ea typeface="Times New Roman" charset="0"/>
                <a:cs typeface="Times New Roman" charset="0"/>
                <a:sym typeface="Wingdings"/>
              </a:rPr>
              <a:t>↓ </a:t>
            </a:r>
            <a:r>
              <a:rPr lang="en-US" sz="1200" dirty="0" smtClean="0">
                <a:latin typeface="Times New Roman" charset="0"/>
                <a:ea typeface="Times New Roman" charset="0"/>
                <a:cs typeface="Times New Roman" charset="0"/>
                <a:sym typeface="Wingdings"/>
              </a:rPr>
              <a:t>After </a:t>
            </a:r>
            <a:r>
              <a:rPr lang="en-US" sz="1200" dirty="0">
                <a:latin typeface="Times New Roman" charset="0"/>
                <a:ea typeface="Times New Roman" charset="0"/>
                <a:cs typeface="Times New Roman" charset="0"/>
                <a:sym typeface="Wingdings"/>
              </a:rPr>
              <a:t>depilation, four full-thickness wounds were created with a 4-mm biopsy punch on dorsal skin of each mouse. </a:t>
            </a:r>
          </a:p>
          <a:p>
            <a:r>
              <a:rPr lang="en-US" sz="1200" dirty="0" smtClean="0">
                <a:latin typeface="Times New Roman" charset="0"/>
                <a:ea typeface="Times New Roman" charset="0"/>
                <a:cs typeface="Times New Roman" charset="0"/>
                <a:sym typeface="Wingdings"/>
              </a:rPr>
              <a:t>↓ The wounds in each group were filled with 10 </a:t>
            </a:r>
            <a:r>
              <a:rPr lang="en-US" sz="1200" dirty="0" err="1" smtClean="0">
                <a:latin typeface="Times New Roman" charset="0"/>
                <a:ea typeface="Times New Roman" charset="0"/>
                <a:cs typeface="Times New Roman" charset="0"/>
                <a:sym typeface="Wingdings"/>
              </a:rPr>
              <a:t>μl</a:t>
            </a:r>
            <a:r>
              <a:rPr lang="en-US" sz="1200" dirty="0" smtClean="0">
                <a:latin typeface="Times New Roman" charset="0"/>
                <a:ea typeface="Times New Roman" charset="0"/>
                <a:cs typeface="Times New Roman" charset="0"/>
                <a:sym typeface="Wingdings"/>
              </a:rPr>
              <a:t> of PBS and 100 </a:t>
            </a:r>
            <a:r>
              <a:rPr lang="en-US" sz="1200" dirty="0" err="1" smtClean="0">
                <a:latin typeface="Times New Roman" charset="0"/>
                <a:ea typeface="Times New Roman" charset="0"/>
                <a:cs typeface="Times New Roman" charset="0"/>
                <a:sym typeface="Wingdings"/>
              </a:rPr>
              <a:t>μM</a:t>
            </a:r>
            <a:r>
              <a:rPr lang="en-US" sz="1200" dirty="0" smtClean="0">
                <a:latin typeface="Times New Roman" charset="0"/>
                <a:ea typeface="Times New Roman" charset="0"/>
                <a:cs typeface="Times New Roman" charset="0"/>
                <a:sym typeface="Wingdings"/>
              </a:rPr>
              <a:t> REP, respectively. </a:t>
            </a:r>
          </a:p>
          <a:p>
            <a:r>
              <a:rPr lang="en-US" sz="1200" dirty="0" smtClean="0">
                <a:latin typeface="Times New Roman" charset="0"/>
                <a:ea typeface="Times New Roman" charset="0"/>
                <a:cs typeface="Times New Roman" charset="0"/>
                <a:sym typeface="Wingdings"/>
              </a:rPr>
              <a:t>↓ At day 14 after surgery, tissues were excised with a 6-mm diameter punch for histological analysis. </a:t>
            </a:r>
          </a:p>
          <a:p>
            <a:r>
              <a:rPr lang="en-US" sz="1200" b="1" dirty="0">
                <a:latin typeface="Times New Roman" charset="0"/>
                <a:ea typeface="Times New Roman" charset="0"/>
                <a:cs typeface="Times New Roman" charset="0"/>
                <a:sym typeface="Wingdings"/>
              </a:rPr>
              <a:t>Fig. 6 </a:t>
            </a:r>
            <a:r>
              <a:rPr lang="en-US" sz="1200" b="1" dirty="0" smtClean="0">
                <a:latin typeface="Times New Roman" charset="0"/>
                <a:ea typeface="Times New Roman" charset="0"/>
                <a:cs typeface="Times New Roman" charset="0"/>
                <a:sym typeface="Wingdings"/>
              </a:rPr>
              <a:t>B (</a:t>
            </a:r>
            <a:r>
              <a:rPr lang="en-US" sz="1200" b="1" dirty="0" err="1" smtClean="0">
                <a:latin typeface="Times New Roman" charset="0"/>
                <a:ea typeface="Times New Roman" charset="0"/>
                <a:cs typeface="Times New Roman" charset="0"/>
                <a:sym typeface="Wingdings"/>
              </a:rPr>
              <a:t>Reepithelialization</a:t>
            </a:r>
            <a:r>
              <a:rPr lang="en-US" sz="1200" b="1" dirty="0" smtClean="0">
                <a:latin typeface="Times New Roman" charset="0"/>
                <a:ea typeface="Times New Roman" charset="0"/>
                <a:cs typeface="Times New Roman" charset="0"/>
                <a:sym typeface="Wingdings"/>
              </a:rPr>
              <a:t>)</a:t>
            </a:r>
          </a:p>
          <a:p>
            <a:r>
              <a:rPr lang="en-US" sz="1200" dirty="0">
                <a:latin typeface="Times New Roman" charset="0"/>
                <a:ea typeface="Times New Roman" charset="0"/>
                <a:cs typeface="Times New Roman" charset="0"/>
                <a:sym typeface="Wingdings"/>
              </a:rPr>
              <a:t>↓ </a:t>
            </a:r>
            <a:r>
              <a:rPr lang="en-US" sz="1200" dirty="0" err="1" smtClean="0">
                <a:latin typeface="Times New Roman" charset="0"/>
                <a:ea typeface="Times New Roman" charset="0"/>
                <a:cs typeface="Times New Roman" charset="0"/>
                <a:sym typeface="Wingdings"/>
              </a:rPr>
              <a:t>Reepithelialization</a:t>
            </a:r>
            <a:r>
              <a:rPr lang="en-US" sz="1200" dirty="0">
                <a:latin typeface="Times New Roman" charset="0"/>
                <a:ea typeface="Times New Roman" charset="0"/>
                <a:cs typeface="Times New Roman" charset="0"/>
                <a:sym typeface="Wingdings"/>
              </a:rPr>
              <a:t>, defined as a percentage of the initial wound produced at surgery, was calculated with the equation, (1 − distance between epithelial tongues / length of wound) × </a:t>
            </a:r>
            <a:r>
              <a:rPr lang="en-US" sz="1200" dirty="0" smtClean="0">
                <a:latin typeface="Times New Roman" charset="0"/>
                <a:ea typeface="Times New Roman" charset="0"/>
                <a:cs typeface="Times New Roman" charset="0"/>
                <a:sym typeface="Wingdings"/>
              </a:rPr>
              <a:t>100</a:t>
            </a:r>
          </a:p>
          <a:p>
            <a:r>
              <a:rPr lang="en-US" sz="1200" b="1" dirty="0">
                <a:latin typeface="Times New Roman" charset="0"/>
                <a:ea typeface="Times New Roman" charset="0"/>
                <a:cs typeface="Times New Roman" charset="0"/>
                <a:sym typeface="Wingdings"/>
              </a:rPr>
              <a:t>Fig. 6 C (Immunostaining of </a:t>
            </a:r>
            <a:r>
              <a:rPr lang="en-US" sz="1200" b="1" dirty="0" smtClean="0">
                <a:latin typeface="Times New Roman" charset="0"/>
                <a:ea typeface="Times New Roman" charset="0"/>
                <a:cs typeface="Times New Roman" charset="0"/>
                <a:sym typeface="Wingdings"/>
              </a:rPr>
              <a:t>E-cadherin)</a:t>
            </a:r>
          </a:p>
          <a:p>
            <a:r>
              <a:rPr lang="en-US" sz="1200" dirty="0">
                <a:latin typeface="Times New Roman" charset="0"/>
                <a:ea typeface="Times New Roman" charset="0"/>
                <a:cs typeface="Times New Roman" charset="0"/>
                <a:sym typeface="Wingdings"/>
              </a:rPr>
              <a:t>↓ </a:t>
            </a:r>
            <a:r>
              <a:rPr lang="en-US" sz="1200" dirty="0" smtClean="0">
                <a:latin typeface="Times New Roman" charset="0"/>
                <a:ea typeface="Times New Roman" charset="0"/>
                <a:cs typeface="Times New Roman" charset="0"/>
                <a:sym typeface="Wingdings"/>
              </a:rPr>
              <a:t>Tissue </a:t>
            </a:r>
            <a:r>
              <a:rPr lang="en-US" sz="1200" dirty="0">
                <a:latin typeface="Times New Roman" charset="0"/>
                <a:ea typeface="Times New Roman" charset="0"/>
                <a:cs typeface="Times New Roman" charset="0"/>
                <a:sym typeface="Wingdings"/>
              </a:rPr>
              <a:t>sections were treated with anti-E-cadherin </a:t>
            </a:r>
            <a:endParaRPr lang="en-US" sz="1200" dirty="0" smtClean="0">
              <a:latin typeface="Times New Roman" charset="0"/>
              <a:ea typeface="Times New Roman" charset="0"/>
              <a:cs typeface="Times New Roman" charset="0"/>
              <a:sym typeface="Wingdings"/>
            </a:endParaRPr>
          </a:p>
          <a:p>
            <a:r>
              <a:rPr lang="en-US" sz="1200" dirty="0">
                <a:latin typeface="Times New Roman" charset="0"/>
                <a:ea typeface="Times New Roman" charset="0"/>
                <a:cs typeface="Times New Roman" charset="0"/>
                <a:sym typeface="Wingdings"/>
              </a:rPr>
              <a:t>↓ </a:t>
            </a:r>
            <a:r>
              <a:rPr lang="en-US" sz="1200" dirty="0" smtClean="0">
                <a:latin typeface="Times New Roman" charset="0"/>
                <a:ea typeface="Times New Roman" charset="0"/>
                <a:cs typeface="Times New Roman" charset="0"/>
                <a:sym typeface="Wingdings"/>
              </a:rPr>
              <a:t>The </a:t>
            </a:r>
            <a:r>
              <a:rPr lang="en-US" sz="1200" dirty="0">
                <a:latin typeface="Times New Roman" charset="0"/>
                <a:ea typeface="Times New Roman" charset="0"/>
                <a:cs typeface="Times New Roman" charset="0"/>
                <a:sym typeface="Wingdings"/>
              </a:rPr>
              <a:t>sections were incubated in a 3% H2O2 solution for 30 min to block endogenous peroxidase and microwaved for 10 min in a 0.01 M citric acid buffer (pH 6.0) for antigen retrieval. </a:t>
            </a:r>
            <a:endParaRPr lang="en-US" sz="1200" dirty="0" smtClean="0">
              <a:latin typeface="Times New Roman" charset="0"/>
              <a:ea typeface="Times New Roman" charset="0"/>
              <a:cs typeface="Times New Roman" charset="0"/>
              <a:sym typeface="Wingdings"/>
            </a:endParaRPr>
          </a:p>
          <a:p>
            <a:r>
              <a:rPr lang="en-US" sz="1200" dirty="0">
                <a:latin typeface="Times New Roman" charset="0"/>
                <a:ea typeface="Times New Roman" charset="0"/>
                <a:cs typeface="Times New Roman" charset="0"/>
                <a:sym typeface="Wingdings"/>
              </a:rPr>
              <a:t>↓ </a:t>
            </a:r>
            <a:r>
              <a:rPr lang="en-US" sz="1200" dirty="0" smtClean="0">
                <a:latin typeface="Times New Roman" charset="0"/>
                <a:ea typeface="Times New Roman" charset="0"/>
                <a:cs typeface="Times New Roman" charset="0"/>
                <a:sym typeface="Wingdings"/>
              </a:rPr>
              <a:t>After </a:t>
            </a:r>
            <a:r>
              <a:rPr lang="en-US" sz="1200" dirty="0">
                <a:latin typeface="Times New Roman" charset="0"/>
                <a:ea typeface="Times New Roman" charset="0"/>
                <a:cs typeface="Times New Roman" charset="0"/>
                <a:sym typeface="Wingdings"/>
              </a:rPr>
              <a:t>blocking with normal goat serum for 30 min, the tissue sections were incubated with </a:t>
            </a:r>
            <a:r>
              <a:rPr lang="en-US" sz="1200" dirty="0" smtClean="0">
                <a:latin typeface="Times New Roman" charset="0"/>
                <a:ea typeface="Times New Roman" charset="0"/>
                <a:cs typeface="Times New Roman" charset="0"/>
                <a:sym typeface="Wingdings"/>
              </a:rPr>
              <a:t>anti-E-cadherin</a:t>
            </a:r>
          </a:p>
          <a:p>
            <a:r>
              <a:rPr lang="en-US" sz="1200" b="1" dirty="0">
                <a:latin typeface="Times New Roman" charset="0"/>
                <a:ea typeface="Times New Roman" charset="0"/>
                <a:cs typeface="Times New Roman" charset="0"/>
                <a:sym typeface="Wingdings"/>
              </a:rPr>
              <a:t>Fig. </a:t>
            </a:r>
            <a:r>
              <a:rPr lang="en-US" sz="1200" b="1" dirty="0" smtClean="0">
                <a:latin typeface="Times New Roman" charset="0"/>
                <a:ea typeface="Times New Roman" charset="0"/>
                <a:cs typeface="Times New Roman" charset="0"/>
                <a:sym typeface="Wingdings"/>
              </a:rPr>
              <a:t>6 D-F (</a:t>
            </a:r>
            <a:r>
              <a:rPr lang="en-US" sz="1200" b="1" dirty="0" err="1" smtClean="0">
                <a:latin typeface="Times New Roman" charset="0"/>
                <a:ea typeface="Times New Roman" charset="0"/>
                <a:cs typeface="Times New Roman" charset="0"/>
                <a:sym typeface="Wingdings"/>
              </a:rPr>
              <a:t>qRT</a:t>
            </a:r>
            <a:r>
              <a:rPr lang="en-US" sz="1200" b="1" dirty="0" smtClean="0">
                <a:latin typeface="Times New Roman" charset="0"/>
                <a:ea typeface="Times New Roman" charset="0"/>
                <a:cs typeface="Times New Roman" charset="0"/>
                <a:sym typeface="Wingdings"/>
              </a:rPr>
              <a:t>-PCR)</a:t>
            </a:r>
          </a:p>
          <a:p>
            <a:r>
              <a:rPr lang="en-US" sz="1200" dirty="0">
                <a:latin typeface="Times New Roman" charset="0"/>
                <a:ea typeface="Times New Roman" charset="0"/>
                <a:cs typeface="Times New Roman" charset="0"/>
                <a:sym typeface="Wingdings"/>
              </a:rPr>
              <a:t>↓ At the specified time, total RNA was isolated from the tissue specimen using RNeasy </a:t>
            </a:r>
            <a:r>
              <a:rPr lang="en-US" sz="1200" dirty="0" smtClean="0">
                <a:latin typeface="Times New Roman" charset="0"/>
                <a:ea typeface="Times New Roman" charset="0"/>
                <a:cs typeface="Times New Roman" charset="0"/>
                <a:sym typeface="Wingdings"/>
              </a:rPr>
              <a:t>kit.</a:t>
            </a:r>
          </a:p>
          <a:p>
            <a:r>
              <a:rPr lang="en-US" sz="1200" dirty="0">
                <a:latin typeface="Times New Roman" charset="0"/>
                <a:ea typeface="Times New Roman" charset="0"/>
                <a:cs typeface="Times New Roman" charset="0"/>
                <a:sym typeface="Wingdings"/>
              </a:rPr>
              <a:t>↓ </a:t>
            </a:r>
            <a:r>
              <a:rPr lang="en-US" sz="1200" dirty="0" smtClean="0">
                <a:latin typeface="Times New Roman" charset="0"/>
                <a:ea typeface="Times New Roman" charset="0"/>
                <a:cs typeface="Times New Roman" charset="0"/>
                <a:sym typeface="Wingdings"/>
              </a:rPr>
              <a:t>cDNA </a:t>
            </a:r>
            <a:r>
              <a:rPr lang="en-US" sz="1200" dirty="0">
                <a:latin typeface="Times New Roman" charset="0"/>
                <a:ea typeface="Times New Roman" charset="0"/>
                <a:cs typeface="Times New Roman" charset="0"/>
                <a:sym typeface="Wingdings"/>
              </a:rPr>
              <a:t>was synthesized from 1 </a:t>
            </a:r>
            <a:r>
              <a:rPr lang="en-US" sz="1200" dirty="0" err="1">
                <a:latin typeface="Times New Roman" charset="0"/>
                <a:ea typeface="Times New Roman" charset="0"/>
                <a:cs typeface="Times New Roman" charset="0"/>
                <a:sym typeface="Wingdings"/>
              </a:rPr>
              <a:t>μg</a:t>
            </a:r>
            <a:r>
              <a:rPr lang="en-US" sz="1200" dirty="0">
                <a:latin typeface="Times New Roman" charset="0"/>
                <a:ea typeface="Times New Roman" charset="0"/>
                <a:cs typeface="Times New Roman" charset="0"/>
                <a:sym typeface="Wingdings"/>
              </a:rPr>
              <a:t> of total RNA by using a High-Capacity cDNA reverse </a:t>
            </a:r>
            <a:r>
              <a:rPr lang="en-US" sz="1200" dirty="0" smtClean="0">
                <a:latin typeface="Times New Roman" charset="0"/>
                <a:ea typeface="Times New Roman" charset="0"/>
                <a:cs typeface="Times New Roman" charset="0"/>
                <a:sym typeface="Wingdings"/>
              </a:rPr>
              <a:t>transcription. </a:t>
            </a:r>
          </a:p>
          <a:p>
            <a:r>
              <a:rPr lang="en-US" sz="1200" dirty="0" smtClean="0">
                <a:latin typeface="Times New Roman" charset="0"/>
                <a:ea typeface="Times New Roman" charset="0"/>
                <a:cs typeface="Times New Roman" charset="0"/>
                <a:sym typeface="Wingdings"/>
              </a:rPr>
              <a:t>↓ </a:t>
            </a:r>
            <a:r>
              <a:rPr lang="en-US" sz="1200" dirty="0" err="1" smtClean="0">
                <a:latin typeface="Times New Roman" charset="0"/>
                <a:ea typeface="Times New Roman" charset="0"/>
                <a:cs typeface="Times New Roman" charset="0"/>
                <a:sym typeface="Wingdings"/>
              </a:rPr>
              <a:t>qRT</a:t>
            </a:r>
            <a:r>
              <a:rPr lang="en-US" sz="1200" dirty="0" smtClean="0">
                <a:latin typeface="Times New Roman" charset="0"/>
                <a:ea typeface="Times New Roman" charset="0"/>
                <a:cs typeface="Times New Roman" charset="0"/>
                <a:sym typeface="Wingdings"/>
              </a:rPr>
              <a:t>-PCR </a:t>
            </a:r>
            <a:r>
              <a:rPr lang="en-US" sz="1200" dirty="0">
                <a:latin typeface="Times New Roman" charset="0"/>
                <a:ea typeface="Times New Roman" charset="0"/>
                <a:cs typeface="Times New Roman" charset="0"/>
                <a:sym typeface="Wingdings"/>
              </a:rPr>
              <a:t>was performed using SYBR Green PCR master mix kit </a:t>
            </a:r>
            <a:r>
              <a:rPr lang="en-US" sz="1200" dirty="0" smtClean="0">
                <a:latin typeface="Times New Roman" charset="0"/>
                <a:ea typeface="Times New Roman" charset="0"/>
                <a:cs typeface="Times New Roman" charset="0"/>
                <a:sym typeface="Wingdings"/>
              </a:rPr>
              <a:t>with </a:t>
            </a:r>
            <a:r>
              <a:rPr lang="en-US" sz="1200" dirty="0">
                <a:latin typeface="Times New Roman" charset="0"/>
                <a:ea typeface="Times New Roman" charset="0"/>
                <a:cs typeface="Times New Roman" charset="0"/>
                <a:sym typeface="Wingdings"/>
              </a:rPr>
              <a:t>an ABI 7500 RT-PCR </a:t>
            </a:r>
            <a:r>
              <a:rPr lang="en-US" sz="1200" dirty="0" smtClean="0">
                <a:latin typeface="Times New Roman" charset="0"/>
                <a:ea typeface="Times New Roman" charset="0"/>
                <a:cs typeface="Times New Roman" charset="0"/>
                <a:sym typeface="Wingdings"/>
              </a:rPr>
              <a:t>System.</a:t>
            </a:r>
            <a:endParaRPr lang="en-US" sz="1200" b="1" dirty="0" smtClean="0">
              <a:latin typeface="Times New Roman" charset="0"/>
              <a:ea typeface="Times New Roman" charset="0"/>
              <a:cs typeface="Times New Roman" charset="0"/>
              <a:sym typeface="Wingdings"/>
            </a:endParaRPr>
          </a:p>
          <a:p>
            <a:endParaRPr lang="en-US" sz="1200" b="1" dirty="0">
              <a:latin typeface="Times New Roman" charset="0"/>
              <a:ea typeface="Times New Roman" charset="0"/>
              <a:cs typeface="Times New Roman" charset="0"/>
              <a:sym typeface="Wingdings"/>
            </a:endParaRPr>
          </a:p>
          <a:p>
            <a:r>
              <a:rPr lang="en-US" sz="1200" b="1" dirty="0" smtClean="0">
                <a:latin typeface="Times New Roman" charset="0"/>
                <a:ea typeface="Times New Roman" charset="0"/>
                <a:cs typeface="Times New Roman" charset="0"/>
                <a:sym typeface="Wingdings"/>
              </a:rPr>
              <a:t>Table 1</a:t>
            </a:r>
            <a:r>
              <a:rPr lang="en-US" sz="1200" b="1" dirty="0">
                <a:latin typeface="Times New Roman" charset="0"/>
                <a:ea typeface="Times New Roman" charset="0"/>
                <a:cs typeface="Times New Roman" charset="0"/>
                <a:sym typeface="Wingdings"/>
              </a:rPr>
              <a:t>. Nucleotide sequence of the primers used for </a:t>
            </a:r>
            <a:r>
              <a:rPr lang="en-US" sz="1200" b="1" dirty="0" err="1" smtClean="0">
                <a:latin typeface="Times New Roman" charset="0"/>
                <a:ea typeface="Times New Roman" charset="0"/>
                <a:cs typeface="Times New Roman" charset="0"/>
                <a:sym typeface="Wingdings"/>
              </a:rPr>
              <a:t>qRT</a:t>
            </a:r>
            <a:r>
              <a:rPr lang="en-US" sz="1200" b="1" dirty="0" smtClean="0">
                <a:latin typeface="Times New Roman" charset="0"/>
                <a:ea typeface="Times New Roman" charset="0"/>
                <a:cs typeface="Times New Roman" charset="0"/>
                <a:sym typeface="Wingdings"/>
              </a:rPr>
              <a:t>-PCR</a:t>
            </a:r>
          </a:p>
          <a:p>
            <a:endParaRPr lang="en-US" sz="1200" b="1" dirty="0">
              <a:latin typeface="Times New Roman" charset="0"/>
              <a:ea typeface="Times New Roman" charset="0"/>
              <a:cs typeface="Times New Roman" charset="0"/>
              <a:sym typeface="Wingdings"/>
            </a:endParaRPr>
          </a:p>
          <a:p>
            <a:endParaRPr lang="en-US" sz="1200" b="1" dirty="0" smtClean="0">
              <a:latin typeface="Times New Roman" charset="0"/>
              <a:ea typeface="Times New Roman" charset="0"/>
              <a:cs typeface="Times New Roman" charset="0"/>
              <a:sym typeface="Wingdings"/>
            </a:endParaRPr>
          </a:p>
          <a:p>
            <a:endParaRPr lang="en-US" sz="1200" b="1" dirty="0">
              <a:latin typeface="Times New Roman" charset="0"/>
              <a:ea typeface="Times New Roman" charset="0"/>
              <a:cs typeface="Times New Roman" charset="0"/>
              <a:sym typeface="Wingdings"/>
            </a:endParaRPr>
          </a:p>
          <a:p>
            <a:endParaRPr lang="en-US" sz="1200" b="1" dirty="0" smtClean="0">
              <a:latin typeface="Times New Roman" charset="0"/>
              <a:ea typeface="Times New Roman" charset="0"/>
              <a:cs typeface="Times New Roman" charset="0"/>
              <a:sym typeface="Wingdings"/>
            </a:endParaRPr>
          </a:p>
          <a:p>
            <a:endParaRPr lang="en-US" sz="1200" b="1" dirty="0">
              <a:latin typeface="Times New Roman" charset="0"/>
              <a:ea typeface="Times New Roman" charset="0"/>
              <a:cs typeface="Times New Roman" charset="0"/>
              <a:sym typeface="Wingdings"/>
            </a:endParaRPr>
          </a:p>
          <a:p>
            <a:endParaRPr lang="en-US" sz="1200" dirty="0" smtClean="0">
              <a:latin typeface="Times New Roman" charset="0"/>
              <a:ea typeface="Times New Roman" charset="0"/>
              <a:cs typeface="Times New Roman" charset="0"/>
              <a:sym typeface="Wingdings"/>
            </a:endParaRPr>
          </a:p>
          <a:p>
            <a:endParaRPr lang="en-US" sz="1200" b="1" dirty="0" smtClean="0">
              <a:latin typeface="Times New Roman" charset="0"/>
              <a:ea typeface="Times New Roman" charset="0"/>
              <a:cs typeface="Times New Roman" charset="0"/>
              <a:sym typeface="Wingdings"/>
            </a:endParaRPr>
          </a:p>
          <a:p>
            <a:endParaRPr lang="en-US" sz="1200" b="1" dirty="0">
              <a:latin typeface="Times New Roman" charset="0"/>
              <a:ea typeface="Times New Roman" charset="0"/>
              <a:cs typeface="Times New Roman" charset="0"/>
              <a:sym typeface="Wingdings"/>
            </a:endParaRPr>
          </a:p>
          <a:p>
            <a:r>
              <a:rPr lang="en-US" sz="1200" b="1" dirty="0" smtClean="0">
                <a:latin typeface="Times New Roman" charset="0"/>
                <a:ea typeface="Times New Roman" charset="0"/>
                <a:cs typeface="Times New Roman" charset="0"/>
                <a:sym typeface="Wingdings"/>
              </a:rPr>
              <a:t>Fig</a:t>
            </a:r>
            <a:r>
              <a:rPr lang="en-US" sz="1200" b="1" dirty="0">
                <a:latin typeface="Times New Roman" charset="0"/>
                <a:ea typeface="Times New Roman" charset="0"/>
                <a:cs typeface="Times New Roman" charset="0"/>
                <a:sym typeface="Wingdings"/>
              </a:rPr>
              <a:t>. 6 </a:t>
            </a:r>
            <a:r>
              <a:rPr lang="en-US" sz="1200" b="1" dirty="0" smtClean="0">
                <a:latin typeface="Times New Roman" charset="0"/>
                <a:ea typeface="Times New Roman" charset="0"/>
                <a:cs typeface="Times New Roman" charset="0"/>
                <a:sym typeface="Wingdings"/>
              </a:rPr>
              <a:t>G (ELISA)</a:t>
            </a:r>
          </a:p>
          <a:p>
            <a:r>
              <a:rPr lang="en-US" sz="1200" dirty="0">
                <a:latin typeface="Times New Roman" charset="0"/>
                <a:ea typeface="Times New Roman" charset="0"/>
                <a:cs typeface="Times New Roman" charset="0"/>
                <a:sym typeface="Wingdings"/>
              </a:rPr>
              <a:t>↓ Hyaluronic </a:t>
            </a:r>
            <a:r>
              <a:rPr lang="en-US" sz="1200" dirty="0" smtClean="0">
                <a:latin typeface="Times New Roman" charset="0"/>
                <a:ea typeface="Times New Roman" charset="0"/>
                <a:cs typeface="Times New Roman" charset="0"/>
                <a:sym typeface="Wingdings"/>
              </a:rPr>
              <a:t>acid </a:t>
            </a:r>
            <a:r>
              <a:rPr lang="en-US" sz="1200" dirty="0">
                <a:latin typeface="Times New Roman" charset="0"/>
                <a:ea typeface="Times New Roman" charset="0"/>
                <a:cs typeface="Times New Roman" charset="0"/>
                <a:sym typeface="Wingdings"/>
              </a:rPr>
              <a:t>in tissue specimens were extracted using RIPA </a:t>
            </a:r>
            <a:r>
              <a:rPr lang="en-US" sz="1200" dirty="0" smtClean="0">
                <a:latin typeface="Times New Roman" charset="0"/>
                <a:ea typeface="Times New Roman" charset="0"/>
                <a:cs typeface="Times New Roman" charset="0"/>
                <a:sym typeface="Wingdings"/>
              </a:rPr>
              <a:t>buffer.</a:t>
            </a:r>
          </a:p>
          <a:p>
            <a:r>
              <a:rPr lang="en-US" sz="1200" dirty="0">
                <a:latin typeface="Times New Roman" charset="0"/>
                <a:ea typeface="Times New Roman" charset="0"/>
                <a:cs typeface="Times New Roman" charset="0"/>
                <a:sym typeface="Wingdings"/>
              </a:rPr>
              <a:t>↓ </a:t>
            </a:r>
            <a:r>
              <a:rPr lang="en-US" sz="1200" dirty="0" smtClean="0">
                <a:latin typeface="Times New Roman" charset="0"/>
                <a:ea typeface="Times New Roman" charset="0"/>
                <a:cs typeface="Times New Roman" charset="0"/>
                <a:sym typeface="Wingdings"/>
              </a:rPr>
              <a:t>The </a:t>
            </a:r>
            <a:r>
              <a:rPr lang="en-US" sz="1200" dirty="0">
                <a:latin typeface="Times New Roman" charset="0"/>
                <a:ea typeface="Times New Roman" charset="0"/>
                <a:cs typeface="Times New Roman" charset="0"/>
                <a:sym typeface="Wingdings"/>
              </a:rPr>
              <a:t>concentrations of hyaluronic </a:t>
            </a:r>
            <a:r>
              <a:rPr lang="en-US" sz="1200" dirty="0" smtClean="0">
                <a:latin typeface="Times New Roman" charset="0"/>
                <a:ea typeface="Times New Roman" charset="0"/>
                <a:cs typeface="Times New Roman" charset="0"/>
                <a:sym typeface="Wingdings"/>
              </a:rPr>
              <a:t>acid </a:t>
            </a:r>
            <a:r>
              <a:rPr lang="en-US" sz="1200" dirty="0">
                <a:latin typeface="Times New Roman" charset="0"/>
                <a:ea typeface="Times New Roman" charset="0"/>
                <a:cs typeface="Times New Roman" charset="0"/>
                <a:sym typeface="Wingdings"/>
              </a:rPr>
              <a:t>were quantified using an ELISA </a:t>
            </a:r>
            <a:r>
              <a:rPr lang="en-US" sz="1200" dirty="0" smtClean="0">
                <a:latin typeface="Times New Roman" charset="0"/>
                <a:ea typeface="Times New Roman" charset="0"/>
                <a:cs typeface="Times New Roman" charset="0"/>
                <a:sym typeface="Wingdings"/>
              </a:rPr>
              <a:t>kit.</a:t>
            </a:r>
            <a:endParaRPr lang="en-US" sz="1200" dirty="0">
              <a:latin typeface="Times New Roman" charset="0"/>
              <a:ea typeface="Times New Roman" charset="0"/>
              <a:cs typeface="Times New Roman" charset="0"/>
              <a:sym typeface="Wingdings"/>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873977"/>
            <a:ext cx="6858000" cy="1419650"/>
          </a:xfrm>
          <a:prstGeom prst="rect">
            <a:avLst/>
          </a:prstGeom>
        </p:spPr>
      </p:pic>
      <p:sp>
        <p:nvSpPr>
          <p:cNvPr id="19" name="Rectangle 18"/>
          <p:cNvSpPr/>
          <p:nvPr/>
        </p:nvSpPr>
        <p:spPr>
          <a:xfrm>
            <a:off x="0" y="6936861"/>
            <a:ext cx="681597" cy="276999"/>
          </a:xfrm>
          <a:prstGeom prst="rect">
            <a:avLst/>
          </a:prstGeom>
        </p:spPr>
        <p:txBody>
          <a:bodyPr wrap="none">
            <a:spAutoFit/>
          </a:bodyPr>
          <a:lstStyle/>
          <a:p>
            <a:r>
              <a:rPr lang="en-US" sz="1200" dirty="0" smtClean="0">
                <a:latin typeface="Times New Roman"/>
                <a:cs typeface="Times New Roman"/>
              </a:rPr>
              <a:t>[Result]</a:t>
            </a:r>
            <a:endParaRPr lang="en-US" sz="1200" dirty="0">
              <a:latin typeface="Times New Roman"/>
              <a:cs typeface="Times New Roman"/>
            </a:endParaRPr>
          </a:p>
        </p:txBody>
      </p:sp>
      <p:pic>
        <p:nvPicPr>
          <p:cNvPr id="21" name="Picture 20"/>
          <p:cNvPicPr>
            <a:picLocks noChangeAspect="1"/>
          </p:cNvPicPr>
          <p:nvPr/>
        </p:nvPicPr>
        <p:blipFill rotWithShape="1">
          <a:blip r:embed="rId3">
            <a:extLst>
              <a:ext uri="{28A0092B-C50C-407E-A947-70E740481C1C}">
                <a14:useLocalDpi xmlns:a14="http://schemas.microsoft.com/office/drawing/2010/main" val="0"/>
              </a:ext>
            </a:extLst>
          </a:blip>
          <a:srcRect b="67615"/>
          <a:stretch/>
        </p:blipFill>
        <p:spPr>
          <a:xfrm>
            <a:off x="823568" y="7062012"/>
            <a:ext cx="5405480" cy="1257900"/>
          </a:xfrm>
          <a:prstGeom prst="rect">
            <a:avLst/>
          </a:prstGeom>
        </p:spPr>
      </p:pic>
      <p:sp>
        <p:nvSpPr>
          <p:cNvPr id="22" name="Rectangle 21"/>
          <p:cNvSpPr/>
          <p:nvPr/>
        </p:nvSpPr>
        <p:spPr>
          <a:xfrm>
            <a:off x="97308" y="8459985"/>
            <a:ext cx="6858000" cy="1015663"/>
          </a:xfrm>
          <a:prstGeom prst="rect">
            <a:avLst/>
          </a:prstGeom>
        </p:spPr>
        <p:txBody>
          <a:bodyPr wrap="square">
            <a:spAutoFit/>
          </a:bodyPr>
          <a:lstStyle/>
          <a:p>
            <a:pPr fontAlgn="base"/>
            <a:r>
              <a:rPr lang="en-US" sz="1200" dirty="0">
                <a:latin typeface="Arial" charset="0"/>
              </a:rPr>
              <a:t>Fig. 6. Comparison of overall wound healing between the control group and 100 </a:t>
            </a:r>
            <a:r>
              <a:rPr lang="en-US" sz="1200" dirty="0" err="1">
                <a:latin typeface="Arial" charset="0"/>
              </a:rPr>
              <a:t>μM</a:t>
            </a:r>
            <a:r>
              <a:rPr lang="en-US" sz="1200" dirty="0">
                <a:latin typeface="Arial" charset="0"/>
              </a:rPr>
              <a:t> REP group. </a:t>
            </a:r>
            <a:r>
              <a:rPr lang="en-US" sz="1200" dirty="0" smtClean="0">
                <a:latin typeface="Arial" charset="0"/>
              </a:rPr>
              <a:t>(</a:t>
            </a:r>
            <a:r>
              <a:rPr lang="en-US" sz="1200" dirty="0">
                <a:latin typeface="Arial" charset="0"/>
              </a:rPr>
              <a:t>A) Representative H&amp;E microscopic images of the control wounds and REP-treated wounds. Arrows indicate the edges of epithelial tongues. At day 14, there was still indication of granulation tissue (black dot line) in the dermis of the control wound. (B) Percent change in </a:t>
            </a:r>
            <a:r>
              <a:rPr lang="en-US" sz="1200" dirty="0" err="1">
                <a:latin typeface="Arial" charset="0"/>
              </a:rPr>
              <a:t>reepithelialization</a:t>
            </a:r>
            <a:r>
              <a:rPr lang="en-US" sz="1200" dirty="0" smtClean="0">
                <a:latin typeface="Arial" charset="0"/>
              </a:rPr>
              <a:t>. *</a:t>
            </a:r>
            <a:r>
              <a:rPr lang="en-US" sz="1200" i="1" dirty="0" smtClean="0">
                <a:latin typeface="Arial" charset="0"/>
              </a:rPr>
              <a:t>p</a:t>
            </a:r>
            <a:r>
              <a:rPr lang="en-US" sz="1200" dirty="0" smtClean="0">
                <a:latin typeface="Arial" charset="0"/>
              </a:rPr>
              <a:t> &lt; 0.05 compared to control.</a:t>
            </a:r>
            <a:endParaRPr lang="en-US" sz="1200" b="0" i="0" dirty="0">
              <a:effectLst/>
              <a:latin typeface="Arial" charset="0"/>
            </a:endParaRPr>
          </a:p>
        </p:txBody>
      </p:sp>
      <p:sp>
        <p:nvSpPr>
          <p:cNvPr id="6" name="Rectangle 5"/>
          <p:cNvSpPr/>
          <p:nvPr/>
        </p:nvSpPr>
        <p:spPr>
          <a:xfrm>
            <a:off x="681597" y="8240889"/>
            <a:ext cx="3822670" cy="10554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932565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Heptagon 19"/>
          <p:cNvSpPr/>
          <p:nvPr/>
        </p:nvSpPr>
        <p:spPr>
          <a:xfrm>
            <a:off x="6426521" y="9599631"/>
            <a:ext cx="394770" cy="254798"/>
          </a:xfrm>
          <a:prstGeom prst="heptagon">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smtClean="0">
                <a:solidFill>
                  <a:sysClr val="windowText" lastClr="000000"/>
                </a:solidFill>
                <a:latin typeface="Arial" charset="0"/>
                <a:ea typeface="Arial" charset="0"/>
                <a:cs typeface="Arial" charset="0"/>
              </a:rPr>
              <a:t>16</a:t>
            </a:r>
            <a:endParaRPr lang="en-US" sz="900" dirty="0">
              <a:solidFill>
                <a:sysClr val="windowText" lastClr="000000"/>
              </a:solidFill>
              <a:latin typeface="Arial" charset="0"/>
              <a:ea typeface="Arial" charset="0"/>
              <a:cs typeface="Arial" charset="0"/>
            </a:endParaRPr>
          </a:p>
        </p:txBody>
      </p:sp>
      <p:sp>
        <p:nvSpPr>
          <p:cNvPr id="14" name="Rectangle 13"/>
          <p:cNvSpPr/>
          <p:nvPr/>
        </p:nvSpPr>
        <p:spPr>
          <a:xfrm>
            <a:off x="0" y="0"/>
            <a:ext cx="681597" cy="276999"/>
          </a:xfrm>
          <a:prstGeom prst="rect">
            <a:avLst/>
          </a:prstGeom>
        </p:spPr>
        <p:txBody>
          <a:bodyPr wrap="none">
            <a:spAutoFit/>
          </a:bodyPr>
          <a:lstStyle/>
          <a:p>
            <a:r>
              <a:rPr lang="en-US" sz="1200" dirty="0" smtClean="0">
                <a:latin typeface="Times New Roman"/>
                <a:cs typeface="Times New Roman"/>
              </a:rPr>
              <a:t>[Result]</a:t>
            </a:r>
            <a:endParaRPr lang="en-US" sz="1200" dirty="0">
              <a:latin typeface="Times New Roman"/>
              <a:cs typeface="Times New Roman"/>
            </a:endParaRP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30058"/>
          <a:stretch/>
        </p:blipFill>
        <p:spPr>
          <a:xfrm>
            <a:off x="174370" y="380428"/>
            <a:ext cx="5405480" cy="2716665"/>
          </a:xfrm>
          <a:prstGeom prst="rect">
            <a:avLst/>
          </a:prstGeom>
        </p:spPr>
      </p:pic>
      <p:sp>
        <p:nvSpPr>
          <p:cNvPr id="4" name="Rectangle 3"/>
          <p:cNvSpPr/>
          <p:nvPr/>
        </p:nvSpPr>
        <p:spPr>
          <a:xfrm>
            <a:off x="48791" y="3093629"/>
            <a:ext cx="5531059" cy="861774"/>
          </a:xfrm>
          <a:prstGeom prst="rect">
            <a:avLst/>
          </a:prstGeom>
        </p:spPr>
        <p:txBody>
          <a:bodyPr wrap="square">
            <a:spAutoFit/>
          </a:bodyPr>
          <a:lstStyle/>
          <a:p>
            <a:pPr fontAlgn="base"/>
            <a:r>
              <a:rPr lang="en-US" sz="1000" dirty="0">
                <a:latin typeface="Arial" charset="0"/>
              </a:rPr>
              <a:t>Fig. 6. Comparison of overall wound healing between the control group and 100 </a:t>
            </a:r>
            <a:r>
              <a:rPr lang="en-US" sz="1000" dirty="0" err="1">
                <a:latin typeface="Arial" charset="0"/>
              </a:rPr>
              <a:t>μM</a:t>
            </a:r>
            <a:r>
              <a:rPr lang="en-US" sz="1000" dirty="0">
                <a:latin typeface="Arial" charset="0"/>
              </a:rPr>
              <a:t> REP group. </a:t>
            </a:r>
            <a:r>
              <a:rPr lang="en-US" sz="1000" dirty="0" smtClean="0">
                <a:latin typeface="Arial" charset="0"/>
              </a:rPr>
              <a:t>(</a:t>
            </a:r>
            <a:r>
              <a:rPr lang="en-US" sz="1000" dirty="0">
                <a:latin typeface="Arial" charset="0"/>
              </a:rPr>
              <a:t>C) Immunostaining of E-cadherin in the sham group (a) and the REP group (b). HE = </a:t>
            </a:r>
            <a:r>
              <a:rPr lang="en-US" sz="1000" dirty="0" err="1">
                <a:latin typeface="Arial" charset="0"/>
              </a:rPr>
              <a:t>hyperproliferative</a:t>
            </a:r>
            <a:r>
              <a:rPr lang="en-US" sz="1000" dirty="0">
                <a:latin typeface="Arial" charset="0"/>
              </a:rPr>
              <a:t> epithelium. DL = dermal layer. (D) E-cadherin mRNA expression. (E) Collagen I mRNA expression. (F) α-SMA mRNA expression. (G) Content of hyaluronic acid determined by ELISA. (H) VEGF mRNA expression. *</a:t>
            </a:r>
            <a:r>
              <a:rPr lang="en-US" sz="1000" i="1" dirty="0">
                <a:latin typeface="Arial" charset="0"/>
              </a:rPr>
              <a:t>p</a:t>
            </a:r>
            <a:r>
              <a:rPr lang="en-US" sz="1000" dirty="0">
                <a:latin typeface="Arial" charset="0"/>
              </a:rPr>
              <a:t> &lt; 0.05 compared to control.</a:t>
            </a:r>
            <a:endParaRPr lang="en-US" sz="1000" b="0" i="0" dirty="0">
              <a:effectLst/>
              <a:latin typeface="Arial" charset="0"/>
            </a:endParaRPr>
          </a:p>
        </p:txBody>
      </p:sp>
      <p:sp>
        <p:nvSpPr>
          <p:cNvPr id="17" name="Rectangle 16"/>
          <p:cNvSpPr/>
          <p:nvPr/>
        </p:nvSpPr>
        <p:spPr>
          <a:xfrm>
            <a:off x="182761" y="4051930"/>
            <a:ext cx="6548966" cy="46166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171450" indent="-171450">
              <a:buFont typeface="Arial" charset="0"/>
              <a:buChar char="•"/>
            </a:pPr>
            <a:r>
              <a:rPr lang="en-US" sz="1200">
                <a:latin typeface="Times New Roman"/>
                <a:cs typeface="Times New Roman"/>
              </a:rPr>
              <a:t>Following REP treatment, skin tissue regeneration occurred through increased restoration of dermal and epidermal components, not merely by contracting wound edges. </a:t>
            </a:r>
            <a:endParaRPr lang="en-US" sz="1200" dirty="0">
              <a:latin typeface="Times New Roman"/>
              <a:cs typeface="Times New Roman"/>
            </a:endParaRPr>
          </a:p>
        </p:txBody>
      </p:sp>
      <p:sp>
        <p:nvSpPr>
          <p:cNvPr id="18" name="Rectangle 17"/>
          <p:cNvSpPr/>
          <p:nvPr/>
        </p:nvSpPr>
        <p:spPr>
          <a:xfrm>
            <a:off x="46233" y="7474898"/>
            <a:ext cx="681597" cy="276999"/>
          </a:xfrm>
          <a:prstGeom prst="rect">
            <a:avLst/>
          </a:prstGeom>
        </p:spPr>
        <p:txBody>
          <a:bodyPr wrap="none">
            <a:spAutoFit/>
          </a:bodyPr>
          <a:lstStyle/>
          <a:p>
            <a:r>
              <a:rPr lang="en-US" sz="1200" dirty="0" smtClean="0">
                <a:latin typeface="Times New Roman"/>
                <a:cs typeface="Times New Roman"/>
              </a:rPr>
              <a:t>[Result]</a:t>
            </a:r>
            <a:endParaRPr lang="en-US" sz="1200" dirty="0">
              <a:latin typeface="Times New Roman"/>
              <a:cs typeface="Times New Roman"/>
            </a:endParaRPr>
          </a:p>
        </p:txBody>
      </p:sp>
      <p:pic>
        <p:nvPicPr>
          <p:cNvPr id="19" name="Picture 18"/>
          <p:cNvPicPr>
            <a:picLocks noChangeAspect="1"/>
          </p:cNvPicPr>
          <p:nvPr/>
        </p:nvPicPr>
        <p:blipFill rotWithShape="1">
          <a:blip r:embed="rId3">
            <a:extLst>
              <a:ext uri="{28A0092B-C50C-407E-A947-70E740481C1C}">
                <a14:useLocalDpi xmlns:a14="http://schemas.microsoft.com/office/drawing/2010/main" val="0"/>
              </a:ext>
            </a:extLst>
          </a:blip>
          <a:srcRect r="63827" b="47388"/>
          <a:stretch/>
        </p:blipFill>
        <p:spPr>
          <a:xfrm>
            <a:off x="1065960" y="7593865"/>
            <a:ext cx="2078277" cy="1741258"/>
          </a:xfrm>
          <a:prstGeom prst="rect">
            <a:avLst/>
          </a:prstGeom>
        </p:spPr>
      </p:pic>
      <p:sp>
        <p:nvSpPr>
          <p:cNvPr id="21" name="Rectangle 20"/>
          <p:cNvSpPr/>
          <p:nvPr/>
        </p:nvSpPr>
        <p:spPr>
          <a:xfrm>
            <a:off x="77728" y="9361447"/>
            <a:ext cx="6800125" cy="400110"/>
          </a:xfrm>
          <a:prstGeom prst="rect">
            <a:avLst/>
          </a:prstGeom>
        </p:spPr>
        <p:txBody>
          <a:bodyPr wrap="square">
            <a:spAutoFit/>
          </a:bodyPr>
          <a:lstStyle/>
          <a:p>
            <a:pPr fontAlgn="base"/>
            <a:r>
              <a:rPr lang="en-US" sz="1000" dirty="0">
                <a:latin typeface="Arial" charset="0"/>
              </a:rPr>
              <a:t>Fig. 7. Comparison of wound healing progression among the sham control, REP, ASC, and RA groups over a 2-week period. </a:t>
            </a:r>
            <a:r>
              <a:rPr lang="en-US" sz="1000" dirty="0" smtClean="0">
                <a:latin typeface="Arial" charset="0"/>
              </a:rPr>
              <a:t>(</a:t>
            </a:r>
            <a:r>
              <a:rPr lang="en-US" sz="1000" dirty="0">
                <a:latin typeface="Arial" charset="0"/>
              </a:rPr>
              <a:t>A) Macroscopic monitoring of wound healing. (B) Percent change in wound closure. *</a:t>
            </a:r>
            <a:r>
              <a:rPr lang="en-US" sz="1000" i="1" dirty="0">
                <a:latin typeface="Arial" charset="0"/>
              </a:rPr>
              <a:t>p</a:t>
            </a:r>
            <a:r>
              <a:rPr lang="en-US" sz="1000" dirty="0">
                <a:latin typeface="Arial" charset="0"/>
              </a:rPr>
              <a:t> &lt; 0.05</a:t>
            </a:r>
            <a:r>
              <a:rPr lang="en-US" sz="1000" dirty="0" smtClean="0">
                <a:latin typeface="Arial" charset="0"/>
              </a:rPr>
              <a:t>.</a:t>
            </a:r>
            <a:endParaRPr lang="en-US" sz="1000" dirty="0">
              <a:latin typeface="Arial" charset="0"/>
            </a:endParaRPr>
          </a:p>
        </p:txBody>
      </p:sp>
      <p:pic>
        <p:nvPicPr>
          <p:cNvPr id="22" name="Picture 21"/>
          <p:cNvPicPr>
            <a:picLocks noChangeAspect="1"/>
          </p:cNvPicPr>
          <p:nvPr/>
        </p:nvPicPr>
        <p:blipFill rotWithShape="1">
          <a:blip r:embed="rId3">
            <a:extLst>
              <a:ext uri="{28A0092B-C50C-407E-A947-70E740481C1C}">
                <a14:useLocalDpi xmlns:a14="http://schemas.microsoft.com/office/drawing/2010/main" val="0"/>
              </a:ext>
            </a:extLst>
          </a:blip>
          <a:srcRect l="-1709" t="53135" r="67010" b="-3866"/>
          <a:stretch/>
        </p:blipFill>
        <p:spPr>
          <a:xfrm>
            <a:off x="3654217" y="7682442"/>
            <a:ext cx="1993610" cy="1679005"/>
          </a:xfrm>
          <a:prstGeom prst="rect">
            <a:avLst/>
          </a:prstGeom>
        </p:spPr>
      </p:pic>
      <p:sp>
        <p:nvSpPr>
          <p:cNvPr id="23" name="TextBox 22"/>
          <p:cNvSpPr txBox="1"/>
          <p:nvPr/>
        </p:nvSpPr>
        <p:spPr>
          <a:xfrm>
            <a:off x="120124" y="4961558"/>
            <a:ext cx="6603212" cy="830997"/>
          </a:xfrm>
          <a:prstGeom prst="rect">
            <a:avLst/>
          </a:prstGeom>
          <a:noFill/>
        </p:spPr>
        <p:txBody>
          <a:bodyPr wrap="square" rtlCol="0">
            <a:spAutoFit/>
          </a:bodyPr>
          <a:lstStyle/>
          <a:p>
            <a:r>
              <a:rPr lang="en-US" sz="1200" dirty="0" smtClean="0">
                <a:latin typeface="Times New Roman" charset="0"/>
                <a:ea typeface="Times New Roman" charset="0"/>
                <a:cs typeface="Times New Roman" charset="0"/>
              </a:rPr>
              <a:t>[Purpose]</a:t>
            </a:r>
          </a:p>
          <a:p>
            <a:r>
              <a:rPr lang="en-US" sz="1200" dirty="0" smtClean="0">
                <a:latin typeface="Times New Roman" charset="0"/>
                <a:ea typeface="Times New Roman" charset="0"/>
                <a:cs typeface="Times New Roman" charset="0"/>
              </a:rPr>
              <a:t>To </a:t>
            </a:r>
            <a:r>
              <a:rPr lang="en-US" sz="1200" dirty="0">
                <a:latin typeface="Times New Roman" charset="0"/>
                <a:ea typeface="Times New Roman" charset="0"/>
                <a:cs typeface="Times New Roman" charset="0"/>
              </a:rPr>
              <a:t>investigate the </a:t>
            </a:r>
            <a:r>
              <a:rPr lang="en-US" sz="1200" dirty="0" smtClean="0">
                <a:latin typeface="Times New Roman" charset="0"/>
                <a:ea typeface="Times New Roman" charset="0"/>
                <a:cs typeface="Times New Roman" charset="0"/>
              </a:rPr>
              <a:t>wound </a:t>
            </a:r>
            <a:r>
              <a:rPr lang="en-US" sz="1200" dirty="0">
                <a:latin typeface="Times New Roman" charset="0"/>
                <a:ea typeface="Times New Roman" charset="0"/>
                <a:cs typeface="Times New Roman" charset="0"/>
              </a:rPr>
              <a:t>healing progression among the sham control, REP, ASC, and RA groups over a 2-week </a:t>
            </a:r>
            <a:r>
              <a:rPr lang="en-US" sz="1200" dirty="0" smtClean="0">
                <a:latin typeface="Times New Roman" charset="0"/>
                <a:ea typeface="Times New Roman" charset="0"/>
                <a:cs typeface="Times New Roman" charset="0"/>
              </a:rPr>
              <a:t>period</a:t>
            </a:r>
            <a:endParaRPr lang="en-US" sz="1200" dirty="0">
              <a:latin typeface="Times New Roman" charset="0"/>
              <a:ea typeface="Times New Roman" charset="0"/>
              <a:cs typeface="Times New Roman" charset="0"/>
            </a:endParaRPr>
          </a:p>
          <a:p>
            <a:r>
              <a:rPr lang="en-US" sz="1200" dirty="0" smtClean="0">
                <a:latin typeface="Times New Roman" charset="0"/>
                <a:ea typeface="Times New Roman" charset="0"/>
                <a:cs typeface="Times New Roman" charset="0"/>
              </a:rPr>
              <a:t>[Experimental]</a:t>
            </a:r>
          </a:p>
        </p:txBody>
      </p:sp>
      <p:sp>
        <p:nvSpPr>
          <p:cNvPr id="24" name="TextBox 23"/>
          <p:cNvSpPr txBox="1"/>
          <p:nvPr/>
        </p:nvSpPr>
        <p:spPr>
          <a:xfrm>
            <a:off x="120124" y="4687987"/>
            <a:ext cx="945836" cy="307777"/>
          </a:xfrm>
          <a:prstGeom prst="rect">
            <a:avLst/>
          </a:prstGeom>
          <a:noFill/>
        </p:spPr>
        <p:txBody>
          <a:bodyPr wrap="none" rtlCol="0">
            <a:spAutoFit/>
          </a:bodyPr>
          <a:lstStyle/>
          <a:p>
            <a:r>
              <a:rPr lang="en-US" sz="1400" b="1" dirty="0" smtClean="0">
                <a:latin typeface="Times New Roman"/>
                <a:cs typeface="Times New Roman"/>
              </a:rPr>
              <a:t>Fig. 7 A-F</a:t>
            </a:r>
            <a:endParaRPr lang="en-US" sz="1400" b="1" dirty="0">
              <a:latin typeface="Times New Roman"/>
              <a:cs typeface="Times New Roman"/>
            </a:endParaRPr>
          </a:p>
        </p:txBody>
      </p:sp>
      <p:sp>
        <p:nvSpPr>
          <p:cNvPr id="25" name="Rectangle 24"/>
          <p:cNvSpPr/>
          <p:nvPr/>
        </p:nvSpPr>
        <p:spPr>
          <a:xfrm>
            <a:off x="120124" y="5736110"/>
            <a:ext cx="6674240" cy="1754326"/>
          </a:xfrm>
          <a:prstGeom prst="rect">
            <a:avLst/>
          </a:prstGeom>
        </p:spPr>
        <p:txBody>
          <a:bodyPr wrap="square">
            <a:spAutoFit/>
          </a:bodyPr>
          <a:lstStyle/>
          <a:p>
            <a:r>
              <a:rPr lang="en-US" sz="1200" b="1" dirty="0">
                <a:latin typeface="Times New Roman" charset="0"/>
                <a:ea typeface="Times New Roman" charset="0"/>
                <a:cs typeface="Times New Roman" charset="0"/>
                <a:sym typeface="Wingdings"/>
              </a:rPr>
              <a:t>Fig. 7</a:t>
            </a:r>
            <a:r>
              <a:rPr lang="en-US" sz="1200" b="1" dirty="0" smtClean="0">
                <a:latin typeface="Times New Roman" charset="0"/>
                <a:ea typeface="Times New Roman" charset="0"/>
                <a:cs typeface="Times New Roman" charset="0"/>
                <a:sym typeface="Wingdings"/>
              </a:rPr>
              <a:t> A-F</a:t>
            </a:r>
            <a:endParaRPr lang="en-US" sz="1200" dirty="0" smtClean="0">
              <a:latin typeface="Times New Roman" charset="0"/>
              <a:ea typeface="Times New Roman" charset="0"/>
              <a:cs typeface="Times New Roman" charset="0"/>
              <a:sym typeface="Wingdings"/>
            </a:endParaRPr>
          </a:p>
          <a:p>
            <a:r>
              <a:rPr lang="en-US" sz="1200" dirty="0">
                <a:latin typeface="Times New Roman" charset="0"/>
                <a:ea typeface="Times New Roman" charset="0"/>
                <a:cs typeface="Times New Roman" charset="0"/>
                <a:sym typeface="Wingdings"/>
              </a:rPr>
              <a:t>↓ Sixty nude mice were randomly divided into 4 groups of 15 mice each. </a:t>
            </a:r>
            <a:endParaRPr lang="en-US" sz="1200" dirty="0" smtClean="0">
              <a:latin typeface="Times New Roman" charset="0"/>
              <a:ea typeface="Times New Roman" charset="0"/>
              <a:cs typeface="Times New Roman" charset="0"/>
              <a:sym typeface="Wingdings"/>
            </a:endParaRPr>
          </a:p>
          <a:p>
            <a:r>
              <a:rPr lang="en-US" sz="1200" dirty="0">
                <a:latin typeface="Times New Roman" charset="0"/>
                <a:ea typeface="Times New Roman" charset="0"/>
                <a:cs typeface="Times New Roman" charset="0"/>
                <a:sym typeface="Wingdings"/>
              </a:rPr>
              <a:t>↓ </a:t>
            </a:r>
            <a:r>
              <a:rPr lang="en-US" sz="1200" dirty="0" smtClean="0">
                <a:latin typeface="Times New Roman" charset="0"/>
                <a:ea typeface="Times New Roman" charset="0"/>
                <a:cs typeface="Times New Roman" charset="0"/>
                <a:sym typeface="Wingdings"/>
              </a:rPr>
              <a:t>On </a:t>
            </a:r>
            <a:r>
              <a:rPr lang="en-US" sz="1200" dirty="0">
                <a:latin typeface="Times New Roman" charset="0"/>
                <a:ea typeface="Times New Roman" charset="0"/>
                <a:cs typeface="Times New Roman" charset="0"/>
                <a:sym typeface="Wingdings"/>
              </a:rPr>
              <a:t>each mouse, 4 dorsal wounds were made with an 8-mm biopsy punch. </a:t>
            </a:r>
            <a:endParaRPr lang="en-US" sz="1200" dirty="0" smtClean="0">
              <a:latin typeface="Times New Roman" charset="0"/>
              <a:ea typeface="Times New Roman" charset="0"/>
              <a:cs typeface="Times New Roman" charset="0"/>
              <a:sym typeface="Wingdings"/>
            </a:endParaRPr>
          </a:p>
          <a:p>
            <a:r>
              <a:rPr lang="en-US" sz="1200" dirty="0">
                <a:latin typeface="Times New Roman" charset="0"/>
                <a:ea typeface="Times New Roman" charset="0"/>
                <a:cs typeface="Times New Roman" charset="0"/>
                <a:sym typeface="Wingdings"/>
              </a:rPr>
              <a:t>↓ </a:t>
            </a:r>
            <a:r>
              <a:rPr lang="en-US" sz="1200" dirty="0" smtClean="0">
                <a:latin typeface="Times New Roman" charset="0"/>
                <a:ea typeface="Times New Roman" charset="0"/>
                <a:cs typeface="Times New Roman" charset="0"/>
                <a:sym typeface="Wingdings"/>
              </a:rPr>
              <a:t>The </a:t>
            </a:r>
            <a:r>
              <a:rPr lang="en-US" sz="1200" dirty="0">
                <a:latin typeface="Times New Roman" charset="0"/>
                <a:ea typeface="Times New Roman" charset="0"/>
                <a:cs typeface="Times New Roman" charset="0"/>
                <a:sym typeface="Wingdings"/>
              </a:rPr>
              <a:t>wounds were filled with 50 </a:t>
            </a:r>
            <a:r>
              <a:rPr lang="en-US" sz="1200" dirty="0" err="1">
                <a:latin typeface="Times New Roman" charset="0"/>
                <a:ea typeface="Times New Roman" charset="0"/>
                <a:cs typeface="Times New Roman" charset="0"/>
                <a:sym typeface="Wingdings"/>
              </a:rPr>
              <a:t>μl</a:t>
            </a:r>
            <a:r>
              <a:rPr lang="en-US" sz="1200" dirty="0">
                <a:latin typeface="Times New Roman" charset="0"/>
                <a:ea typeface="Times New Roman" charset="0"/>
                <a:cs typeface="Times New Roman" charset="0"/>
                <a:sym typeface="Wingdings"/>
              </a:rPr>
              <a:t> of PBS, 50 </a:t>
            </a:r>
            <a:r>
              <a:rPr lang="en-US" sz="1200" dirty="0" err="1">
                <a:latin typeface="Times New Roman" charset="0"/>
                <a:ea typeface="Times New Roman" charset="0"/>
                <a:cs typeface="Times New Roman" charset="0"/>
                <a:sym typeface="Wingdings"/>
              </a:rPr>
              <a:t>μM</a:t>
            </a:r>
            <a:r>
              <a:rPr lang="en-US" sz="1200" dirty="0">
                <a:latin typeface="Times New Roman" charset="0"/>
                <a:ea typeface="Times New Roman" charset="0"/>
                <a:cs typeface="Times New Roman" charset="0"/>
                <a:sym typeface="Wingdings"/>
              </a:rPr>
              <a:t> REP, ASC (1 × 106 cells), or 50 </a:t>
            </a:r>
            <a:r>
              <a:rPr lang="en-US" sz="1200" dirty="0" err="1">
                <a:latin typeface="Times New Roman" charset="0"/>
                <a:ea typeface="Times New Roman" charset="0"/>
                <a:cs typeface="Times New Roman" charset="0"/>
                <a:sym typeface="Wingdings"/>
              </a:rPr>
              <a:t>μM</a:t>
            </a:r>
            <a:r>
              <a:rPr lang="en-US" sz="1200" dirty="0">
                <a:latin typeface="Times New Roman" charset="0"/>
                <a:ea typeface="Times New Roman" charset="0"/>
                <a:cs typeface="Times New Roman" charset="0"/>
                <a:sym typeface="Wingdings"/>
              </a:rPr>
              <a:t> REP and </a:t>
            </a:r>
            <a:r>
              <a:rPr lang="en-US" sz="1200" dirty="0" smtClean="0">
                <a:latin typeface="Times New Roman" charset="0"/>
                <a:ea typeface="Times New Roman" charset="0"/>
                <a:cs typeface="Times New Roman" charset="0"/>
                <a:sym typeface="Wingdings"/>
              </a:rPr>
              <a:t>ASC (RA) </a:t>
            </a:r>
            <a:r>
              <a:rPr lang="en-US" sz="1200" dirty="0">
                <a:latin typeface="Times New Roman" charset="0"/>
                <a:ea typeface="Times New Roman" charset="0"/>
                <a:cs typeface="Times New Roman" charset="0"/>
                <a:sym typeface="Wingdings"/>
              </a:rPr>
              <a:t>(1 × 106 cells). </a:t>
            </a:r>
            <a:endParaRPr lang="en-US" sz="1200" dirty="0" smtClean="0">
              <a:latin typeface="Times New Roman" charset="0"/>
              <a:ea typeface="Times New Roman" charset="0"/>
              <a:cs typeface="Times New Roman" charset="0"/>
              <a:sym typeface="Wingdings"/>
            </a:endParaRPr>
          </a:p>
          <a:p>
            <a:r>
              <a:rPr lang="en-US" sz="1200" dirty="0">
                <a:latin typeface="Times New Roman" charset="0"/>
                <a:ea typeface="Times New Roman" charset="0"/>
                <a:cs typeface="Times New Roman" charset="0"/>
                <a:sym typeface="Wingdings"/>
              </a:rPr>
              <a:t>↓ </a:t>
            </a:r>
            <a:r>
              <a:rPr lang="en-US" sz="1200" dirty="0" smtClean="0">
                <a:latin typeface="Times New Roman" charset="0"/>
                <a:ea typeface="Times New Roman" charset="0"/>
                <a:cs typeface="Times New Roman" charset="0"/>
                <a:sym typeface="Wingdings"/>
              </a:rPr>
              <a:t>For </a:t>
            </a:r>
            <a:r>
              <a:rPr lang="en-US" sz="1200" dirty="0">
                <a:latin typeface="Times New Roman" charset="0"/>
                <a:ea typeface="Times New Roman" charset="0"/>
                <a:cs typeface="Times New Roman" charset="0"/>
                <a:sym typeface="Wingdings"/>
              </a:rPr>
              <a:t>histological analysis, tissues were excised with a 10-mm diameter punch. </a:t>
            </a:r>
            <a:endParaRPr lang="en-US" sz="1200" dirty="0" smtClean="0">
              <a:latin typeface="Times New Roman" charset="0"/>
              <a:ea typeface="Times New Roman" charset="0"/>
              <a:cs typeface="Times New Roman" charset="0"/>
              <a:sym typeface="Wingdings"/>
            </a:endParaRPr>
          </a:p>
          <a:p>
            <a:r>
              <a:rPr lang="en-US" sz="1200" b="1" dirty="0" smtClean="0">
                <a:latin typeface="Times New Roman" charset="0"/>
                <a:ea typeface="Times New Roman" charset="0"/>
                <a:cs typeface="Times New Roman" charset="0"/>
                <a:sym typeface="Wingdings"/>
              </a:rPr>
              <a:t>Fig</a:t>
            </a:r>
            <a:r>
              <a:rPr lang="en-US" sz="1200" b="1" dirty="0">
                <a:latin typeface="Times New Roman" charset="0"/>
                <a:ea typeface="Times New Roman" charset="0"/>
                <a:cs typeface="Times New Roman" charset="0"/>
                <a:sym typeface="Wingdings"/>
              </a:rPr>
              <a:t>. </a:t>
            </a:r>
            <a:r>
              <a:rPr lang="en-US" sz="1200" b="1" dirty="0" smtClean="0">
                <a:latin typeface="Times New Roman" charset="0"/>
                <a:ea typeface="Times New Roman" charset="0"/>
                <a:cs typeface="Times New Roman" charset="0"/>
                <a:sym typeface="Wingdings"/>
              </a:rPr>
              <a:t>7 B (Wound closure)</a:t>
            </a:r>
          </a:p>
          <a:p>
            <a:r>
              <a:rPr lang="en-US" sz="1200" dirty="0">
                <a:latin typeface="Times New Roman" charset="0"/>
                <a:ea typeface="Times New Roman" charset="0"/>
                <a:cs typeface="Times New Roman" charset="0"/>
                <a:sym typeface="Wingdings"/>
              </a:rPr>
              <a:t>↓ </a:t>
            </a:r>
            <a:r>
              <a:rPr lang="en-US" sz="1200" dirty="0" smtClean="0">
                <a:latin typeface="Times New Roman" charset="0"/>
                <a:ea typeface="Times New Roman" charset="0"/>
                <a:cs typeface="Times New Roman" charset="0"/>
                <a:sym typeface="Wingdings"/>
              </a:rPr>
              <a:t> Relative </a:t>
            </a:r>
            <a:r>
              <a:rPr lang="en-US" sz="1200" dirty="0">
                <a:latin typeface="Times New Roman" charset="0"/>
                <a:ea typeface="Times New Roman" charset="0"/>
                <a:cs typeface="Times New Roman" charset="0"/>
                <a:sym typeface="Wingdings"/>
              </a:rPr>
              <a:t>wound size or wound closure was defined as the wound area at the indicated time point divided by the area of initial wound × 100.</a:t>
            </a:r>
            <a:r>
              <a:rPr lang="en-US" sz="1200" b="1" dirty="0">
                <a:latin typeface="Times New Roman" charset="0"/>
                <a:ea typeface="Times New Roman" charset="0"/>
                <a:cs typeface="Times New Roman" charset="0"/>
                <a:sym typeface="Wingdings"/>
              </a:rPr>
              <a:t> </a:t>
            </a:r>
            <a:endParaRPr lang="en-US" sz="1200" b="1" dirty="0" smtClean="0">
              <a:latin typeface="Times New Roman" charset="0"/>
              <a:ea typeface="Times New Roman" charset="0"/>
              <a:cs typeface="Times New Roman" charset="0"/>
              <a:sym typeface="Wingdings"/>
            </a:endParaRPr>
          </a:p>
        </p:txBody>
      </p:sp>
      <p:sp>
        <p:nvSpPr>
          <p:cNvPr id="3" name="Rectangle 2"/>
          <p:cNvSpPr/>
          <p:nvPr/>
        </p:nvSpPr>
        <p:spPr>
          <a:xfrm>
            <a:off x="4651022" y="138499"/>
            <a:ext cx="1433689" cy="22242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5705429" y="496711"/>
            <a:ext cx="1088935" cy="286232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US" sz="1200" dirty="0" smtClean="0">
                <a:solidFill>
                  <a:srgbClr val="2E2E2E"/>
                </a:solidFill>
                <a:latin typeface="Times New Roman" charset="0"/>
                <a:ea typeface="Times New Roman" charset="0"/>
                <a:cs typeface="Times New Roman" charset="0"/>
              </a:rPr>
              <a:t>Note:</a:t>
            </a:r>
          </a:p>
          <a:p>
            <a:r>
              <a:rPr lang="en-US" sz="1200" dirty="0" smtClean="0">
                <a:solidFill>
                  <a:srgbClr val="2E2E2E"/>
                </a:solidFill>
                <a:latin typeface="Times New Roman" charset="0"/>
                <a:ea typeface="Times New Roman" charset="0"/>
                <a:cs typeface="Times New Roman" charset="0"/>
              </a:rPr>
              <a:t>E-cadherin </a:t>
            </a:r>
            <a:r>
              <a:rPr lang="en-US" sz="1200" dirty="0">
                <a:solidFill>
                  <a:srgbClr val="2E2E2E"/>
                </a:solidFill>
                <a:latin typeface="Times New Roman" charset="0"/>
                <a:ea typeface="Times New Roman" charset="0"/>
                <a:cs typeface="Times New Roman" charset="0"/>
              </a:rPr>
              <a:t>is a major component of </a:t>
            </a:r>
            <a:r>
              <a:rPr lang="en-US" sz="1200" dirty="0" err="1">
                <a:solidFill>
                  <a:srgbClr val="2E2E2E"/>
                </a:solidFill>
                <a:latin typeface="Times New Roman" charset="0"/>
                <a:ea typeface="Times New Roman" charset="0"/>
                <a:cs typeface="Times New Roman" charset="0"/>
              </a:rPr>
              <a:t>adherens</a:t>
            </a:r>
            <a:r>
              <a:rPr lang="en-US" sz="1200" dirty="0">
                <a:solidFill>
                  <a:srgbClr val="2E2E2E"/>
                </a:solidFill>
                <a:latin typeface="Times New Roman" charset="0"/>
                <a:ea typeface="Times New Roman" charset="0"/>
                <a:cs typeface="Times New Roman" charset="0"/>
              </a:rPr>
              <a:t> junctions in the </a:t>
            </a:r>
            <a:r>
              <a:rPr lang="en-US" sz="1200" dirty="0" smtClean="0">
                <a:solidFill>
                  <a:srgbClr val="2E2E2E"/>
                </a:solidFill>
                <a:latin typeface="Times New Roman" charset="0"/>
                <a:ea typeface="Times New Roman" charset="0"/>
                <a:cs typeface="Times New Roman" charset="0"/>
              </a:rPr>
              <a:t>epidermis.</a:t>
            </a:r>
          </a:p>
          <a:p>
            <a:r>
              <a:rPr lang="en-US" sz="1200" dirty="0" smtClean="0">
                <a:solidFill>
                  <a:srgbClr val="2E2E2E"/>
                </a:solidFill>
                <a:latin typeface="Times New Roman" charset="0"/>
                <a:ea typeface="Times New Roman" charset="0"/>
                <a:cs typeface="Times New Roman" charset="0"/>
              </a:rPr>
              <a:t>Alpha-smooth </a:t>
            </a:r>
            <a:r>
              <a:rPr lang="en-US" sz="1200" dirty="0">
                <a:solidFill>
                  <a:srgbClr val="2E2E2E"/>
                </a:solidFill>
                <a:latin typeface="Times New Roman" charset="0"/>
                <a:ea typeface="Times New Roman" charset="0"/>
                <a:cs typeface="Times New Roman" charset="0"/>
              </a:rPr>
              <a:t>muscle actin (α-SMA) is commonly used as a marker of </a:t>
            </a:r>
            <a:r>
              <a:rPr lang="en-US" sz="1200" dirty="0" err="1">
                <a:solidFill>
                  <a:srgbClr val="2E2E2E"/>
                </a:solidFill>
                <a:latin typeface="Times New Roman" charset="0"/>
                <a:ea typeface="Times New Roman" charset="0"/>
                <a:cs typeface="Times New Roman" charset="0"/>
              </a:rPr>
              <a:t>myofibroblast</a:t>
            </a:r>
            <a:r>
              <a:rPr lang="en-US" sz="1200" dirty="0">
                <a:solidFill>
                  <a:srgbClr val="2E2E2E"/>
                </a:solidFill>
                <a:latin typeface="Times New Roman" charset="0"/>
                <a:ea typeface="Times New Roman" charset="0"/>
                <a:cs typeface="Times New Roman" charset="0"/>
              </a:rPr>
              <a:t> formation  </a:t>
            </a:r>
            <a:endParaRPr lang="en-US" sz="1200" dirty="0">
              <a:latin typeface="Times New Roman" charset="0"/>
              <a:ea typeface="Times New Roman" charset="0"/>
              <a:cs typeface="Times New Roman" charset="0"/>
            </a:endParaRPr>
          </a:p>
        </p:txBody>
      </p:sp>
      <p:sp>
        <p:nvSpPr>
          <p:cNvPr id="6" name="Rectangle 5"/>
          <p:cNvSpPr/>
          <p:nvPr/>
        </p:nvSpPr>
        <p:spPr>
          <a:xfrm>
            <a:off x="4154311" y="276999"/>
            <a:ext cx="1425539" cy="2197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577109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6586" y="4782685"/>
            <a:ext cx="6821291" cy="1754326"/>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171450" indent="-171450">
              <a:buFont typeface="Arial" charset="0"/>
              <a:buChar char="•"/>
            </a:pPr>
            <a:r>
              <a:rPr lang="en-US" sz="1200" dirty="0">
                <a:latin typeface="Times New Roman"/>
                <a:cs typeface="Times New Roman"/>
              </a:rPr>
              <a:t>The rate of wound closure increased from the REP group to the ASC group, and to the RA group.</a:t>
            </a:r>
          </a:p>
          <a:p>
            <a:pPr marL="171450" indent="-171450">
              <a:buFont typeface="Arial" charset="0"/>
              <a:buChar char="•"/>
            </a:pPr>
            <a:r>
              <a:rPr lang="en-US" sz="1200" dirty="0">
                <a:latin typeface="Times New Roman"/>
                <a:cs typeface="Times New Roman"/>
              </a:rPr>
              <a:t>Histological analysis of the H&amp;E-stained wound sections indicated that the resto- ration of epidermal and dermal tissues occurred faster in the ASC group than in the other groups at days 1 and 14 </a:t>
            </a:r>
          </a:p>
          <a:p>
            <a:pPr marL="171450" indent="-171450">
              <a:buFont typeface="Arial" charset="0"/>
              <a:buChar char="•"/>
            </a:pPr>
            <a:r>
              <a:rPr lang="en-US" sz="1200" dirty="0">
                <a:latin typeface="Times New Roman"/>
                <a:cs typeface="Times New Roman"/>
              </a:rPr>
              <a:t>Although statistical significance was not achieved, it appeared there was a trend toward a better </a:t>
            </a:r>
            <a:r>
              <a:rPr lang="en-US" sz="1200" dirty="0" err="1">
                <a:latin typeface="Times New Roman"/>
                <a:cs typeface="Times New Roman"/>
              </a:rPr>
              <a:t>reepithelialization</a:t>
            </a:r>
            <a:r>
              <a:rPr lang="en-US" sz="1200" dirty="0">
                <a:latin typeface="Times New Roman"/>
                <a:cs typeface="Times New Roman"/>
              </a:rPr>
              <a:t> in the mice treated with RA than the REP and ASC groups.</a:t>
            </a:r>
          </a:p>
          <a:p>
            <a:pPr marL="171450" indent="-171450">
              <a:buFont typeface="Arial" charset="0"/>
              <a:buChar char="•"/>
            </a:pPr>
            <a:r>
              <a:rPr lang="en-US" sz="1200" dirty="0">
                <a:latin typeface="Times New Roman"/>
                <a:cs typeface="Times New Roman"/>
              </a:rPr>
              <a:t>Western blot analysis showed that α-SMA content was highest in the RA group, meaning that this group had the highest </a:t>
            </a:r>
            <a:r>
              <a:rPr lang="en-US" sz="1200" dirty="0" err="1">
                <a:latin typeface="Times New Roman"/>
                <a:cs typeface="Times New Roman"/>
              </a:rPr>
              <a:t>myofibroblast</a:t>
            </a:r>
            <a:r>
              <a:rPr lang="en-US" sz="1200" dirty="0">
                <a:latin typeface="Times New Roman"/>
                <a:cs typeface="Times New Roman"/>
              </a:rPr>
              <a:t> population. </a:t>
            </a:r>
          </a:p>
          <a:p>
            <a:pPr marL="171450" indent="-171450">
              <a:buFont typeface="Arial" charset="0"/>
              <a:buChar char="•"/>
            </a:pPr>
            <a:r>
              <a:rPr lang="en-US" sz="1200" dirty="0">
                <a:latin typeface="Times New Roman"/>
                <a:cs typeface="Times New Roman"/>
              </a:rPr>
              <a:t>α-SMA content in RA- treated wounds on days 3, 5, and 7 was 1.4-, 1.4-, and 1.2-fold greater, respectively, relative to α-SMA content in wounds treated with only ACS.</a:t>
            </a:r>
          </a:p>
        </p:txBody>
      </p:sp>
      <p:sp>
        <p:nvSpPr>
          <p:cNvPr id="20" name="Heptagon 19"/>
          <p:cNvSpPr/>
          <p:nvPr/>
        </p:nvSpPr>
        <p:spPr>
          <a:xfrm>
            <a:off x="6426521" y="9599631"/>
            <a:ext cx="394770" cy="254798"/>
          </a:xfrm>
          <a:prstGeom prst="heptagon">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smtClean="0">
                <a:solidFill>
                  <a:sysClr val="windowText" lastClr="000000"/>
                </a:solidFill>
                <a:latin typeface="Arial" charset="0"/>
                <a:ea typeface="Arial" charset="0"/>
                <a:cs typeface="Arial" charset="0"/>
              </a:rPr>
              <a:t>17</a:t>
            </a:r>
            <a:endParaRPr lang="en-US" sz="900" dirty="0">
              <a:solidFill>
                <a:sysClr val="windowText" lastClr="000000"/>
              </a:solidFill>
              <a:latin typeface="Arial" charset="0"/>
              <a:ea typeface="Arial" charset="0"/>
              <a:cs typeface="Arial" charset="0"/>
            </a:endParaRPr>
          </a:p>
        </p:txBody>
      </p:sp>
      <p:sp>
        <p:nvSpPr>
          <p:cNvPr id="17" name="Rectangle 16"/>
          <p:cNvSpPr/>
          <p:nvPr/>
        </p:nvSpPr>
        <p:spPr>
          <a:xfrm>
            <a:off x="11289" y="204890"/>
            <a:ext cx="681597" cy="276999"/>
          </a:xfrm>
          <a:prstGeom prst="rect">
            <a:avLst/>
          </a:prstGeom>
        </p:spPr>
        <p:txBody>
          <a:bodyPr wrap="none">
            <a:spAutoFit/>
          </a:bodyPr>
          <a:lstStyle/>
          <a:p>
            <a:r>
              <a:rPr lang="en-US" sz="1200" dirty="0" smtClean="0">
                <a:latin typeface="Times New Roman"/>
                <a:cs typeface="Times New Roman"/>
              </a:rPr>
              <a:t>[Result]</a:t>
            </a:r>
            <a:endParaRPr lang="en-US" sz="1200" dirty="0">
              <a:latin typeface="Times New Roman"/>
              <a:cs typeface="Times New Roman"/>
            </a:endParaRP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33178"/>
          <a:stretch/>
        </p:blipFill>
        <p:spPr>
          <a:xfrm>
            <a:off x="1716153" y="204890"/>
            <a:ext cx="3839125" cy="3309642"/>
          </a:xfrm>
          <a:prstGeom prst="rect">
            <a:avLst/>
          </a:prstGeom>
        </p:spPr>
      </p:pic>
      <p:sp>
        <p:nvSpPr>
          <p:cNvPr id="5" name="Rectangle 4"/>
          <p:cNvSpPr/>
          <p:nvPr/>
        </p:nvSpPr>
        <p:spPr>
          <a:xfrm>
            <a:off x="69164" y="3737163"/>
            <a:ext cx="6800125" cy="861774"/>
          </a:xfrm>
          <a:prstGeom prst="rect">
            <a:avLst/>
          </a:prstGeom>
        </p:spPr>
        <p:txBody>
          <a:bodyPr wrap="square">
            <a:spAutoFit/>
          </a:bodyPr>
          <a:lstStyle/>
          <a:p>
            <a:pPr fontAlgn="base"/>
            <a:r>
              <a:rPr lang="en-US" sz="1000" dirty="0">
                <a:latin typeface="Arial" charset="0"/>
              </a:rPr>
              <a:t>Fig. 7. Comparison of wound healing progression among the sham control, REP, ASC, and RA groups over a 2-week period</a:t>
            </a:r>
            <a:r>
              <a:rPr lang="en-US" sz="1000" dirty="0" smtClean="0">
                <a:latin typeface="Arial" charset="0"/>
              </a:rPr>
              <a:t>. (</a:t>
            </a:r>
            <a:r>
              <a:rPr lang="en-US" sz="1000" dirty="0">
                <a:latin typeface="Arial" charset="0"/>
              </a:rPr>
              <a:t>C) Microscopic pictures of H&amp;E-stained tissue specimens. Arrows mark the ends of epithelial tongues. GT = granulation tissue. (D) Percent change in </a:t>
            </a:r>
            <a:r>
              <a:rPr lang="en-US" sz="1000" dirty="0" err="1">
                <a:latin typeface="Arial" charset="0"/>
              </a:rPr>
              <a:t>reepithelialization</a:t>
            </a:r>
            <a:r>
              <a:rPr lang="en-US" sz="1000" dirty="0">
                <a:latin typeface="Arial" charset="0"/>
              </a:rPr>
              <a:t>. *</a:t>
            </a:r>
            <a:r>
              <a:rPr lang="en-US" sz="1000" i="1" dirty="0">
                <a:latin typeface="Arial" charset="0"/>
              </a:rPr>
              <a:t>p</a:t>
            </a:r>
            <a:r>
              <a:rPr lang="en-US" sz="1000" dirty="0">
                <a:latin typeface="Arial" charset="0"/>
              </a:rPr>
              <a:t> &lt; 0.05 compared to control. (E) Western blot analysis of α-SMA protein expression. Lanes 1, 2, 3, and 4 correspond to sham control, REP, ASC, and RA groups, respectively. (F) Time-course change in α-SMA content determined by Western blot analysis shown in D. *</a:t>
            </a:r>
            <a:r>
              <a:rPr lang="en-US" sz="1000" i="1" dirty="0">
                <a:latin typeface="Arial" charset="0"/>
              </a:rPr>
              <a:t>p</a:t>
            </a:r>
            <a:r>
              <a:rPr lang="en-US" sz="1000" dirty="0">
                <a:latin typeface="Arial" charset="0"/>
              </a:rPr>
              <a:t> &lt; 0.05.</a:t>
            </a:r>
            <a:endParaRPr lang="en-US" sz="1000" b="0" i="0" dirty="0">
              <a:effectLst/>
              <a:latin typeface="Arial" charset="0"/>
            </a:endParaRPr>
          </a:p>
        </p:txBody>
      </p:sp>
      <p:sp>
        <p:nvSpPr>
          <p:cNvPr id="7" name="Rectangle 6"/>
          <p:cNvSpPr/>
          <p:nvPr/>
        </p:nvSpPr>
        <p:spPr>
          <a:xfrm>
            <a:off x="1456750" y="124178"/>
            <a:ext cx="327378" cy="1828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TextBox 17"/>
          <p:cNvSpPr txBox="1"/>
          <p:nvPr/>
        </p:nvSpPr>
        <p:spPr>
          <a:xfrm>
            <a:off x="46586" y="6901836"/>
            <a:ext cx="6603212" cy="830997"/>
          </a:xfrm>
          <a:prstGeom prst="rect">
            <a:avLst/>
          </a:prstGeom>
          <a:noFill/>
        </p:spPr>
        <p:txBody>
          <a:bodyPr wrap="square" rtlCol="0">
            <a:spAutoFit/>
          </a:bodyPr>
          <a:lstStyle/>
          <a:p>
            <a:r>
              <a:rPr lang="en-US" sz="1200" dirty="0" smtClean="0">
                <a:latin typeface="Times New Roman" charset="0"/>
                <a:ea typeface="Times New Roman" charset="0"/>
                <a:cs typeface="Times New Roman" charset="0"/>
              </a:rPr>
              <a:t>[Purpose]</a:t>
            </a:r>
          </a:p>
          <a:p>
            <a:r>
              <a:rPr lang="en-US" sz="1200" dirty="0" smtClean="0">
                <a:latin typeface="Times New Roman" charset="0"/>
                <a:ea typeface="Times New Roman" charset="0"/>
                <a:cs typeface="Times New Roman" charset="0"/>
              </a:rPr>
              <a:t>To </a:t>
            </a:r>
            <a:r>
              <a:rPr lang="en-US" sz="1200" dirty="0">
                <a:latin typeface="Times New Roman" charset="0"/>
                <a:ea typeface="Times New Roman" charset="0"/>
                <a:cs typeface="Times New Roman" charset="0"/>
              </a:rPr>
              <a:t>investigate the </a:t>
            </a:r>
            <a:r>
              <a:rPr lang="en-US" sz="1200" dirty="0" smtClean="0">
                <a:latin typeface="Times New Roman" charset="0"/>
                <a:ea typeface="Times New Roman" charset="0"/>
                <a:cs typeface="Times New Roman" charset="0"/>
              </a:rPr>
              <a:t>effects </a:t>
            </a:r>
            <a:r>
              <a:rPr lang="en-US" sz="1200" dirty="0">
                <a:latin typeface="Times New Roman" charset="0"/>
                <a:ea typeface="Times New Roman" charset="0"/>
                <a:cs typeface="Times New Roman" charset="0"/>
              </a:rPr>
              <a:t>of REP, ASC, and RA on the production of </a:t>
            </a:r>
            <a:r>
              <a:rPr lang="en-US" sz="1200" dirty="0" err="1">
                <a:latin typeface="Times New Roman" charset="0"/>
                <a:ea typeface="Times New Roman" charset="0"/>
                <a:cs typeface="Times New Roman" charset="0"/>
              </a:rPr>
              <a:t>angiogenic</a:t>
            </a:r>
            <a:r>
              <a:rPr lang="en-US" sz="1200" dirty="0">
                <a:latin typeface="Times New Roman" charset="0"/>
                <a:ea typeface="Times New Roman" charset="0"/>
                <a:cs typeface="Times New Roman" charset="0"/>
              </a:rPr>
              <a:t> factors and on new blood vessel formation</a:t>
            </a:r>
          </a:p>
          <a:p>
            <a:r>
              <a:rPr lang="en-US" sz="1200" dirty="0" smtClean="0">
                <a:latin typeface="Times New Roman" charset="0"/>
                <a:ea typeface="Times New Roman" charset="0"/>
                <a:cs typeface="Times New Roman" charset="0"/>
              </a:rPr>
              <a:t>[Experimental]</a:t>
            </a:r>
          </a:p>
        </p:txBody>
      </p:sp>
      <p:sp>
        <p:nvSpPr>
          <p:cNvPr id="19" name="TextBox 18"/>
          <p:cNvSpPr txBox="1"/>
          <p:nvPr/>
        </p:nvSpPr>
        <p:spPr>
          <a:xfrm>
            <a:off x="46586" y="6628265"/>
            <a:ext cx="957057" cy="307777"/>
          </a:xfrm>
          <a:prstGeom prst="rect">
            <a:avLst/>
          </a:prstGeom>
          <a:noFill/>
        </p:spPr>
        <p:txBody>
          <a:bodyPr wrap="none" rtlCol="0">
            <a:spAutoFit/>
          </a:bodyPr>
          <a:lstStyle/>
          <a:p>
            <a:r>
              <a:rPr lang="en-US" sz="1400" b="1" dirty="0" smtClean="0">
                <a:latin typeface="Times New Roman"/>
                <a:cs typeface="Times New Roman"/>
              </a:rPr>
              <a:t>Fig. </a:t>
            </a:r>
            <a:r>
              <a:rPr lang="en-US" sz="1400" b="1" dirty="0">
                <a:latin typeface="Times New Roman"/>
                <a:cs typeface="Times New Roman"/>
              </a:rPr>
              <a:t>8</a:t>
            </a:r>
            <a:r>
              <a:rPr lang="en-US" sz="1400" b="1" dirty="0" smtClean="0">
                <a:latin typeface="Times New Roman"/>
                <a:cs typeface="Times New Roman"/>
              </a:rPr>
              <a:t> A-E</a:t>
            </a:r>
            <a:endParaRPr lang="en-US" sz="1400" b="1" dirty="0">
              <a:latin typeface="Times New Roman"/>
              <a:cs typeface="Times New Roman"/>
            </a:endParaRPr>
          </a:p>
        </p:txBody>
      </p:sp>
      <p:sp>
        <p:nvSpPr>
          <p:cNvPr id="22" name="Rectangle 21"/>
          <p:cNvSpPr/>
          <p:nvPr/>
        </p:nvSpPr>
        <p:spPr>
          <a:xfrm>
            <a:off x="46586" y="7698966"/>
            <a:ext cx="6674240" cy="1384995"/>
          </a:xfrm>
          <a:prstGeom prst="rect">
            <a:avLst/>
          </a:prstGeom>
        </p:spPr>
        <p:txBody>
          <a:bodyPr wrap="square">
            <a:spAutoFit/>
          </a:bodyPr>
          <a:lstStyle/>
          <a:p>
            <a:r>
              <a:rPr lang="en-US" sz="1200" b="1" dirty="0">
                <a:latin typeface="Times New Roman" charset="0"/>
                <a:ea typeface="Times New Roman" charset="0"/>
                <a:cs typeface="Times New Roman" charset="0"/>
                <a:sym typeface="Wingdings"/>
              </a:rPr>
              <a:t>Fig. </a:t>
            </a:r>
            <a:r>
              <a:rPr lang="en-US" sz="1200" b="1" dirty="0" smtClean="0">
                <a:latin typeface="Times New Roman" charset="0"/>
                <a:ea typeface="Times New Roman" charset="0"/>
                <a:cs typeface="Times New Roman" charset="0"/>
                <a:sym typeface="Wingdings"/>
              </a:rPr>
              <a:t>8 A-C</a:t>
            </a:r>
            <a:endParaRPr lang="en-US" sz="1200" dirty="0" smtClean="0">
              <a:latin typeface="Times New Roman" charset="0"/>
              <a:ea typeface="Times New Roman" charset="0"/>
              <a:cs typeface="Times New Roman" charset="0"/>
              <a:sym typeface="Wingdings"/>
            </a:endParaRPr>
          </a:p>
          <a:p>
            <a:r>
              <a:rPr lang="en-US" sz="1200" dirty="0">
                <a:latin typeface="Times New Roman" charset="0"/>
                <a:ea typeface="Times New Roman" charset="0"/>
                <a:cs typeface="Times New Roman" charset="0"/>
                <a:sym typeface="Wingdings"/>
              </a:rPr>
              <a:t>↓  </a:t>
            </a:r>
            <a:r>
              <a:rPr lang="en-US" sz="1200" dirty="0" smtClean="0">
                <a:latin typeface="Times New Roman" charset="0"/>
                <a:ea typeface="Times New Roman" charset="0"/>
                <a:cs typeface="Times New Roman" charset="0"/>
                <a:sym typeface="Wingdings"/>
              </a:rPr>
              <a:t>Protein </a:t>
            </a:r>
            <a:r>
              <a:rPr lang="en-US" sz="1200" dirty="0">
                <a:latin typeface="Times New Roman" charset="0"/>
                <a:ea typeface="Times New Roman" charset="0"/>
                <a:cs typeface="Times New Roman" charset="0"/>
                <a:sym typeface="Wingdings"/>
              </a:rPr>
              <a:t>content was quantified by </a:t>
            </a:r>
            <a:r>
              <a:rPr lang="en-US" sz="1200" dirty="0" smtClean="0">
                <a:latin typeface="Times New Roman" charset="0"/>
                <a:ea typeface="Times New Roman" charset="0"/>
                <a:cs typeface="Times New Roman" charset="0"/>
                <a:sym typeface="Wingdings"/>
              </a:rPr>
              <a:t>ELISA</a:t>
            </a:r>
          </a:p>
          <a:p>
            <a:r>
              <a:rPr lang="en-US" sz="1200" b="1" dirty="0" smtClean="0">
                <a:latin typeface="Times New Roman" charset="0"/>
                <a:ea typeface="Times New Roman" charset="0"/>
                <a:cs typeface="Times New Roman" charset="0"/>
                <a:sym typeface="Wingdings"/>
              </a:rPr>
              <a:t>Fig. 8 D-E </a:t>
            </a:r>
          </a:p>
          <a:p>
            <a:r>
              <a:rPr lang="en-US" sz="1200" dirty="0">
                <a:latin typeface="Times New Roman" charset="0"/>
                <a:ea typeface="Times New Roman" charset="0"/>
                <a:cs typeface="Times New Roman" charset="0"/>
                <a:sym typeface="Wingdings"/>
              </a:rPr>
              <a:t>↓ </a:t>
            </a:r>
            <a:r>
              <a:rPr lang="en-US" sz="1200" dirty="0" smtClean="0">
                <a:latin typeface="Times New Roman" charset="0"/>
                <a:ea typeface="Times New Roman" charset="0"/>
                <a:cs typeface="Times New Roman" charset="0"/>
                <a:sym typeface="Wingdings"/>
              </a:rPr>
              <a:t>The </a:t>
            </a:r>
            <a:r>
              <a:rPr lang="en-US" sz="1200" dirty="0">
                <a:latin typeface="Times New Roman" charset="0"/>
                <a:ea typeface="Times New Roman" charset="0"/>
                <a:cs typeface="Times New Roman" charset="0"/>
                <a:sym typeface="Wingdings"/>
              </a:rPr>
              <a:t>CD31 antigen-antibody complex was incubated with anti-mouse Alex Fluor 488 and 568. </a:t>
            </a:r>
            <a:endParaRPr lang="en-US" sz="1200" dirty="0" smtClean="0">
              <a:latin typeface="Times New Roman" charset="0"/>
              <a:ea typeface="Times New Roman" charset="0"/>
              <a:cs typeface="Times New Roman" charset="0"/>
              <a:sym typeface="Wingdings"/>
            </a:endParaRPr>
          </a:p>
          <a:p>
            <a:r>
              <a:rPr lang="en-US" sz="1200" dirty="0">
                <a:latin typeface="Times New Roman" charset="0"/>
                <a:ea typeface="Times New Roman" charset="0"/>
                <a:cs typeface="Times New Roman" charset="0"/>
                <a:sym typeface="Wingdings"/>
              </a:rPr>
              <a:t>↓ </a:t>
            </a:r>
            <a:r>
              <a:rPr lang="en-US" sz="1200" dirty="0" smtClean="0">
                <a:latin typeface="Times New Roman" charset="0"/>
                <a:ea typeface="Times New Roman" charset="0"/>
                <a:cs typeface="Times New Roman" charset="0"/>
                <a:sym typeface="Wingdings"/>
              </a:rPr>
              <a:t>For </a:t>
            </a:r>
            <a:r>
              <a:rPr lang="en-US" sz="1200" dirty="0">
                <a:latin typeface="Times New Roman" charset="0"/>
                <a:ea typeface="Times New Roman" charset="0"/>
                <a:cs typeface="Times New Roman" charset="0"/>
                <a:sym typeface="Wingdings"/>
              </a:rPr>
              <a:t>nuclear staining, a 4′,6-diamidino-2-phenylindole </a:t>
            </a:r>
            <a:r>
              <a:rPr lang="en-US" sz="1200" dirty="0" smtClean="0">
                <a:latin typeface="Times New Roman" charset="0"/>
                <a:ea typeface="Times New Roman" charset="0"/>
                <a:cs typeface="Times New Roman" charset="0"/>
                <a:sym typeface="Wingdings"/>
              </a:rPr>
              <a:t>solution </a:t>
            </a:r>
            <a:r>
              <a:rPr lang="en-US" sz="1200" dirty="0">
                <a:latin typeface="Times New Roman" charset="0"/>
                <a:ea typeface="Times New Roman" charset="0"/>
                <a:cs typeface="Times New Roman" charset="0"/>
                <a:sym typeface="Wingdings"/>
              </a:rPr>
              <a:t>was used. </a:t>
            </a:r>
            <a:endParaRPr lang="en-US" sz="1200" dirty="0" smtClean="0">
              <a:latin typeface="Times New Roman" charset="0"/>
              <a:ea typeface="Times New Roman" charset="0"/>
              <a:cs typeface="Times New Roman" charset="0"/>
              <a:sym typeface="Wingdings"/>
            </a:endParaRPr>
          </a:p>
          <a:p>
            <a:r>
              <a:rPr lang="en-US" sz="1200" dirty="0">
                <a:latin typeface="Times New Roman" charset="0"/>
                <a:ea typeface="Times New Roman" charset="0"/>
                <a:cs typeface="Times New Roman" charset="0"/>
                <a:sym typeface="Wingdings"/>
              </a:rPr>
              <a:t>↓ </a:t>
            </a:r>
            <a:r>
              <a:rPr lang="en-US" sz="1200" dirty="0" smtClean="0">
                <a:latin typeface="Times New Roman" charset="0"/>
                <a:ea typeface="Times New Roman" charset="0"/>
                <a:cs typeface="Times New Roman" charset="0"/>
                <a:sym typeface="Wingdings"/>
              </a:rPr>
              <a:t>Fluorescence </a:t>
            </a:r>
            <a:r>
              <a:rPr lang="en-US" sz="1200" dirty="0">
                <a:latin typeface="Times New Roman" charset="0"/>
                <a:ea typeface="Times New Roman" charset="0"/>
                <a:cs typeface="Times New Roman" charset="0"/>
                <a:sym typeface="Wingdings"/>
              </a:rPr>
              <a:t>microscopy images were taken with a Leica DMI 3000 fluorescence microscope or a LSM 700 confocal microscope</a:t>
            </a:r>
            <a:endParaRPr lang="en-US" sz="1200" b="1" dirty="0" smtClean="0">
              <a:latin typeface="Times New Roman" charset="0"/>
              <a:ea typeface="Times New Roman" charset="0"/>
              <a:cs typeface="Times New Roman" charset="0"/>
              <a:sym typeface="Wingdings"/>
            </a:endParaRPr>
          </a:p>
        </p:txBody>
      </p:sp>
    </p:spTree>
    <p:extLst>
      <p:ext uri="{BB962C8B-B14F-4D97-AF65-F5344CB8AC3E}">
        <p14:creationId xmlns:p14="http://schemas.microsoft.com/office/powerpoint/2010/main" val="181071788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Heptagon 17"/>
          <p:cNvSpPr/>
          <p:nvPr/>
        </p:nvSpPr>
        <p:spPr>
          <a:xfrm>
            <a:off x="6426521" y="9599631"/>
            <a:ext cx="394770" cy="254798"/>
          </a:xfrm>
          <a:prstGeom prst="heptagon">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smtClean="0">
                <a:solidFill>
                  <a:sysClr val="windowText" lastClr="000000"/>
                </a:solidFill>
                <a:latin typeface="Arial" charset="0"/>
                <a:ea typeface="Arial" charset="0"/>
                <a:cs typeface="Arial" charset="0"/>
              </a:rPr>
              <a:t>18</a:t>
            </a:r>
            <a:endParaRPr lang="en-US" sz="900" dirty="0">
              <a:solidFill>
                <a:sysClr val="windowText" lastClr="000000"/>
              </a:solidFill>
              <a:latin typeface="Arial" charset="0"/>
              <a:ea typeface="Arial" charset="0"/>
              <a:cs typeface="Arial" charset="0"/>
            </a:endParaRPr>
          </a:p>
        </p:txBody>
      </p:sp>
      <p:sp>
        <p:nvSpPr>
          <p:cNvPr id="14" name="Rectangle 13"/>
          <p:cNvSpPr/>
          <p:nvPr/>
        </p:nvSpPr>
        <p:spPr>
          <a:xfrm>
            <a:off x="1" y="96318"/>
            <a:ext cx="681597" cy="276999"/>
          </a:xfrm>
          <a:prstGeom prst="rect">
            <a:avLst/>
          </a:prstGeom>
        </p:spPr>
        <p:txBody>
          <a:bodyPr wrap="none">
            <a:spAutoFit/>
          </a:bodyPr>
          <a:lstStyle/>
          <a:p>
            <a:r>
              <a:rPr lang="en-US" sz="1200" dirty="0" smtClean="0">
                <a:latin typeface="Times New Roman"/>
                <a:cs typeface="Times New Roman"/>
              </a:rPr>
              <a:t>[Result]</a:t>
            </a:r>
            <a:endParaRPr lang="en-US" sz="1200" dirty="0">
              <a:latin typeface="Times New Roman"/>
              <a:cs typeface="Times New Roman"/>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1598" y="234817"/>
            <a:ext cx="5405480" cy="3560496"/>
          </a:xfrm>
          <a:prstGeom prst="rect">
            <a:avLst/>
          </a:prstGeom>
        </p:spPr>
      </p:pic>
      <p:sp>
        <p:nvSpPr>
          <p:cNvPr id="7" name="Rectangle 6"/>
          <p:cNvSpPr/>
          <p:nvPr/>
        </p:nvSpPr>
        <p:spPr>
          <a:xfrm>
            <a:off x="26972" y="3866078"/>
            <a:ext cx="6794319" cy="1015663"/>
          </a:xfrm>
          <a:prstGeom prst="rect">
            <a:avLst/>
          </a:prstGeom>
        </p:spPr>
        <p:txBody>
          <a:bodyPr wrap="square">
            <a:spAutoFit/>
          </a:bodyPr>
          <a:lstStyle/>
          <a:p>
            <a:pPr fontAlgn="base"/>
            <a:r>
              <a:rPr lang="en-US" sz="1000" dirty="0">
                <a:latin typeface="Arial" charset="0"/>
              </a:rPr>
              <a:t>Fig. 8. Effects of REP, ASC, and RA on the production of </a:t>
            </a:r>
            <a:r>
              <a:rPr lang="en-US" sz="1000" dirty="0" err="1">
                <a:latin typeface="Arial" charset="0"/>
              </a:rPr>
              <a:t>angiogenic</a:t>
            </a:r>
            <a:r>
              <a:rPr lang="en-US" sz="1000" dirty="0">
                <a:latin typeface="Arial" charset="0"/>
              </a:rPr>
              <a:t> factors and on new blood vessel formation. (A) VEGF content. (B) CD31 amount. (C) VWF abundance. In (A), (B), and (C), protein content was quantified by ELISA. *</a:t>
            </a:r>
            <a:r>
              <a:rPr lang="en-US" sz="1000" i="1" dirty="0">
                <a:latin typeface="Arial" charset="0"/>
              </a:rPr>
              <a:t>p</a:t>
            </a:r>
            <a:r>
              <a:rPr lang="en-US" sz="1000" dirty="0">
                <a:latin typeface="Arial" charset="0"/>
              </a:rPr>
              <a:t> &lt; 0.05. (D) </a:t>
            </a:r>
            <a:r>
              <a:rPr lang="en-US" sz="1000" dirty="0" err="1">
                <a:latin typeface="Arial" charset="0"/>
              </a:rPr>
              <a:t>Microvasculatures</a:t>
            </a:r>
            <a:r>
              <a:rPr lang="en-US" sz="1000" dirty="0">
                <a:latin typeface="Arial" charset="0"/>
              </a:rPr>
              <a:t> visualized at 7 days after surgery by immunofluorescence staining of endothelial cell marker CD31 (red color). Blue color = DAPI. (E) EGFP/CD31 immunofluorescence </a:t>
            </a:r>
            <a:r>
              <a:rPr lang="en-US" sz="1000" dirty="0" err="1">
                <a:latin typeface="Arial" charset="0"/>
              </a:rPr>
              <a:t>colocalization</a:t>
            </a:r>
            <a:r>
              <a:rPr lang="en-US" sz="1000" dirty="0">
                <a:latin typeface="Arial" charset="0"/>
              </a:rPr>
              <a:t> analysis of RA-treated tissue section at 7 days </a:t>
            </a:r>
            <a:r>
              <a:rPr lang="en-US" sz="1000" dirty="0" err="1">
                <a:latin typeface="Arial" charset="0"/>
              </a:rPr>
              <a:t>postsurgery</a:t>
            </a:r>
            <a:r>
              <a:rPr lang="en-US" sz="1000" dirty="0">
                <a:latin typeface="Arial" charset="0"/>
              </a:rPr>
              <a:t>. Yellow stain in white dotted line represents a cell positive for both ASC and endothelial phenotype</a:t>
            </a:r>
            <a:r>
              <a:rPr lang="en-US" sz="1000" dirty="0" smtClean="0">
                <a:latin typeface="Arial" charset="0"/>
              </a:rPr>
              <a:t>.</a:t>
            </a:r>
            <a:endParaRPr lang="en-US" sz="1000" dirty="0">
              <a:latin typeface="Arial" charset="0"/>
            </a:endParaRPr>
          </a:p>
        </p:txBody>
      </p:sp>
      <p:sp>
        <p:nvSpPr>
          <p:cNvPr id="10" name="Rectangle 9"/>
          <p:cNvSpPr/>
          <p:nvPr/>
        </p:nvSpPr>
        <p:spPr>
          <a:xfrm>
            <a:off x="100496" y="4952506"/>
            <a:ext cx="6647269" cy="138499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171450" indent="-171450">
              <a:buFont typeface="Arial" charset="0"/>
              <a:buChar char="•"/>
            </a:pPr>
            <a:r>
              <a:rPr lang="en-US" sz="1200" dirty="0">
                <a:latin typeface="Times New Roman"/>
                <a:cs typeface="Times New Roman"/>
              </a:rPr>
              <a:t>Implanted REP induced higher expression of VEGF, CD31, and VWF, and also promoted new blood vessel formation.</a:t>
            </a:r>
          </a:p>
          <a:p>
            <a:pPr marL="171450" indent="-171450">
              <a:buFont typeface="Arial" charset="0"/>
              <a:buChar char="•"/>
            </a:pPr>
            <a:r>
              <a:rPr lang="en-US" sz="1200" dirty="0">
                <a:latin typeface="Times New Roman"/>
                <a:cs typeface="Times New Roman"/>
              </a:rPr>
              <a:t>The combination of REP and ASC resulted in a more prominent </a:t>
            </a:r>
            <a:r>
              <a:rPr lang="en-US" sz="1200" dirty="0" err="1">
                <a:latin typeface="Times New Roman"/>
                <a:cs typeface="Times New Roman"/>
              </a:rPr>
              <a:t>microvas</a:t>
            </a:r>
            <a:r>
              <a:rPr lang="en-US" sz="1200" dirty="0">
                <a:latin typeface="Times New Roman"/>
                <a:cs typeface="Times New Roman"/>
              </a:rPr>
              <a:t>- </a:t>
            </a:r>
            <a:r>
              <a:rPr lang="en-US" sz="1200" dirty="0" err="1">
                <a:latin typeface="Times New Roman"/>
                <a:cs typeface="Times New Roman"/>
              </a:rPr>
              <a:t>culature</a:t>
            </a:r>
            <a:r>
              <a:rPr lang="en-US" sz="1200" dirty="0">
                <a:latin typeface="Times New Roman"/>
                <a:cs typeface="Times New Roman"/>
              </a:rPr>
              <a:t> as compared to treatment with ASC alone </a:t>
            </a:r>
          </a:p>
          <a:p>
            <a:pPr marL="171450" indent="-171450">
              <a:buFont typeface="Arial" charset="0"/>
              <a:buChar char="•"/>
            </a:pPr>
            <a:r>
              <a:rPr lang="en-US" sz="1200" dirty="0">
                <a:latin typeface="Times New Roman"/>
                <a:cs typeface="Times New Roman"/>
              </a:rPr>
              <a:t>in a tissue section of RA, a single cell in a cross section of newly formed vascular tube exhibited a clear overlap of CD31 and EGFP probes, suggesting a possibility of in situ differentiation of ASC into a vascular endothelial cell type and direct engraftment into the vasculature. </a:t>
            </a:r>
          </a:p>
        </p:txBody>
      </p:sp>
      <p:sp>
        <p:nvSpPr>
          <p:cNvPr id="19" name="TextBox 18"/>
          <p:cNvSpPr txBox="1"/>
          <p:nvPr/>
        </p:nvSpPr>
        <p:spPr>
          <a:xfrm>
            <a:off x="73525" y="6681837"/>
            <a:ext cx="6603212" cy="646331"/>
          </a:xfrm>
          <a:prstGeom prst="rect">
            <a:avLst/>
          </a:prstGeom>
          <a:noFill/>
        </p:spPr>
        <p:txBody>
          <a:bodyPr wrap="square" rtlCol="0">
            <a:spAutoFit/>
          </a:bodyPr>
          <a:lstStyle/>
          <a:p>
            <a:r>
              <a:rPr lang="en-US" sz="1200" dirty="0" smtClean="0">
                <a:latin typeface="Times New Roman" charset="0"/>
                <a:ea typeface="Times New Roman" charset="0"/>
                <a:cs typeface="Times New Roman" charset="0"/>
              </a:rPr>
              <a:t>[Purpose]</a:t>
            </a:r>
          </a:p>
          <a:p>
            <a:r>
              <a:rPr lang="en-US" sz="1200" dirty="0" smtClean="0">
                <a:latin typeface="Times New Roman" charset="0"/>
                <a:ea typeface="Times New Roman" charset="0"/>
                <a:cs typeface="Times New Roman" charset="0"/>
              </a:rPr>
              <a:t>To </a:t>
            </a:r>
            <a:r>
              <a:rPr lang="en-US" sz="1200" dirty="0">
                <a:latin typeface="Times New Roman" charset="0"/>
                <a:ea typeface="Times New Roman" charset="0"/>
                <a:cs typeface="Times New Roman" charset="0"/>
              </a:rPr>
              <a:t>investigate the </a:t>
            </a:r>
            <a:r>
              <a:rPr lang="en-US" sz="1200" dirty="0" smtClean="0">
                <a:latin typeface="Times New Roman" charset="0"/>
                <a:ea typeface="Times New Roman" charset="0"/>
                <a:cs typeface="Times New Roman" charset="0"/>
              </a:rPr>
              <a:t>effect </a:t>
            </a:r>
            <a:r>
              <a:rPr lang="en-US" sz="1200" dirty="0">
                <a:latin typeface="Times New Roman" charset="0"/>
                <a:ea typeface="Times New Roman" charset="0"/>
                <a:cs typeface="Times New Roman" charset="0"/>
              </a:rPr>
              <a:t>of REP on the survival of transplanted ASC</a:t>
            </a:r>
          </a:p>
          <a:p>
            <a:r>
              <a:rPr lang="en-US" sz="1200" dirty="0" smtClean="0">
                <a:latin typeface="Times New Roman" charset="0"/>
                <a:ea typeface="Times New Roman" charset="0"/>
                <a:cs typeface="Times New Roman" charset="0"/>
              </a:rPr>
              <a:t>[Experimental]</a:t>
            </a:r>
          </a:p>
        </p:txBody>
      </p:sp>
      <p:sp>
        <p:nvSpPr>
          <p:cNvPr id="20" name="TextBox 19"/>
          <p:cNvSpPr txBox="1"/>
          <p:nvPr/>
        </p:nvSpPr>
        <p:spPr>
          <a:xfrm>
            <a:off x="73525" y="6408266"/>
            <a:ext cx="966675" cy="307777"/>
          </a:xfrm>
          <a:prstGeom prst="rect">
            <a:avLst/>
          </a:prstGeom>
          <a:noFill/>
        </p:spPr>
        <p:txBody>
          <a:bodyPr wrap="none" rtlCol="0">
            <a:spAutoFit/>
          </a:bodyPr>
          <a:lstStyle/>
          <a:p>
            <a:r>
              <a:rPr lang="en-US" sz="1400" b="1" dirty="0" smtClean="0">
                <a:latin typeface="Times New Roman"/>
                <a:cs typeface="Times New Roman"/>
              </a:rPr>
              <a:t>Fig. 9 A-C</a:t>
            </a:r>
            <a:endParaRPr lang="en-US" sz="1400" b="1" dirty="0">
              <a:latin typeface="Times New Roman"/>
              <a:cs typeface="Times New Roman"/>
            </a:endParaRPr>
          </a:p>
        </p:txBody>
      </p:sp>
      <p:sp>
        <p:nvSpPr>
          <p:cNvPr id="21" name="Rectangle 20"/>
          <p:cNvSpPr/>
          <p:nvPr/>
        </p:nvSpPr>
        <p:spPr>
          <a:xfrm>
            <a:off x="73525" y="7328168"/>
            <a:ext cx="6674240" cy="1384995"/>
          </a:xfrm>
          <a:prstGeom prst="rect">
            <a:avLst/>
          </a:prstGeom>
        </p:spPr>
        <p:txBody>
          <a:bodyPr wrap="square">
            <a:spAutoFit/>
          </a:bodyPr>
          <a:lstStyle/>
          <a:p>
            <a:r>
              <a:rPr lang="en-US" sz="1200" b="1" dirty="0">
                <a:latin typeface="Times New Roman" charset="0"/>
                <a:ea typeface="Times New Roman" charset="0"/>
                <a:cs typeface="Times New Roman" charset="0"/>
                <a:sym typeface="Wingdings"/>
              </a:rPr>
              <a:t>Fig. 9</a:t>
            </a:r>
            <a:r>
              <a:rPr lang="en-US" sz="1200" b="1" dirty="0" smtClean="0">
                <a:latin typeface="Times New Roman" charset="0"/>
                <a:ea typeface="Times New Roman" charset="0"/>
                <a:cs typeface="Times New Roman" charset="0"/>
                <a:sym typeface="Wingdings"/>
              </a:rPr>
              <a:t> A-C</a:t>
            </a:r>
            <a:endParaRPr lang="en-US" sz="1200" dirty="0" smtClean="0">
              <a:latin typeface="Times New Roman" charset="0"/>
              <a:ea typeface="Times New Roman" charset="0"/>
              <a:cs typeface="Times New Roman" charset="0"/>
              <a:sym typeface="Wingdings"/>
            </a:endParaRPr>
          </a:p>
          <a:p>
            <a:r>
              <a:rPr lang="en-US" sz="1200" dirty="0">
                <a:latin typeface="Times New Roman" charset="0"/>
                <a:ea typeface="Times New Roman" charset="0"/>
                <a:cs typeface="Times New Roman" charset="0"/>
                <a:sym typeface="Wingdings"/>
              </a:rPr>
              <a:t>↓  Twenty four nude mice were divided into two groups. </a:t>
            </a:r>
            <a:endParaRPr lang="en-US" sz="1200" dirty="0" smtClean="0">
              <a:latin typeface="Times New Roman" charset="0"/>
              <a:ea typeface="Times New Roman" charset="0"/>
              <a:cs typeface="Times New Roman" charset="0"/>
              <a:sym typeface="Wingdings"/>
            </a:endParaRPr>
          </a:p>
          <a:p>
            <a:r>
              <a:rPr lang="en-US" sz="1200" dirty="0">
                <a:latin typeface="Times New Roman" charset="0"/>
                <a:ea typeface="Times New Roman" charset="0"/>
                <a:cs typeface="Times New Roman" charset="0"/>
                <a:sym typeface="Wingdings"/>
              </a:rPr>
              <a:t>↓ </a:t>
            </a:r>
            <a:r>
              <a:rPr lang="en-US" sz="1200" dirty="0" smtClean="0">
                <a:latin typeface="Times New Roman" charset="0"/>
                <a:ea typeface="Times New Roman" charset="0"/>
                <a:cs typeface="Times New Roman" charset="0"/>
                <a:sym typeface="Wingdings"/>
              </a:rPr>
              <a:t>Under </a:t>
            </a:r>
            <a:r>
              <a:rPr lang="en-US" sz="1200" dirty="0">
                <a:latin typeface="Times New Roman" charset="0"/>
                <a:ea typeface="Times New Roman" charset="0"/>
                <a:cs typeface="Times New Roman" charset="0"/>
                <a:sym typeface="Wingdings"/>
              </a:rPr>
              <a:t>sterile condition, 2 pairs of 6-mm circular, full-thickness wounds were made on the left and right dorsal kin of a nude mouse. </a:t>
            </a:r>
            <a:endParaRPr lang="en-US" sz="1200" dirty="0" smtClean="0">
              <a:latin typeface="Times New Roman" charset="0"/>
              <a:ea typeface="Times New Roman" charset="0"/>
              <a:cs typeface="Times New Roman" charset="0"/>
              <a:sym typeface="Wingdings"/>
            </a:endParaRPr>
          </a:p>
          <a:p>
            <a:r>
              <a:rPr lang="en-US" sz="1200" dirty="0">
                <a:latin typeface="Times New Roman" charset="0"/>
                <a:ea typeface="Times New Roman" charset="0"/>
                <a:cs typeface="Times New Roman" charset="0"/>
                <a:sym typeface="Wingdings"/>
              </a:rPr>
              <a:t>↓ </a:t>
            </a:r>
            <a:r>
              <a:rPr lang="en-US" sz="1200" dirty="0" smtClean="0">
                <a:latin typeface="Times New Roman" charset="0"/>
                <a:ea typeface="Times New Roman" charset="0"/>
                <a:cs typeface="Times New Roman" charset="0"/>
                <a:sym typeface="Wingdings"/>
              </a:rPr>
              <a:t>Three </a:t>
            </a:r>
            <a:r>
              <a:rPr lang="en-US" sz="1200" dirty="0">
                <a:latin typeface="Times New Roman" charset="0"/>
                <a:ea typeface="Times New Roman" charset="0"/>
                <a:cs typeface="Times New Roman" charset="0"/>
                <a:sym typeface="Wingdings"/>
              </a:rPr>
              <a:t>mice were sacrificed at a specified day for each group</a:t>
            </a:r>
            <a:r>
              <a:rPr lang="en-US" sz="1200" dirty="0" smtClean="0">
                <a:latin typeface="Times New Roman" charset="0"/>
                <a:ea typeface="Times New Roman" charset="0"/>
                <a:cs typeface="Times New Roman" charset="0"/>
                <a:sym typeface="Wingdings"/>
              </a:rPr>
              <a:t>.</a:t>
            </a:r>
          </a:p>
          <a:p>
            <a:r>
              <a:rPr lang="en-US" sz="1200" dirty="0" smtClean="0">
                <a:latin typeface="Times New Roman" charset="0"/>
                <a:ea typeface="Times New Roman" charset="0"/>
                <a:cs typeface="Times New Roman" charset="0"/>
                <a:sym typeface="Wingdings"/>
              </a:rPr>
              <a:t>↓ Fluorescence </a:t>
            </a:r>
            <a:r>
              <a:rPr lang="en-US" sz="1200" dirty="0">
                <a:latin typeface="Times New Roman" charset="0"/>
                <a:ea typeface="Times New Roman" charset="0"/>
                <a:cs typeface="Times New Roman" charset="0"/>
                <a:sym typeface="Wingdings"/>
              </a:rPr>
              <a:t>microscopy images were taken with a Leica DMI 3000 fluorescence microscope or a LSM 700 confocal </a:t>
            </a:r>
            <a:r>
              <a:rPr lang="en-US" sz="1200" dirty="0" smtClean="0">
                <a:latin typeface="Times New Roman" charset="0"/>
                <a:ea typeface="Times New Roman" charset="0"/>
                <a:cs typeface="Times New Roman" charset="0"/>
                <a:sym typeface="Wingdings"/>
              </a:rPr>
              <a:t>microscope</a:t>
            </a:r>
          </a:p>
        </p:txBody>
      </p:sp>
    </p:spTree>
    <p:extLst>
      <p:ext uri="{BB962C8B-B14F-4D97-AF65-F5344CB8AC3E}">
        <p14:creationId xmlns:p14="http://schemas.microsoft.com/office/powerpoint/2010/main" val="998651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Heptagon 17"/>
          <p:cNvSpPr/>
          <p:nvPr/>
        </p:nvSpPr>
        <p:spPr>
          <a:xfrm>
            <a:off x="6426521" y="9599631"/>
            <a:ext cx="394770" cy="254798"/>
          </a:xfrm>
          <a:prstGeom prst="heptagon">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smtClean="0">
                <a:solidFill>
                  <a:sysClr val="windowText" lastClr="000000"/>
                </a:solidFill>
                <a:latin typeface="Arial" charset="0"/>
                <a:ea typeface="Arial" charset="0"/>
                <a:cs typeface="Arial" charset="0"/>
              </a:rPr>
              <a:t>19</a:t>
            </a:r>
            <a:endParaRPr lang="en-US" sz="900" dirty="0">
              <a:solidFill>
                <a:sysClr val="windowText" lastClr="000000"/>
              </a:solidFill>
              <a:latin typeface="Arial" charset="0"/>
              <a:ea typeface="Arial" charset="0"/>
              <a:cs typeface="Arial" charset="0"/>
            </a:endParaRPr>
          </a:p>
        </p:txBody>
      </p:sp>
      <p:sp>
        <p:nvSpPr>
          <p:cNvPr id="17" name="Rectangle 16"/>
          <p:cNvSpPr/>
          <p:nvPr/>
        </p:nvSpPr>
        <p:spPr>
          <a:xfrm>
            <a:off x="1" y="85028"/>
            <a:ext cx="681597" cy="276999"/>
          </a:xfrm>
          <a:prstGeom prst="rect">
            <a:avLst/>
          </a:prstGeom>
        </p:spPr>
        <p:txBody>
          <a:bodyPr wrap="none">
            <a:spAutoFit/>
          </a:bodyPr>
          <a:lstStyle/>
          <a:p>
            <a:r>
              <a:rPr lang="en-US" sz="1200" dirty="0" smtClean="0">
                <a:latin typeface="Times New Roman"/>
                <a:cs typeface="Times New Roman"/>
              </a:rPr>
              <a:t>[Result]</a:t>
            </a:r>
            <a:endParaRPr lang="en-US" sz="1200" dirty="0">
              <a:latin typeface="Times New Roman"/>
              <a:cs typeface="Times New Roman"/>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8360" y="223527"/>
            <a:ext cx="5057522" cy="3617140"/>
          </a:xfrm>
          <a:prstGeom prst="rect">
            <a:avLst/>
          </a:prstGeom>
        </p:spPr>
      </p:pic>
      <p:sp>
        <p:nvSpPr>
          <p:cNvPr id="6" name="Rectangle 5"/>
          <p:cNvSpPr/>
          <p:nvPr/>
        </p:nvSpPr>
        <p:spPr>
          <a:xfrm>
            <a:off x="0" y="3840667"/>
            <a:ext cx="6821291" cy="707886"/>
          </a:xfrm>
          <a:prstGeom prst="rect">
            <a:avLst/>
          </a:prstGeom>
        </p:spPr>
        <p:txBody>
          <a:bodyPr wrap="square">
            <a:spAutoFit/>
          </a:bodyPr>
          <a:lstStyle/>
          <a:p>
            <a:pPr fontAlgn="base"/>
            <a:r>
              <a:rPr lang="en-US" sz="1000" dirty="0">
                <a:latin typeface="Arial" charset="0"/>
              </a:rPr>
              <a:t>Fig. 9. Effect of REP on the survival of transplanted ASC. </a:t>
            </a:r>
            <a:r>
              <a:rPr lang="en-US" sz="1000" dirty="0" smtClean="0">
                <a:latin typeface="Arial" charset="0"/>
              </a:rPr>
              <a:t>(</a:t>
            </a:r>
            <a:r>
              <a:rPr lang="en-US" sz="1000" dirty="0">
                <a:latin typeface="Arial" charset="0"/>
              </a:rPr>
              <a:t>A) Fluorescence micrographs of EGFP-positive cells in ASC- and RA-treated wound beds. (B) Western blot analysis of EGFP extracted from the ASC and RA groups. (C) Time course of the decrease in EGFP intensity. Y axis represents the ratio of EGFP fluorescence intensity extracted from a tissue sample to that extracted from 1 × 10</a:t>
            </a:r>
            <a:r>
              <a:rPr lang="en-US" sz="1000" baseline="30000" dirty="0">
                <a:latin typeface="Arial" charset="0"/>
              </a:rPr>
              <a:t>6</a:t>
            </a:r>
            <a:r>
              <a:rPr lang="en-US" sz="1000" dirty="0">
                <a:latin typeface="Arial" charset="0"/>
              </a:rPr>
              <a:t> ASC. *</a:t>
            </a:r>
            <a:r>
              <a:rPr lang="en-US" sz="1000" i="1" dirty="0">
                <a:latin typeface="Arial" charset="0"/>
              </a:rPr>
              <a:t>p</a:t>
            </a:r>
            <a:r>
              <a:rPr lang="en-US" sz="1000" dirty="0">
                <a:latin typeface="Arial" charset="0"/>
              </a:rPr>
              <a:t> &lt; 0.05 compared to control.</a:t>
            </a:r>
            <a:endParaRPr lang="en-US" sz="1000" b="0" i="0" dirty="0">
              <a:effectLst/>
              <a:latin typeface="Arial" charset="0"/>
            </a:endParaRPr>
          </a:p>
        </p:txBody>
      </p:sp>
      <p:sp>
        <p:nvSpPr>
          <p:cNvPr id="8" name="Rectangle 7"/>
          <p:cNvSpPr/>
          <p:nvPr/>
        </p:nvSpPr>
        <p:spPr>
          <a:xfrm>
            <a:off x="124179" y="4637458"/>
            <a:ext cx="6550062" cy="830997"/>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171450" indent="-171450">
              <a:buFont typeface="Arial" charset="0"/>
              <a:buChar char="•"/>
            </a:pPr>
            <a:r>
              <a:rPr lang="en-US" sz="1200" dirty="0">
                <a:latin typeface="Times New Roman"/>
                <a:cs typeface="Times New Roman"/>
              </a:rPr>
              <a:t>&gt;90% of the implanted ASC were dead within 5 days, with a massive cell death occurring within 5 days.</a:t>
            </a:r>
          </a:p>
          <a:p>
            <a:pPr marL="171450" indent="-171450">
              <a:buFont typeface="Arial" charset="0"/>
              <a:buChar char="•"/>
            </a:pPr>
            <a:r>
              <a:rPr lang="en-US" sz="1200" dirty="0">
                <a:latin typeface="Times New Roman"/>
                <a:cs typeface="Times New Roman"/>
              </a:rPr>
              <a:t>The combined therapy of REP and ASC resulted in a 35% improve- </a:t>
            </a:r>
            <a:r>
              <a:rPr lang="en-US" sz="1200" dirty="0" err="1">
                <a:latin typeface="Times New Roman"/>
                <a:cs typeface="Times New Roman"/>
              </a:rPr>
              <a:t>ment</a:t>
            </a:r>
            <a:r>
              <a:rPr lang="en-US" sz="1200" dirty="0">
                <a:latin typeface="Times New Roman"/>
                <a:cs typeface="Times New Roman"/>
              </a:rPr>
              <a:t> in cell viability at 1 week after surgery.</a:t>
            </a:r>
          </a:p>
        </p:txBody>
      </p:sp>
      <p:sp>
        <p:nvSpPr>
          <p:cNvPr id="20" name="TextBox 19"/>
          <p:cNvSpPr txBox="1"/>
          <p:nvPr/>
        </p:nvSpPr>
        <p:spPr>
          <a:xfrm>
            <a:off x="0" y="5871993"/>
            <a:ext cx="6603212" cy="830997"/>
          </a:xfrm>
          <a:prstGeom prst="rect">
            <a:avLst/>
          </a:prstGeom>
          <a:noFill/>
        </p:spPr>
        <p:txBody>
          <a:bodyPr wrap="square" rtlCol="0">
            <a:spAutoFit/>
          </a:bodyPr>
          <a:lstStyle/>
          <a:p>
            <a:r>
              <a:rPr lang="en-US" sz="1200" dirty="0" smtClean="0">
                <a:latin typeface="Times New Roman" charset="0"/>
                <a:ea typeface="Times New Roman" charset="0"/>
                <a:cs typeface="Times New Roman" charset="0"/>
              </a:rPr>
              <a:t>[Purpose]</a:t>
            </a:r>
          </a:p>
          <a:p>
            <a:r>
              <a:rPr lang="en-US" sz="1200" dirty="0" smtClean="0">
                <a:latin typeface="Times New Roman" charset="0"/>
                <a:ea typeface="Times New Roman" charset="0"/>
                <a:cs typeface="Times New Roman" charset="0"/>
              </a:rPr>
              <a:t>To </a:t>
            </a:r>
            <a:r>
              <a:rPr lang="en-US" sz="1200" dirty="0">
                <a:latin typeface="Times New Roman" charset="0"/>
                <a:ea typeface="Times New Roman" charset="0"/>
                <a:cs typeface="Times New Roman" charset="0"/>
              </a:rPr>
              <a:t>investigate </a:t>
            </a:r>
            <a:r>
              <a:rPr lang="en-US" sz="1200" dirty="0" err="1">
                <a:latin typeface="Times New Roman" charset="0"/>
                <a:ea typeface="Times New Roman" charset="0"/>
                <a:cs typeface="Times New Roman" charset="0"/>
              </a:rPr>
              <a:t>Erk</a:t>
            </a:r>
            <a:r>
              <a:rPr lang="en-US" sz="1200" dirty="0">
                <a:latin typeface="Times New Roman" charset="0"/>
                <a:ea typeface="Times New Roman" charset="0"/>
                <a:cs typeface="Times New Roman" charset="0"/>
              </a:rPr>
              <a:t> and </a:t>
            </a:r>
            <a:r>
              <a:rPr lang="en-US" sz="1200" dirty="0" err="1">
                <a:latin typeface="Times New Roman" charset="0"/>
                <a:ea typeface="Times New Roman" charset="0"/>
                <a:cs typeface="Times New Roman" charset="0"/>
              </a:rPr>
              <a:t>Akt</a:t>
            </a:r>
            <a:r>
              <a:rPr lang="en-US" sz="1200" dirty="0">
                <a:latin typeface="Times New Roman" charset="0"/>
                <a:ea typeface="Times New Roman" charset="0"/>
                <a:cs typeface="Times New Roman" charset="0"/>
              </a:rPr>
              <a:t> phosphorylation during wound repair among the sham control, REP, ASC, and RA </a:t>
            </a:r>
            <a:r>
              <a:rPr lang="en-US" sz="1200" dirty="0" smtClean="0">
                <a:latin typeface="Times New Roman" charset="0"/>
                <a:ea typeface="Times New Roman" charset="0"/>
                <a:cs typeface="Times New Roman" charset="0"/>
              </a:rPr>
              <a:t>groups</a:t>
            </a:r>
            <a:endParaRPr lang="en-US" sz="1200" dirty="0">
              <a:latin typeface="Times New Roman" charset="0"/>
              <a:ea typeface="Times New Roman" charset="0"/>
              <a:cs typeface="Times New Roman" charset="0"/>
            </a:endParaRPr>
          </a:p>
          <a:p>
            <a:r>
              <a:rPr lang="en-US" sz="1200" dirty="0" smtClean="0">
                <a:latin typeface="Times New Roman" charset="0"/>
                <a:ea typeface="Times New Roman" charset="0"/>
                <a:cs typeface="Times New Roman" charset="0"/>
              </a:rPr>
              <a:t>[Experimental]</a:t>
            </a:r>
          </a:p>
        </p:txBody>
      </p:sp>
      <p:sp>
        <p:nvSpPr>
          <p:cNvPr id="21" name="TextBox 20"/>
          <p:cNvSpPr txBox="1"/>
          <p:nvPr/>
        </p:nvSpPr>
        <p:spPr>
          <a:xfrm>
            <a:off x="1" y="5564216"/>
            <a:ext cx="1056443" cy="307777"/>
          </a:xfrm>
          <a:prstGeom prst="rect">
            <a:avLst/>
          </a:prstGeom>
          <a:noFill/>
        </p:spPr>
        <p:txBody>
          <a:bodyPr wrap="none" rtlCol="0">
            <a:spAutoFit/>
          </a:bodyPr>
          <a:lstStyle/>
          <a:p>
            <a:r>
              <a:rPr lang="en-US" sz="1400" b="1" dirty="0" smtClean="0">
                <a:latin typeface="Times New Roman"/>
                <a:cs typeface="Times New Roman"/>
              </a:rPr>
              <a:t>Fig. 10 A-D</a:t>
            </a:r>
            <a:endParaRPr lang="en-US" sz="1400" b="1" dirty="0">
              <a:latin typeface="Times New Roman"/>
              <a:cs typeface="Times New Roman"/>
            </a:endParaRPr>
          </a:p>
        </p:txBody>
      </p:sp>
      <p:sp>
        <p:nvSpPr>
          <p:cNvPr id="22" name="Rectangle 21"/>
          <p:cNvSpPr/>
          <p:nvPr/>
        </p:nvSpPr>
        <p:spPr>
          <a:xfrm>
            <a:off x="-22577" y="6675302"/>
            <a:ext cx="6674240" cy="1569660"/>
          </a:xfrm>
          <a:prstGeom prst="rect">
            <a:avLst/>
          </a:prstGeom>
        </p:spPr>
        <p:txBody>
          <a:bodyPr wrap="square">
            <a:spAutoFit/>
          </a:bodyPr>
          <a:lstStyle/>
          <a:p>
            <a:r>
              <a:rPr lang="en-US" sz="1200" b="1" dirty="0">
                <a:latin typeface="Times New Roman" charset="0"/>
                <a:ea typeface="Times New Roman" charset="0"/>
                <a:cs typeface="Times New Roman" charset="0"/>
                <a:sym typeface="Wingdings"/>
              </a:rPr>
              <a:t>Fig. </a:t>
            </a:r>
            <a:r>
              <a:rPr lang="en-US" sz="1200" b="1" dirty="0" smtClean="0">
                <a:latin typeface="Times New Roman" charset="0"/>
                <a:ea typeface="Times New Roman" charset="0"/>
                <a:cs typeface="Times New Roman" charset="0"/>
                <a:sym typeface="Wingdings"/>
              </a:rPr>
              <a:t>10 A-D</a:t>
            </a:r>
            <a:endParaRPr lang="en-US" sz="1200" dirty="0" smtClean="0">
              <a:latin typeface="Times New Roman" charset="0"/>
              <a:ea typeface="Times New Roman" charset="0"/>
              <a:cs typeface="Times New Roman" charset="0"/>
              <a:sym typeface="Wingdings"/>
            </a:endParaRPr>
          </a:p>
          <a:p>
            <a:r>
              <a:rPr lang="en-US" sz="1200" dirty="0" smtClean="0">
                <a:latin typeface="Times New Roman" charset="0"/>
                <a:ea typeface="Times New Roman" charset="0"/>
                <a:cs typeface="Times New Roman" charset="0"/>
                <a:sym typeface="Wingdings"/>
              </a:rPr>
              <a:t>↓ </a:t>
            </a:r>
            <a:r>
              <a:rPr lang="en-US" sz="1200" dirty="0">
                <a:latin typeface="Times New Roman" charset="0"/>
                <a:ea typeface="Times New Roman" charset="0"/>
                <a:cs typeface="Times New Roman" charset="0"/>
                <a:sym typeface="Wingdings"/>
              </a:rPr>
              <a:t>Prepare cell lysates using RIPA buffer containing Complete, Mini Protease Inhibitor Cocktail and Halt Phosphatase Inhibitor Cocktail according to the manufacturer’s instructions. </a:t>
            </a:r>
          </a:p>
          <a:p>
            <a:r>
              <a:rPr lang="en-US" sz="1200" dirty="0">
                <a:latin typeface="Times New Roman" charset="0"/>
                <a:ea typeface="Times New Roman" charset="0"/>
                <a:cs typeface="Times New Roman" charset="0"/>
                <a:sym typeface="Wingdings"/>
              </a:rPr>
              <a:t>↓ Transfer the proteins </a:t>
            </a:r>
            <a:r>
              <a:rPr lang="en-US" sz="1200" dirty="0" err="1">
                <a:latin typeface="Times New Roman" charset="0"/>
                <a:ea typeface="Times New Roman" charset="0"/>
                <a:cs typeface="Times New Roman" charset="0"/>
                <a:sym typeface="Wingdings"/>
              </a:rPr>
              <a:t>electrophoretically</a:t>
            </a:r>
            <a:r>
              <a:rPr lang="en-US" sz="1200" dirty="0">
                <a:latin typeface="Times New Roman" charset="0"/>
                <a:ea typeface="Times New Roman" charset="0"/>
                <a:cs typeface="Times New Roman" charset="0"/>
                <a:sym typeface="Wingdings"/>
              </a:rPr>
              <a:t> to </a:t>
            </a:r>
            <a:r>
              <a:rPr lang="en-US" sz="1200" dirty="0" err="1">
                <a:latin typeface="Times New Roman" charset="0"/>
                <a:ea typeface="Times New Roman" charset="0"/>
                <a:cs typeface="Times New Roman" charset="0"/>
                <a:sym typeface="Wingdings"/>
              </a:rPr>
              <a:t>polyvinylidene</a:t>
            </a:r>
            <a:r>
              <a:rPr lang="en-US" sz="1200" dirty="0">
                <a:latin typeface="Times New Roman" charset="0"/>
                <a:ea typeface="Times New Roman" charset="0"/>
                <a:cs typeface="Times New Roman" charset="0"/>
                <a:sym typeface="Wingdings"/>
              </a:rPr>
              <a:t> difluoride membranes.</a:t>
            </a:r>
          </a:p>
          <a:p>
            <a:r>
              <a:rPr lang="en-US" sz="1200" dirty="0">
                <a:latin typeface="Times New Roman" charset="0"/>
                <a:ea typeface="Times New Roman" charset="0"/>
                <a:cs typeface="Times New Roman" charset="0"/>
                <a:sym typeface="Wingdings"/>
              </a:rPr>
              <a:t>↓ Block the membranes by incubation in blocking buffer containing 5% bovine serum albumin, incubate with </a:t>
            </a:r>
            <a:r>
              <a:rPr lang="en-US" sz="1200" dirty="0" smtClean="0">
                <a:latin typeface="Times New Roman" charset="0"/>
                <a:ea typeface="Times New Roman" charset="0"/>
                <a:cs typeface="Times New Roman" charset="0"/>
              </a:rPr>
              <a:t>anti-</a:t>
            </a:r>
            <a:r>
              <a:rPr lang="en-US" sz="1200" dirty="0" err="1" smtClean="0">
                <a:latin typeface="Times New Roman" charset="0"/>
                <a:ea typeface="Times New Roman" charset="0"/>
                <a:cs typeface="Times New Roman" charset="0"/>
              </a:rPr>
              <a:t>Erk</a:t>
            </a:r>
            <a:r>
              <a:rPr lang="en-US" sz="1200" dirty="0">
                <a:latin typeface="Times New Roman" charset="0"/>
                <a:ea typeface="Times New Roman" charset="0"/>
                <a:cs typeface="Times New Roman" charset="0"/>
              </a:rPr>
              <a:t>, anti-p- </a:t>
            </a:r>
            <a:r>
              <a:rPr lang="en-US" sz="1200" dirty="0" err="1">
                <a:latin typeface="Times New Roman" charset="0"/>
                <a:ea typeface="Times New Roman" charset="0"/>
                <a:cs typeface="Times New Roman" charset="0"/>
              </a:rPr>
              <a:t>Erk</a:t>
            </a:r>
            <a:r>
              <a:rPr lang="en-US" sz="1200" dirty="0">
                <a:latin typeface="Times New Roman" charset="0"/>
                <a:ea typeface="Times New Roman" charset="0"/>
                <a:cs typeface="Times New Roman" charset="0"/>
              </a:rPr>
              <a:t>, anti-</a:t>
            </a:r>
            <a:r>
              <a:rPr lang="en-US" sz="1200" dirty="0" err="1">
                <a:latin typeface="Times New Roman" charset="0"/>
                <a:ea typeface="Times New Roman" charset="0"/>
                <a:cs typeface="Times New Roman" charset="0"/>
              </a:rPr>
              <a:t>Akt</a:t>
            </a:r>
            <a:r>
              <a:rPr lang="en-US" sz="1200" dirty="0">
                <a:latin typeface="Times New Roman" charset="0"/>
                <a:ea typeface="Times New Roman" charset="0"/>
                <a:cs typeface="Times New Roman" charset="0"/>
              </a:rPr>
              <a:t>, and anti-p-</a:t>
            </a:r>
            <a:r>
              <a:rPr lang="en-US" sz="1200" dirty="0" err="1">
                <a:latin typeface="Times New Roman" charset="0"/>
                <a:ea typeface="Times New Roman" charset="0"/>
                <a:cs typeface="Times New Roman" charset="0"/>
              </a:rPr>
              <a:t>Akt</a:t>
            </a:r>
            <a:r>
              <a:rPr lang="en-US" sz="1200" dirty="0">
                <a:latin typeface="Times New Roman" charset="0"/>
                <a:ea typeface="Times New Roman" charset="0"/>
                <a:cs typeface="Times New Roman" charset="0"/>
              </a:rPr>
              <a:t> antibodies </a:t>
            </a:r>
          </a:p>
          <a:p>
            <a:r>
              <a:rPr lang="en-US" sz="1200" dirty="0">
                <a:latin typeface="Times New Roman" charset="0"/>
                <a:ea typeface="Times New Roman" charset="0"/>
                <a:cs typeface="Times New Roman" charset="0"/>
                <a:sym typeface="Wingdings"/>
              </a:rPr>
              <a:t>↓ Incubate m</a:t>
            </a:r>
            <a:r>
              <a:rPr lang="en-US" sz="1200" dirty="0">
                <a:latin typeface="Times New Roman" charset="0"/>
                <a:ea typeface="Times New Roman" charset="0"/>
                <a:cs typeface="Times New Roman" charset="0"/>
              </a:rPr>
              <a:t>embranes with horseradish peroxidase-conjugated secondary antibody</a:t>
            </a:r>
          </a:p>
          <a:p>
            <a:r>
              <a:rPr lang="en-US" sz="1200" dirty="0">
                <a:latin typeface="Times New Roman" charset="0"/>
                <a:ea typeface="Times New Roman" charset="0"/>
                <a:cs typeface="Times New Roman" charset="0"/>
                <a:sym typeface="Wingdings"/>
              </a:rPr>
              <a:t>↓ Use </a:t>
            </a:r>
            <a:r>
              <a:rPr lang="en-US" sz="1200" dirty="0">
                <a:latin typeface="Times New Roman" charset="0"/>
                <a:ea typeface="Times New Roman" charset="0"/>
                <a:cs typeface="Times New Roman" charset="0"/>
              </a:rPr>
              <a:t>β-Actin as an internal standard</a:t>
            </a:r>
          </a:p>
        </p:txBody>
      </p:sp>
    </p:spTree>
    <p:extLst>
      <p:ext uri="{BB962C8B-B14F-4D97-AF65-F5344CB8AC3E}">
        <p14:creationId xmlns:p14="http://schemas.microsoft.com/office/powerpoint/2010/main" val="1624031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Heptagon 30"/>
          <p:cNvSpPr/>
          <p:nvPr/>
        </p:nvSpPr>
        <p:spPr>
          <a:xfrm>
            <a:off x="6426521" y="9599631"/>
            <a:ext cx="394770" cy="254798"/>
          </a:xfrm>
          <a:prstGeom prst="heptagon">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ysClr val="windowText" lastClr="000000"/>
                </a:solidFill>
                <a:latin typeface="Arial" charset="0"/>
                <a:ea typeface="Arial" charset="0"/>
                <a:cs typeface="Arial" charset="0"/>
              </a:rPr>
              <a:t>2</a:t>
            </a:r>
          </a:p>
        </p:txBody>
      </p:sp>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3694" y="70815"/>
            <a:ext cx="4584262" cy="3866850"/>
          </a:xfrm>
          <a:prstGeom prst="rect">
            <a:avLst/>
          </a:prstGeom>
        </p:spPr>
      </p:pic>
      <p:sp>
        <p:nvSpPr>
          <p:cNvPr id="19" name="Rectangle 18"/>
          <p:cNvSpPr/>
          <p:nvPr/>
        </p:nvSpPr>
        <p:spPr>
          <a:xfrm>
            <a:off x="110359" y="4059585"/>
            <a:ext cx="6710932" cy="400110"/>
          </a:xfrm>
          <a:prstGeom prst="rect">
            <a:avLst/>
          </a:prstGeom>
        </p:spPr>
        <p:txBody>
          <a:bodyPr wrap="square">
            <a:spAutoFit/>
          </a:bodyPr>
          <a:lstStyle/>
          <a:p>
            <a:r>
              <a:rPr lang="en-US" sz="1000" dirty="0" smtClean="0">
                <a:latin typeface="Arial" charset="0"/>
                <a:ea typeface="Arial" charset="0"/>
                <a:cs typeface="Arial" charset="0"/>
              </a:rPr>
              <a:t>Fig. 3. </a:t>
            </a:r>
            <a:r>
              <a:rPr lang="en-US" sz="1000" dirty="0">
                <a:latin typeface="Arial" charset="0"/>
                <a:ea typeface="Arial" charset="0"/>
                <a:cs typeface="Arial" charset="0"/>
              </a:rPr>
              <a:t>The promises and pitfalls of adipose tissue stem cells. Benefits of ASCs are shown in green boxes and potential pitfalls are highlighted in red </a:t>
            </a:r>
            <a:r>
              <a:rPr lang="en-US" sz="1000" dirty="0" smtClean="0">
                <a:latin typeface="Arial" charset="0"/>
                <a:ea typeface="Arial" charset="0"/>
                <a:cs typeface="Arial" charset="0"/>
              </a:rPr>
              <a:t>boxes.</a:t>
            </a:r>
            <a:endParaRPr lang="en-US" sz="1000" dirty="0">
              <a:latin typeface="Arial" charset="0"/>
              <a:ea typeface="Arial" charset="0"/>
              <a:cs typeface="Arial" charset="0"/>
            </a:endParaRPr>
          </a:p>
        </p:txBody>
      </p:sp>
      <p:sp>
        <p:nvSpPr>
          <p:cNvPr id="43" name="Rectangle 42"/>
          <p:cNvSpPr/>
          <p:nvPr/>
        </p:nvSpPr>
        <p:spPr>
          <a:xfrm>
            <a:off x="3054529" y="4463194"/>
            <a:ext cx="3897814" cy="246221"/>
          </a:xfrm>
          <a:prstGeom prst="rect">
            <a:avLst/>
          </a:prstGeom>
        </p:spPr>
        <p:txBody>
          <a:bodyPr wrap="square">
            <a:spAutoFit/>
          </a:bodyPr>
          <a:lstStyle/>
          <a:p>
            <a:r>
              <a:rPr lang="en-US" sz="1000" smtClean="0">
                <a:latin typeface="Times New Roman" charset="0"/>
                <a:ea typeface="Times New Roman" charset="0"/>
                <a:cs typeface="Times New Roman" charset="0"/>
              </a:rPr>
              <a:t>&lt;&lt;P. </a:t>
            </a:r>
            <a:r>
              <a:rPr lang="en-US" sz="1000" dirty="0" smtClean="0">
                <a:latin typeface="Times New Roman" charset="0"/>
                <a:ea typeface="Times New Roman" charset="0"/>
                <a:cs typeface="Times New Roman" charset="0"/>
              </a:rPr>
              <a:t>William </a:t>
            </a:r>
            <a:r>
              <a:rPr lang="en-US" sz="1000" i="1" dirty="0" smtClean="0">
                <a:latin typeface="Times New Roman" charset="0"/>
                <a:ea typeface="Times New Roman" charset="0"/>
                <a:cs typeface="Times New Roman" charset="0"/>
              </a:rPr>
              <a:t>et al</a:t>
            </a:r>
            <a:r>
              <a:rPr lang="en-US" sz="1000" dirty="0" smtClean="0">
                <a:latin typeface="Times New Roman" charset="0"/>
                <a:ea typeface="Times New Roman" charset="0"/>
                <a:cs typeface="Times New Roman" charset="0"/>
              </a:rPr>
              <a:t>, </a:t>
            </a:r>
            <a:r>
              <a:rPr lang="en-US" sz="1000" i="1" dirty="0">
                <a:latin typeface="Times New Roman" charset="0"/>
                <a:ea typeface="Times New Roman" charset="0"/>
                <a:cs typeface="Times New Roman" charset="0"/>
              </a:rPr>
              <a:t>Trends </a:t>
            </a:r>
            <a:r>
              <a:rPr lang="en-US" sz="1000" i="1" dirty="0" err="1" smtClean="0">
                <a:latin typeface="Times New Roman" charset="0"/>
                <a:ea typeface="Times New Roman" charset="0"/>
                <a:cs typeface="Times New Roman" charset="0"/>
              </a:rPr>
              <a:t>Endocrinol</a:t>
            </a:r>
            <a:r>
              <a:rPr lang="en-US" sz="1000" i="1" dirty="0" smtClean="0">
                <a:latin typeface="Times New Roman" charset="0"/>
                <a:ea typeface="Times New Roman" charset="0"/>
                <a:cs typeface="Times New Roman" charset="0"/>
              </a:rPr>
              <a:t>. </a:t>
            </a:r>
            <a:r>
              <a:rPr lang="en-US" sz="1000" i="1" dirty="0" err="1">
                <a:latin typeface="Times New Roman" charset="0"/>
                <a:ea typeface="Times New Roman" charset="0"/>
                <a:cs typeface="Times New Roman" charset="0"/>
              </a:rPr>
              <a:t>Metab</a:t>
            </a:r>
            <a:r>
              <a:rPr lang="is-IS" sz="1000" i="1" dirty="0" smtClean="0">
                <a:latin typeface="Times New Roman" charset="0"/>
                <a:ea typeface="Times New Roman" charset="0"/>
                <a:cs typeface="Times New Roman" charset="0"/>
              </a:rPr>
              <a:t>., </a:t>
            </a:r>
            <a:r>
              <a:rPr lang="is-IS" sz="1000" dirty="0" smtClean="0">
                <a:latin typeface="Times New Roman" charset="0"/>
                <a:ea typeface="Times New Roman" charset="0"/>
                <a:cs typeface="Times New Roman" charset="0"/>
              </a:rPr>
              <a:t>23, 270-277 </a:t>
            </a:r>
            <a:r>
              <a:rPr lang="is-IS" sz="1000" dirty="0">
                <a:latin typeface="Times New Roman" charset="0"/>
                <a:ea typeface="Times New Roman" charset="0"/>
                <a:cs typeface="Times New Roman" charset="0"/>
              </a:rPr>
              <a:t>(</a:t>
            </a:r>
            <a:r>
              <a:rPr lang="is-IS" sz="1000" dirty="0" smtClean="0">
                <a:latin typeface="Times New Roman" charset="0"/>
                <a:ea typeface="Times New Roman" charset="0"/>
                <a:cs typeface="Times New Roman" charset="0"/>
              </a:rPr>
              <a:t>2012). </a:t>
            </a:r>
            <a:r>
              <a:rPr lang="en-US" sz="1000" dirty="0" smtClean="0">
                <a:latin typeface="Times New Roman" charset="0"/>
                <a:ea typeface="Times New Roman" charset="0"/>
                <a:cs typeface="Times New Roman" charset="0"/>
              </a:rPr>
              <a:t>&gt;&gt;</a:t>
            </a:r>
            <a:endParaRPr lang="en-US" sz="1000" dirty="0">
              <a:latin typeface="Times New Roman" charset="0"/>
              <a:ea typeface="Times New Roman" charset="0"/>
              <a:cs typeface="Times New Roman" charset="0"/>
            </a:endParaRPr>
          </a:p>
        </p:txBody>
      </p:sp>
      <p:sp>
        <p:nvSpPr>
          <p:cNvPr id="21" name="Rectangle 20"/>
          <p:cNvSpPr/>
          <p:nvPr/>
        </p:nvSpPr>
        <p:spPr>
          <a:xfrm>
            <a:off x="110359" y="4709415"/>
            <a:ext cx="5213809" cy="276999"/>
          </a:xfrm>
          <a:prstGeom prst="rect">
            <a:avLst/>
          </a:prstGeom>
        </p:spPr>
        <p:txBody>
          <a:bodyPr wrap="square">
            <a:spAutoFit/>
          </a:bodyPr>
          <a:lstStyle/>
          <a:p>
            <a:r>
              <a:rPr lang="en-US" sz="1200" dirty="0">
                <a:latin typeface="AdvTT5235d5a9" charset="0"/>
              </a:rPr>
              <a:t>Healing of cutaneous wounds involves a highly coordinated </a:t>
            </a:r>
            <a:r>
              <a:rPr lang="en-US" sz="1200" dirty="0" smtClean="0">
                <a:latin typeface="AdvTT5235d5a9" charset="0"/>
              </a:rPr>
              <a:t>sequence </a:t>
            </a:r>
            <a:r>
              <a:rPr lang="en-US" sz="1200" dirty="0">
                <a:latin typeface="AdvTT5235d5a9" charset="0"/>
              </a:rPr>
              <a:t>of </a:t>
            </a:r>
            <a:r>
              <a:rPr lang="en-US" sz="1200" dirty="0" smtClean="0">
                <a:latin typeface="AdvTT5235d5a9" charset="0"/>
              </a:rPr>
              <a:t>events. </a:t>
            </a:r>
            <a:endParaRPr lang="en-US" sz="1200" dirty="0"/>
          </a:p>
        </p:txBody>
      </p:sp>
      <p:sp>
        <p:nvSpPr>
          <p:cNvPr id="45" name="Rectangle 44"/>
          <p:cNvSpPr/>
          <p:nvPr/>
        </p:nvSpPr>
        <p:spPr>
          <a:xfrm>
            <a:off x="3927052" y="4928358"/>
            <a:ext cx="3810001" cy="246221"/>
          </a:xfrm>
          <a:prstGeom prst="rect">
            <a:avLst/>
          </a:prstGeom>
        </p:spPr>
        <p:txBody>
          <a:bodyPr wrap="square">
            <a:spAutoFit/>
          </a:bodyPr>
          <a:lstStyle/>
          <a:p>
            <a:r>
              <a:rPr lang="en-US" sz="1000" smtClean="0">
                <a:latin typeface="Times New Roman" charset="0"/>
                <a:ea typeface="Times New Roman" charset="0"/>
                <a:cs typeface="Times New Roman" charset="0"/>
              </a:rPr>
              <a:t>&lt;&lt;H. </a:t>
            </a:r>
            <a:r>
              <a:rPr lang="en-US" sz="1000" dirty="0" smtClean="0">
                <a:latin typeface="Times New Roman" charset="0"/>
                <a:ea typeface="Times New Roman" charset="0"/>
                <a:cs typeface="Times New Roman" charset="0"/>
              </a:rPr>
              <a:t>Mizuno </a:t>
            </a:r>
            <a:r>
              <a:rPr lang="en-US" sz="1000" i="1" dirty="0" smtClean="0">
                <a:latin typeface="Times New Roman" charset="0"/>
                <a:ea typeface="Times New Roman" charset="0"/>
                <a:cs typeface="Times New Roman" charset="0"/>
              </a:rPr>
              <a:t>et al</a:t>
            </a:r>
            <a:r>
              <a:rPr lang="en-US" sz="1000" dirty="0" smtClean="0">
                <a:latin typeface="Times New Roman" charset="0"/>
                <a:ea typeface="Times New Roman" charset="0"/>
                <a:cs typeface="Times New Roman" charset="0"/>
              </a:rPr>
              <a:t>, </a:t>
            </a:r>
            <a:r>
              <a:rPr lang="is-IS" sz="1000" i="1" dirty="0">
                <a:latin typeface="Times New Roman" charset="0"/>
                <a:ea typeface="Times New Roman" charset="0"/>
                <a:cs typeface="Times New Roman" charset="0"/>
              </a:rPr>
              <a:t>Stem </a:t>
            </a:r>
            <a:r>
              <a:rPr lang="is-IS" sz="1000" i="1" dirty="0" smtClean="0">
                <a:latin typeface="Times New Roman" charset="0"/>
                <a:ea typeface="Times New Roman" charset="0"/>
                <a:cs typeface="Times New Roman" charset="0"/>
              </a:rPr>
              <a:t>Cells, </a:t>
            </a:r>
            <a:r>
              <a:rPr lang="is-IS" sz="1000" dirty="0" smtClean="0">
                <a:latin typeface="Times New Roman" charset="0"/>
                <a:ea typeface="Times New Roman" charset="0"/>
                <a:cs typeface="Times New Roman" charset="0"/>
              </a:rPr>
              <a:t>30, 804–810 (</a:t>
            </a:r>
            <a:r>
              <a:rPr lang="is-IS" sz="1000" dirty="0">
                <a:latin typeface="Times New Roman" charset="0"/>
                <a:ea typeface="Times New Roman" charset="0"/>
                <a:cs typeface="Times New Roman" charset="0"/>
              </a:rPr>
              <a:t>2012</a:t>
            </a:r>
            <a:r>
              <a:rPr lang="is-IS" sz="1000" dirty="0" smtClean="0">
                <a:latin typeface="Times New Roman" charset="0"/>
                <a:ea typeface="Times New Roman" charset="0"/>
                <a:cs typeface="Times New Roman" charset="0"/>
              </a:rPr>
              <a:t>). </a:t>
            </a:r>
            <a:r>
              <a:rPr lang="en-US" sz="1000" dirty="0" smtClean="0">
                <a:latin typeface="Times New Roman" charset="0"/>
                <a:ea typeface="Times New Roman" charset="0"/>
                <a:cs typeface="Times New Roman" charset="0"/>
              </a:rPr>
              <a:t>&gt;&gt;</a:t>
            </a:r>
            <a:endParaRPr lang="en-US" sz="1000" dirty="0">
              <a:latin typeface="Times New Roman" charset="0"/>
              <a:ea typeface="Times New Roman" charset="0"/>
              <a:cs typeface="Times New Roman" charset="0"/>
            </a:endParaRPr>
          </a:p>
        </p:txBody>
      </p:sp>
      <p:grpSp>
        <p:nvGrpSpPr>
          <p:cNvPr id="46" name="Group 45"/>
          <p:cNvGrpSpPr/>
          <p:nvPr/>
        </p:nvGrpSpPr>
        <p:grpSpPr>
          <a:xfrm>
            <a:off x="970494" y="5205357"/>
            <a:ext cx="5328744" cy="4166881"/>
            <a:chOff x="0" y="0"/>
            <a:chExt cx="5762444" cy="4487033"/>
          </a:xfrm>
        </p:grpSpPr>
        <p:sp>
          <p:nvSpPr>
            <p:cNvPr id="47" name="Right Arrow 46"/>
            <p:cNvSpPr/>
            <p:nvPr/>
          </p:nvSpPr>
          <p:spPr>
            <a:xfrm>
              <a:off x="71120" y="0"/>
              <a:ext cx="5325276" cy="484632"/>
            </a:xfrm>
            <a:prstGeom prst="rightArrow">
              <a:avLst/>
            </a:prstGeom>
            <a:ln>
              <a:solidFill>
                <a:schemeClr val="tx1"/>
              </a:solidFill>
            </a:ln>
            <a:effectLst/>
          </p:spPr>
          <p:style>
            <a:lnRef idx="1">
              <a:schemeClr val="accent6"/>
            </a:lnRef>
            <a:fillRef idx="3">
              <a:schemeClr val="accent6"/>
            </a:fillRef>
            <a:effectRef idx="2">
              <a:schemeClr val="accent6"/>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48" name="Text Box 1631"/>
            <p:cNvSpPr txBox="1"/>
            <p:nvPr/>
          </p:nvSpPr>
          <p:spPr>
            <a:xfrm>
              <a:off x="71118" y="101022"/>
              <a:ext cx="5691326" cy="265139"/>
            </a:xfrm>
            <a:prstGeom prst="rect">
              <a:avLst/>
            </a:prstGeom>
            <a:noFill/>
          </p:spPr>
          <p:txBody>
            <a:bodyPr wrap="none" rtlCol="0">
              <a:spAutoFit/>
            </a:bodyPr>
            <a:lstStyle/>
            <a:p>
              <a:pPr>
                <a:spcAft>
                  <a:spcPts val="0"/>
                </a:spcAft>
              </a:pPr>
              <a:r>
                <a:rPr lang="en-US" sz="1000" kern="1200" dirty="0">
                  <a:solidFill>
                    <a:srgbClr val="000000"/>
                  </a:solidFill>
                  <a:effectLst/>
                  <a:latin typeface="Arial" charset="0"/>
                  <a:ea typeface="Arial" charset="0"/>
                </a:rPr>
                <a:t>Minutes 	Hours		Days		    Weeks	        	      Months	</a:t>
              </a:r>
              <a:endParaRPr lang="en-US" sz="1000" dirty="0">
                <a:effectLst/>
                <a:latin typeface="Times New Roman" charset="0"/>
                <a:ea typeface="ＭＳ 明朝" charset="-128"/>
              </a:endParaRPr>
            </a:p>
          </p:txBody>
        </p:sp>
        <p:sp>
          <p:nvSpPr>
            <p:cNvPr id="49" name="Right Arrow 48"/>
            <p:cNvSpPr/>
            <p:nvPr/>
          </p:nvSpPr>
          <p:spPr>
            <a:xfrm>
              <a:off x="71120" y="415555"/>
              <a:ext cx="2714156" cy="378508"/>
            </a:xfrm>
            <a:prstGeom prst="rightArrow">
              <a:avLst/>
            </a:prstGeom>
            <a:ln>
              <a:solidFill>
                <a:schemeClr val="tx1"/>
              </a:solidFill>
            </a:ln>
            <a:effectLst/>
          </p:spPr>
          <p:style>
            <a:lnRef idx="1">
              <a:schemeClr val="accent1"/>
            </a:lnRef>
            <a:fillRef idx="2">
              <a:schemeClr val="accent1"/>
            </a:fillRef>
            <a:effectRef idx="1">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50" name="Text Box 1633"/>
            <p:cNvSpPr txBox="1"/>
            <p:nvPr/>
          </p:nvSpPr>
          <p:spPr>
            <a:xfrm>
              <a:off x="759797" y="466292"/>
              <a:ext cx="1055370" cy="266700"/>
            </a:xfrm>
            <a:prstGeom prst="rect">
              <a:avLst/>
            </a:prstGeom>
            <a:noFill/>
          </p:spPr>
          <p:txBody>
            <a:bodyPr wrap="none" rtlCol="0">
              <a:spAutoFit/>
            </a:bodyPr>
            <a:lstStyle/>
            <a:p>
              <a:pPr>
                <a:spcAft>
                  <a:spcPts val="0"/>
                </a:spcAft>
              </a:pPr>
              <a:r>
                <a:rPr lang="en-US" sz="1200" kern="1200">
                  <a:solidFill>
                    <a:srgbClr val="000000"/>
                  </a:solidFill>
                  <a:effectLst/>
                  <a:latin typeface="Arial" charset="0"/>
                  <a:ea typeface="Arial" charset="0"/>
                </a:rPr>
                <a:t>Inflammation</a:t>
              </a:r>
              <a:endParaRPr lang="en-US" sz="1200">
                <a:effectLst/>
                <a:latin typeface="Times New Roman" charset="0"/>
                <a:ea typeface="ＭＳ 明朝" charset="-128"/>
              </a:endParaRPr>
            </a:p>
          </p:txBody>
        </p:sp>
        <p:sp>
          <p:nvSpPr>
            <p:cNvPr id="51" name="Text Box 1634"/>
            <p:cNvSpPr txBox="1"/>
            <p:nvPr/>
          </p:nvSpPr>
          <p:spPr>
            <a:xfrm>
              <a:off x="0" y="743155"/>
              <a:ext cx="3461385" cy="1405890"/>
            </a:xfrm>
            <a:prstGeom prst="rect">
              <a:avLst/>
            </a:prstGeom>
            <a:noFill/>
          </p:spPr>
          <p:txBody>
            <a:bodyPr wrap="none" rtlCol="0">
              <a:spAutoFit/>
            </a:bodyPr>
            <a:lstStyle/>
            <a:p>
              <a:pPr>
                <a:spcAft>
                  <a:spcPts val="0"/>
                </a:spcAft>
              </a:pPr>
              <a:r>
                <a:rPr lang="en-US" sz="900" b="1" kern="1200" dirty="0">
                  <a:solidFill>
                    <a:srgbClr val="000000"/>
                  </a:solidFill>
                  <a:effectLst/>
                  <a:latin typeface="Arial" charset="0"/>
                  <a:ea typeface="Arial" charset="0"/>
                </a:rPr>
                <a:t>H</a:t>
              </a:r>
              <a:r>
                <a:rPr lang="en-US" sz="900" b="1" kern="1200" dirty="0">
                  <a:solidFill>
                    <a:srgbClr val="000000"/>
                  </a:solidFill>
                  <a:effectLst/>
                  <a:latin typeface="Arial" charset="0"/>
                  <a:ea typeface="ＭＳ 明朝" charset="-128"/>
                </a:rPr>
                <a:t>e</a:t>
              </a:r>
              <a:r>
                <a:rPr lang="en-US" sz="900" b="1" kern="1200" dirty="0">
                  <a:solidFill>
                    <a:srgbClr val="000000"/>
                  </a:solidFill>
                  <a:effectLst/>
                  <a:latin typeface="Arial" charset="0"/>
                  <a:ea typeface="Arial" charset="0"/>
                </a:rPr>
                <a:t>mosta</a:t>
              </a:r>
              <a:r>
                <a:rPr lang="en-US" sz="900" b="1" kern="1200" dirty="0">
                  <a:solidFill>
                    <a:srgbClr val="000000"/>
                  </a:solidFill>
                  <a:effectLst/>
                  <a:latin typeface="Arial" charset="0"/>
                  <a:ea typeface="ＭＳ 明朝" charset="-128"/>
                </a:rPr>
                <a:t>s</a:t>
              </a:r>
              <a:r>
                <a:rPr lang="en-US" sz="900" b="1" kern="1200" dirty="0">
                  <a:solidFill>
                    <a:srgbClr val="000000"/>
                  </a:solidFill>
                  <a:effectLst/>
                  <a:latin typeface="Arial" charset="0"/>
                  <a:ea typeface="Arial" charset="0"/>
                </a:rPr>
                <a:t>is</a:t>
              </a:r>
              <a:endParaRPr lang="en-US" sz="1200" dirty="0">
                <a:effectLst/>
                <a:latin typeface="Times New Roman" charset="0"/>
                <a:ea typeface="ＭＳ 明朝" charset="-128"/>
              </a:endParaRPr>
            </a:p>
            <a:p>
              <a:pPr>
                <a:spcAft>
                  <a:spcPts val="0"/>
                </a:spcAft>
              </a:pPr>
              <a:r>
                <a:rPr lang="en-US" sz="900" kern="1200" dirty="0">
                  <a:solidFill>
                    <a:srgbClr val="000000"/>
                  </a:solidFill>
                  <a:effectLst/>
                  <a:latin typeface="Arial" charset="0"/>
                  <a:ea typeface="Arial" charset="0"/>
                </a:rPr>
                <a:t>Platelets	  	Fibrin clot formation</a:t>
              </a:r>
              <a:endParaRPr lang="en-US" sz="1200" dirty="0">
                <a:effectLst/>
                <a:latin typeface="Times New Roman" charset="0"/>
                <a:ea typeface="ＭＳ 明朝" charset="-128"/>
              </a:endParaRPr>
            </a:p>
            <a:p>
              <a:pPr>
                <a:spcAft>
                  <a:spcPts val="0"/>
                </a:spcAft>
              </a:pPr>
              <a:r>
                <a:rPr lang="en-US" sz="900" kern="1200" dirty="0">
                  <a:solidFill>
                    <a:srgbClr val="000000"/>
                  </a:solidFill>
                  <a:effectLst/>
                  <a:latin typeface="Arial" charset="0"/>
                  <a:ea typeface="Arial" charset="0"/>
                </a:rPr>
                <a:t>		Vasoactive mediator release</a:t>
              </a:r>
              <a:endParaRPr lang="en-US" sz="1200" dirty="0">
                <a:effectLst/>
                <a:latin typeface="Times New Roman" charset="0"/>
                <a:ea typeface="ＭＳ 明朝" charset="-128"/>
              </a:endParaRPr>
            </a:p>
            <a:p>
              <a:pPr>
                <a:spcAft>
                  <a:spcPts val="0"/>
                </a:spcAft>
              </a:pPr>
              <a:r>
                <a:rPr lang="en-US" sz="900" kern="1200" dirty="0">
                  <a:solidFill>
                    <a:srgbClr val="000000"/>
                  </a:solidFill>
                  <a:effectLst/>
                  <a:latin typeface="Arial" charset="0"/>
                  <a:ea typeface="Arial" charset="0"/>
                </a:rPr>
                <a:t>		Cytokine and growth factor release</a:t>
              </a:r>
              <a:endParaRPr lang="en-US" sz="1200" dirty="0">
                <a:effectLst/>
                <a:latin typeface="Times New Roman" charset="0"/>
                <a:ea typeface="ＭＳ 明朝" charset="-128"/>
              </a:endParaRPr>
            </a:p>
            <a:p>
              <a:pPr>
                <a:spcAft>
                  <a:spcPts val="0"/>
                </a:spcAft>
              </a:pPr>
              <a:r>
                <a:rPr lang="en-US" sz="900" b="1" kern="1200" dirty="0">
                  <a:solidFill>
                    <a:srgbClr val="000000"/>
                  </a:solidFill>
                  <a:effectLst/>
                  <a:latin typeface="Arial" charset="0"/>
                  <a:ea typeface="Arial" charset="0"/>
                </a:rPr>
                <a:t>Inflammation</a:t>
              </a:r>
              <a:endParaRPr lang="en-US" sz="1200" dirty="0">
                <a:effectLst/>
                <a:latin typeface="Times New Roman" charset="0"/>
                <a:ea typeface="ＭＳ 明朝" charset="-128"/>
              </a:endParaRPr>
            </a:p>
            <a:p>
              <a:pPr>
                <a:spcAft>
                  <a:spcPts val="0"/>
                </a:spcAft>
              </a:pPr>
              <a:r>
                <a:rPr lang="en-US" sz="900" kern="1200" dirty="0">
                  <a:solidFill>
                    <a:srgbClr val="000000"/>
                  </a:solidFill>
                  <a:effectLst/>
                  <a:latin typeface="Arial" charset="0"/>
                  <a:ea typeface="Arial" charset="0"/>
                </a:rPr>
                <a:t>Mast cells	Platelet-activating mediator release</a:t>
              </a:r>
              <a:endParaRPr lang="en-US" sz="1200" dirty="0">
                <a:effectLst/>
                <a:latin typeface="Times New Roman" charset="0"/>
                <a:ea typeface="ＭＳ 明朝" charset="-128"/>
              </a:endParaRPr>
            </a:p>
            <a:p>
              <a:pPr>
                <a:spcAft>
                  <a:spcPts val="0"/>
                </a:spcAft>
              </a:pPr>
              <a:r>
                <a:rPr lang="en-US" sz="900" kern="1200" dirty="0">
                  <a:solidFill>
                    <a:srgbClr val="000000"/>
                  </a:solidFill>
                  <a:effectLst/>
                  <a:latin typeface="Arial" charset="0"/>
                  <a:ea typeface="Arial" charset="0"/>
                </a:rPr>
                <a:t>		Vasoactive and chemotactic</a:t>
              </a:r>
              <a:r>
                <a:rPr lang="en-US" sz="900" kern="1200" dirty="0">
                  <a:solidFill>
                    <a:srgbClr val="000000"/>
                  </a:solidFill>
                  <a:effectLst/>
                  <a:latin typeface="Arial" charset="0"/>
                  <a:ea typeface="ＭＳ 明朝" charset="-128"/>
                </a:rPr>
                <a:t> </a:t>
              </a:r>
              <a:r>
                <a:rPr lang="en-US" sz="900" kern="1200" dirty="0">
                  <a:solidFill>
                    <a:srgbClr val="000000"/>
                  </a:solidFill>
                  <a:effectLst/>
                  <a:latin typeface="Arial" charset="0"/>
                  <a:ea typeface="Arial" charset="0"/>
                </a:rPr>
                <a:t>mediator release</a:t>
              </a:r>
              <a:endParaRPr lang="en-US" sz="1200" dirty="0">
                <a:effectLst/>
                <a:latin typeface="Times New Roman" charset="0"/>
                <a:ea typeface="ＭＳ 明朝" charset="-128"/>
              </a:endParaRPr>
            </a:p>
            <a:p>
              <a:pPr>
                <a:spcAft>
                  <a:spcPts val="0"/>
                </a:spcAft>
              </a:pPr>
              <a:r>
                <a:rPr lang="en-US" sz="900" kern="1200" dirty="0">
                  <a:solidFill>
                    <a:srgbClr val="000000"/>
                  </a:solidFill>
                  <a:effectLst/>
                  <a:latin typeface="Arial" charset="0"/>
                  <a:ea typeface="Arial" charset="0"/>
                </a:rPr>
                <a:t>Neutrophils and	Chemotaxis, inflammation</a:t>
              </a:r>
              <a:endParaRPr lang="en-US" sz="1200" dirty="0">
                <a:effectLst/>
                <a:latin typeface="Times New Roman" charset="0"/>
                <a:ea typeface="ＭＳ 明朝" charset="-128"/>
              </a:endParaRPr>
            </a:p>
            <a:p>
              <a:pPr>
                <a:spcAft>
                  <a:spcPts val="0"/>
                </a:spcAft>
              </a:pPr>
              <a:r>
                <a:rPr lang="en-US" sz="900" kern="1200" dirty="0">
                  <a:solidFill>
                    <a:srgbClr val="000000"/>
                  </a:solidFill>
                  <a:effectLst/>
                  <a:latin typeface="Arial" charset="0"/>
                  <a:ea typeface="Arial" charset="0"/>
                </a:rPr>
                <a:t>Monocytes	Killing and phagocytosing, wound debridement</a:t>
              </a:r>
              <a:endParaRPr lang="en-US" sz="1200" dirty="0">
                <a:effectLst/>
                <a:latin typeface="Times New Roman" charset="0"/>
                <a:ea typeface="ＭＳ 明朝" charset="-128"/>
              </a:endParaRPr>
            </a:p>
            <a:p>
              <a:pPr>
                <a:spcAft>
                  <a:spcPts val="0"/>
                </a:spcAft>
              </a:pPr>
              <a:r>
                <a:rPr lang="en-US" sz="900" kern="1200" dirty="0">
                  <a:solidFill>
                    <a:srgbClr val="000000"/>
                  </a:solidFill>
                  <a:effectLst/>
                  <a:latin typeface="Arial" charset="0"/>
                  <a:ea typeface="Arial" charset="0"/>
                </a:rPr>
                <a:t>		Cytokines and growth factor release</a:t>
              </a:r>
              <a:endParaRPr lang="en-US" sz="1200" dirty="0">
                <a:effectLst/>
                <a:latin typeface="Times New Roman" charset="0"/>
                <a:ea typeface="ＭＳ 明朝" charset="-128"/>
              </a:endParaRPr>
            </a:p>
          </p:txBody>
        </p:sp>
        <p:sp>
          <p:nvSpPr>
            <p:cNvPr id="52" name="Right Arrow 51"/>
            <p:cNvSpPr/>
            <p:nvPr/>
          </p:nvSpPr>
          <p:spPr>
            <a:xfrm>
              <a:off x="1746632" y="2308288"/>
              <a:ext cx="2194344" cy="378508"/>
            </a:xfrm>
            <a:prstGeom prst="rightArrow">
              <a:avLst/>
            </a:prstGeom>
            <a:ln>
              <a:solidFill>
                <a:schemeClr val="tx1"/>
              </a:solidFill>
            </a:ln>
            <a:effectLst/>
          </p:spPr>
          <p:style>
            <a:lnRef idx="1">
              <a:schemeClr val="accent1"/>
            </a:lnRef>
            <a:fillRef idx="2">
              <a:schemeClr val="accent1"/>
            </a:fillRef>
            <a:effectRef idx="1">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53" name="Text Box 1636"/>
            <p:cNvSpPr txBox="1"/>
            <p:nvPr/>
          </p:nvSpPr>
          <p:spPr>
            <a:xfrm>
              <a:off x="2253651" y="2354091"/>
              <a:ext cx="996315" cy="266700"/>
            </a:xfrm>
            <a:prstGeom prst="rect">
              <a:avLst/>
            </a:prstGeom>
            <a:noFill/>
          </p:spPr>
          <p:txBody>
            <a:bodyPr wrap="none" rtlCol="0">
              <a:spAutoFit/>
            </a:bodyPr>
            <a:lstStyle/>
            <a:p>
              <a:pPr>
                <a:spcAft>
                  <a:spcPts val="0"/>
                </a:spcAft>
              </a:pPr>
              <a:r>
                <a:rPr lang="en-US" sz="1200" kern="1200">
                  <a:solidFill>
                    <a:srgbClr val="000000"/>
                  </a:solidFill>
                  <a:effectLst/>
                  <a:latin typeface="Arial" charset="0"/>
                  <a:ea typeface="Arial" charset="0"/>
                </a:rPr>
                <a:t>Proliferation</a:t>
              </a:r>
              <a:endParaRPr lang="en-US" sz="1200">
                <a:effectLst/>
                <a:latin typeface="Times New Roman" charset="0"/>
                <a:ea typeface="ＭＳ 明朝" charset="-128"/>
              </a:endParaRPr>
            </a:p>
          </p:txBody>
        </p:sp>
        <p:sp>
          <p:nvSpPr>
            <p:cNvPr id="54" name="Text Box 1637"/>
            <p:cNvSpPr txBox="1"/>
            <p:nvPr/>
          </p:nvSpPr>
          <p:spPr>
            <a:xfrm>
              <a:off x="1664835" y="2641043"/>
              <a:ext cx="2025015" cy="923925"/>
            </a:xfrm>
            <a:prstGeom prst="rect">
              <a:avLst/>
            </a:prstGeom>
            <a:noFill/>
          </p:spPr>
          <p:txBody>
            <a:bodyPr wrap="none" rtlCol="0">
              <a:spAutoFit/>
            </a:bodyPr>
            <a:lstStyle/>
            <a:p>
              <a:pPr>
                <a:spcAft>
                  <a:spcPts val="0"/>
                </a:spcAft>
              </a:pPr>
              <a:r>
                <a:rPr lang="en-US" sz="900" b="1" kern="1200">
                  <a:solidFill>
                    <a:srgbClr val="000000"/>
                  </a:solidFill>
                  <a:effectLst/>
                  <a:latin typeface="Arial" charset="0"/>
                  <a:ea typeface="Arial" charset="0"/>
                </a:rPr>
                <a:t>Skin resurfacing</a:t>
              </a:r>
              <a:endParaRPr lang="en-US" sz="1200">
                <a:effectLst/>
                <a:latin typeface="Times New Roman" charset="0"/>
                <a:ea typeface="ＭＳ 明朝" charset="-128"/>
              </a:endParaRPr>
            </a:p>
            <a:p>
              <a:pPr>
                <a:spcAft>
                  <a:spcPts val="0"/>
                </a:spcAft>
              </a:pPr>
              <a:r>
                <a:rPr lang="en-US" sz="900" kern="1200">
                  <a:solidFill>
                    <a:srgbClr val="000000"/>
                  </a:solidFill>
                  <a:effectLst/>
                  <a:latin typeface="Arial" charset="0"/>
                  <a:ea typeface="Arial" charset="0"/>
                </a:rPr>
                <a:t>Keratinocytes	Reepithelialization</a:t>
              </a:r>
              <a:endParaRPr lang="en-US" sz="1200">
                <a:effectLst/>
                <a:latin typeface="Times New Roman" charset="0"/>
                <a:ea typeface="ＭＳ 明朝" charset="-128"/>
              </a:endParaRPr>
            </a:p>
            <a:p>
              <a:pPr>
                <a:spcAft>
                  <a:spcPts val="0"/>
                </a:spcAft>
              </a:pPr>
              <a:r>
                <a:rPr lang="en-US" sz="900" kern="1200">
                  <a:solidFill>
                    <a:srgbClr val="000000"/>
                  </a:solidFill>
                  <a:effectLst/>
                  <a:latin typeface="Arial" charset="0"/>
                  <a:ea typeface="Arial" charset="0"/>
                </a:rPr>
                <a:t>		</a:t>
              </a:r>
              <a:endParaRPr lang="en-US" sz="1200">
                <a:effectLst/>
                <a:latin typeface="Times New Roman" charset="0"/>
                <a:ea typeface="ＭＳ 明朝" charset="-128"/>
              </a:endParaRPr>
            </a:p>
            <a:p>
              <a:pPr>
                <a:spcAft>
                  <a:spcPts val="0"/>
                </a:spcAft>
              </a:pPr>
              <a:r>
                <a:rPr lang="en-US" sz="900" b="1" kern="1200">
                  <a:solidFill>
                    <a:srgbClr val="000000"/>
                  </a:solidFill>
                  <a:effectLst/>
                  <a:latin typeface="Arial" charset="0"/>
                  <a:ea typeface="Arial" charset="0"/>
                </a:rPr>
                <a:t>Dermal restoration</a:t>
              </a:r>
              <a:endParaRPr lang="en-US" sz="1200">
                <a:effectLst/>
                <a:latin typeface="Times New Roman" charset="0"/>
                <a:ea typeface="ＭＳ 明朝" charset="-128"/>
              </a:endParaRPr>
            </a:p>
            <a:p>
              <a:pPr>
                <a:spcAft>
                  <a:spcPts val="0"/>
                </a:spcAft>
              </a:pPr>
              <a:r>
                <a:rPr lang="en-US" sz="900" kern="1200">
                  <a:solidFill>
                    <a:srgbClr val="000000"/>
                  </a:solidFill>
                  <a:effectLst/>
                  <a:latin typeface="Arial" charset="0"/>
                  <a:ea typeface="Arial" charset="0"/>
                </a:rPr>
                <a:t>Endothelial cells	Angiogenesis</a:t>
              </a:r>
              <a:endParaRPr lang="en-US" sz="1200">
                <a:effectLst/>
                <a:latin typeface="Times New Roman" charset="0"/>
                <a:ea typeface="ＭＳ 明朝" charset="-128"/>
              </a:endParaRPr>
            </a:p>
            <a:p>
              <a:pPr>
                <a:spcAft>
                  <a:spcPts val="0"/>
                </a:spcAft>
              </a:pPr>
              <a:r>
                <a:rPr lang="en-US" sz="900" kern="1200">
                  <a:solidFill>
                    <a:srgbClr val="000000"/>
                  </a:solidFill>
                  <a:effectLst/>
                  <a:latin typeface="Arial" charset="0"/>
                  <a:ea typeface="Arial" charset="0"/>
                </a:rPr>
                <a:t>Fibroblasts	Fibroplasia</a:t>
              </a:r>
              <a:endParaRPr lang="en-US" sz="1200">
                <a:effectLst/>
                <a:latin typeface="Times New Roman" charset="0"/>
                <a:ea typeface="ＭＳ 明朝" charset="-128"/>
              </a:endParaRPr>
            </a:p>
          </p:txBody>
        </p:sp>
        <p:sp>
          <p:nvSpPr>
            <p:cNvPr id="55" name="Right Arrow 54"/>
            <p:cNvSpPr/>
            <p:nvPr/>
          </p:nvSpPr>
          <p:spPr>
            <a:xfrm>
              <a:off x="2720539" y="3547066"/>
              <a:ext cx="2675857" cy="378508"/>
            </a:xfrm>
            <a:prstGeom prst="rightArrow">
              <a:avLst/>
            </a:prstGeom>
            <a:ln>
              <a:solidFill>
                <a:schemeClr val="tx1"/>
              </a:solidFill>
            </a:ln>
            <a:effectLst/>
          </p:spPr>
          <p:style>
            <a:lnRef idx="1">
              <a:schemeClr val="accent1"/>
            </a:lnRef>
            <a:fillRef idx="2">
              <a:schemeClr val="accent1"/>
            </a:fillRef>
            <a:effectRef idx="1">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56" name="Text Box 1639"/>
            <p:cNvSpPr txBox="1"/>
            <p:nvPr/>
          </p:nvSpPr>
          <p:spPr>
            <a:xfrm>
              <a:off x="3227529" y="3592824"/>
              <a:ext cx="996315" cy="266700"/>
            </a:xfrm>
            <a:prstGeom prst="rect">
              <a:avLst/>
            </a:prstGeom>
            <a:noFill/>
          </p:spPr>
          <p:txBody>
            <a:bodyPr wrap="none" rtlCol="0">
              <a:spAutoFit/>
            </a:bodyPr>
            <a:lstStyle/>
            <a:p>
              <a:pPr>
                <a:spcAft>
                  <a:spcPts val="0"/>
                </a:spcAft>
              </a:pPr>
              <a:r>
                <a:rPr lang="en-US" sz="1200" kern="1200">
                  <a:solidFill>
                    <a:srgbClr val="000000"/>
                  </a:solidFill>
                  <a:effectLst/>
                  <a:latin typeface="Arial" charset="0"/>
                  <a:ea typeface="Arial" charset="0"/>
                </a:rPr>
                <a:t>Remodeling</a:t>
              </a:r>
              <a:endParaRPr lang="en-US" sz="1200">
                <a:effectLst/>
                <a:latin typeface="Times New Roman" charset="0"/>
                <a:ea typeface="ＭＳ 明朝" charset="-128"/>
              </a:endParaRPr>
            </a:p>
          </p:txBody>
        </p:sp>
        <p:sp>
          <p:nvSpPr>
            <p:cNvPr id="57" name="Text Box 1640"/>
            <p:cNvSpPr txBox="1"/>
            <p:nvPr/>
          </p:nvSpPr>
          <p:spPr>
            <a:xfrm>
              <a:off x="2629171" y="3869813"/>
              <a:ext cx="2641600" cy="617220"/>
            </a:xfrm>
            <a:prstGeom prst="rect">
              <a:avLst/>
            </a:prstGeom>
            <a:noFill/>
          </p:spPr>
          <p:txBody>
            <a:bodyPr wrap="none" rtlCol="0">
              <a:spAutoFit/>
            </a:bodyPr>
            <a:lstStyle/>
            <a:p>
              <a:pPr>
                <a:spcAft>
                  <a:spcPts val="0"/>
                </a:spcAft>
              </a:pPr>
              <a:r>
                <a:rPr lang="en-US" sz="900" kern="1200" dirty="0">
                  <a:solidFill>
                    <a:srgbClr val="000000"/>
                  </a:solidFill>
                  <a:effectLst/>
                  <a:latin typeface="Arial" charset="0"/>
                  <a:ea typeface="Arial" charset="0"/>
                </a:rPr>
                <a:t>Keratinocytes	Epidermis maturation</a:t>
              </a:r>
              <a:endParaRPr lang="en-US" sz="1200" dirty="0">
                <a:effectLst/>
                <a:latin typeface="Times New Roman" charset="0"/>
                <a:ea typeface="ＭＳ 明朝" charset="-128"/>
              </a:endParaRPr>
            </a:p>
            <a:p>
              <a:pPr>
                <a:spcAft>
                  <a:spcPts val="0"/>
                </a:spcAft>
              </a:pPr>
              <a:r>
                <a:rPr lang="en-US" sz="900" kern="1200" dirty="0" err="1">
                  <a:solidFill>
                    <a:srgbClr val="000000"/>
                  </a:solidFill>
                  <a:effectLst/>
                  <a:latin typeface="Arial" charset="0"/>
                  <a:ea typeface="Arial" charset="0"/>
                </a:rPr>
                <a:t>Myofibroblasts</a:t>
              </a:r>
              <a:r>
                <a:rPr lang="en-US" sz="900" kern="1200" dirty="0">
                  <a:solidFill>
                    <a:srgbClr val="000000"/>
                  </a:solidFill>
                  <a:effectLst/>
                  <a:latin typeface="Arial" charset="0"/>
                  <a:ea typeface="Arial" charset="0"/>
                </a:rPr>
                <a:t>	Wound contraction</a:t>
              </a:r>
              <a:endParaRPr lang="en-US" sz="1200" dirty="0">
                <a:effectLst/>
                <a:latin typeface="Times New Roman" charset="0"/>
                <a:ea typeface="ＭＳ 明朝" charset="-128"/>
              </a:endParaRPr>
            </a:p>
            <a:p>
              <a:pPr>
                <a:spcAft>
                  <a:spcPts val="0"/>
                </a:spcAft>
              </a:pPr>
              <a:r>
                <a:rPr lang="en-US" sz="900" kern="1200" dirty="0">
                  <a:solidFill>
                    <a:srgbClr val="000000"/>
                  </a:solidFill>
                  <a:effectLst/>
                  <a:latin typeface="Arial" charset="0"/>
                  <a:ea typeface="Arial" charset="0"/>
                </a:rPr>
                <a:t>		Apoptosis and scar maturation</a:t>
              </a:r>
              <a:endParaRPr lang="en-US" sz="1200" dirty="0">
                <a:effectLst/>
                <a:latin typeface="Times New Roman" charset="0"/>
                <a:ea typeface="ＭＳ 明朝" charset="-128"/>
              </a:endParaRPr>
            </a:p>
            <a:p>
              <a:pPr>
                <a:spcAft>
                  <a:spcPts val="0"/>
                </a:spcAft>
              </a:pPr>
              <a:r>
                <a:rPr lang="en-US" sz="900" kern="1200" dirty="0">
                  <a:solidFill>
                    <a:srgbClr val="000000"/>
                  </a:solidFill>
                  <a:effectLst/>
                  <a:latin typeface="Arial" charset="0"/>
                  <a:ea typeface="Arial" charset="0"/>
                </a:rPr>
                <a:t>Endothelial cells	Apoptosis and scar maturation</a:t>
              </a:r>
              <a:endParaRPr lang="en-US" sz="1200" dirty="0">
                <a:effectLst/>
                <a:latin typeface="Times New Roman" charset="0"/>
                <a:ea typeface="ＭＳ 明朝" charset="-128"/>
              </a:endParaRPr>
            </a:p>
          </p:txBody>
        </p:sp>
      </p:grpSp>
      <p:sp>
        <p:nvSpPr>
          <p:cNvPr id="29" name="Rectangle 28"/>
          <p:cNvSpPr/>
          <p:nvPr/>
        </p:nvSpPr>
        <p:spPr>
          <a:xfrm>
            <a:off x="1554937" y="9458048"/>
            <a:ext cx="5514165" cy="246221"/>
          </a:xfrm>
          <a:prstGeom prst="rect">
            <a:avLst/>
          </a:prstGeom>
        </p:spPr>
        <p:txBody>
          <a:bodyPr wrap="square">
            <a:spAutoFit/>
          </a:bodyPr>
          <a:lstStyle/>
          <a:p>
            <a:r>
              <a:rPr lang="en-US" sz="1000" dirty="0">
                <a:latin typeface="Arial" charset="0"/>
                <a:ea typeface="Arial" charset="0"/>
                <a:cs typeface="Arial" charset="0"/>
              </a:rPr>
              <a:t>Fig. </a:t>
            </a:r>
            <a:r>
              <a:rPr lang="en-US" sz="1000" dirty="0" smtClean="0">
                <a:latin typeface="Arial" charset="0"/>
                <a:ea typeface="Arial" charset="0"/>
                <a:cs typeface="Arial" charset="0"/>
              </a:rPr>
              <a:t>4.  </a:t>
            </a:r>
            <a:r>
              <a:rPr lang="en-US" sz="1000" dirty="0">
                <a:latin typeface="Arial" charset="0"/>
                <a:ea typeface="Arial" charset="0"/>
                <a:cs typeface="Arial" charset="0"/>
              </a:rPr>
              <a:t>Major Cells and Their Effects on Normal Wound Healing </a:t>
            </a:r>
          </a:p>
        </p:txBody>
      </p:sp>
      <p:sp>
        <p:nvSpPr>
          <p:cNvPr id="58" name="Rectangle 57"/>
          <p:cNvSpPr/>
          <p:nvPr/>
        </p:nvSpPr>
        <p:spPr>
          <a:xfrm>
            <a:off x="3367792" y="9646005"/>
            <a:ext cx="3810001" cy="246221"/>
          </a:xfrm>
          <a:prstGeom prst="rect">
            <a:avLst/>
          </a:prstGeom>
        </p:spPr>
        <p:txBody>
          <a:bodyPr wrap="square">
            <a:spAutoFit/>
          </a:bodyPr>
          <a:lstStyle/>
          <a:p>
            <a:r>
              <a:rPr lang="en-US" sz="1000" smtClean="0">
                <a:latin typeface="Times New Roman" charset="0"/>
                <a:ea typeface="Times New Roman" charset="0"/>
                <a:cs typeface="Times New Roman" charset="0"/>
              </a:rPr>
              <a:t>&lt;&lt;A. </a:t>
            </a:r>
            <a:r>
              <a:rPr lang="en-US" sz="1000" dirty="0" err="1" smtClean="0">
                <a:latin typeface="Times New Roman" charset="0"/>
                <a:ea typeface="Times New Roman" charset="0"/>
                <a:cs typeface="Times New Roman" charset="0"/>
              </a:rPr>
              <a:t>Gosain</a:t>
            </a:r>
            <a:r>
              <a:rPr lang="en-US" sz="1000" dirty="0" smtClean="0">
                <a:latin typeface="Times New Roman" charset="0"/>
                <a:ea typeface="Times New Roman" charset="0"/>
                <a:cs typeface="Times New Roman" charset="0"/>
              </a:rPr>
              <a:t> </a:t>
            </a:r>
            <a:r>
              <a:rPr lang="en-US" sz="1000" i="1" dirty="0" smtClean="0">
                <a:latin typeface="Times New Roman" charset="0"/>
                <a:ea typeface="Times New Roman" charset="0"/>
                <a:cs typeface="Times New Roman" charset="0"/>
              </a:rPr>
              <a:t>et al</a:t>
            </a:r>
            <a:r>
              <a:rPr lang="en-US" sz="1000" dirty="0" smtClean="0">
                <a:latin typeface="Times New Roman" charset="0"/>
                <a:ea typeface="Times New Roman" charset="0"/>
                <a:cs typeface="Times New Roman" charset="0"/>
              </a:rPr>
              <a:t>, </a:t>
            </a:r>
            <a:r>
              <a:rPr lang="en-US" sz="1000" i="1" dirty="0"/>
              <a:t>World J. Surg.</a:t>
            </a:r>
            <a:r>
              <a:rPr lang="en-US" sz="1000" dirty="0"/>
              <a:t>, 28, 321–326 (2004</a:t>
            </a:r>
            <a:r>
              <a:rPr lang="en-US" sz="1000" dirty="0" smtClean="0"/>
              <a:t>)</a:t>
            </a:r>
            <a:r>
              <a:rPr lang="is-IS" sz="1000" dirty="0" smtClean="0">
                <a:latin typeface="Times New Roman" charset="0"/>
                <a:ea typeface="Times New Roman" charset="0"/>
                <a:cs typeface="Times New Roman" charset="0"/>
              </a:rPr>
              <a:t>. </a:t>
            </a:r>
            <a:r>
              <a:rPr lang="en-US" sz="1000" dirty="0" smtClean="0">
                <a:latin typeface="Times New Roman" charset="0"/>
                <a:ea typeface="Times New Roman" charset="0"/>
                <a:cs typeface="Times New Roman" charset="0"/>
              </a:rPr>
              <a:t>&gt;&gt;</a:t>
            </a:r>
            <a:endParaRPr lang="en-US" sz="1000" dirty="0">
              <a:latin typeface="Times New Roman" charset="0"/>
              <a:ea typeface="Times New Roman" charset="0"/>
              <a:cs typeface="Times New Roman" charset="0"/>
            </a:endParaRPr>
          </a:p>
        </p:txBody>
      </p:sp>
    </p:spTree>
    <p:extLst>
      <p:ext uri="{BB962C8B-B14F-4D97-AF65-F5344CB8AC3E}">
        <p14:creationId xmlns:p14="http://schemas.microsoft.com/office/powerpoint/2010/main" val="115890954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Heptagon 17"/>
          <p:cNvSpPr/>
          <p:nvPr/>
        </p:nvSpPr>
        <p:spPr>
          <a:xfrm>
            <a:off x="6426521" y="9599631"/>
            <a:ext cx="394770" cy="254798"/>
          </a:xfrm>
          <a:prstGeom prst="heptagon">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smtClean="0">
                <a:solidFill>
                  <a:sysClr val="windowText" lastClr="000000"/>
                </a:solidFill>
                <a:latin typeface="Arial" charset="0"/>
                <a:ea typeface="Arial" charset="0"/>
                <a:cs typeface="Arial" charset="0"/>
              </a:rPr>
              <a:t>20</a:t>
            </a:r>
            <a:endParaRPr lang="en-US" sz="900" dirty="0">
              <a:solidFill>
                <a:sysClr val="windowText" lastClr="000000"/>
              </a:solidFill>
              <a:latin typeface="Arial" charset="0"/>
              <a:ea typeface="Arial" charset="0"/>
              <a:cs typeface="Arial" charset="0"/>
            </a:endParaRPr>
          </a:p>
        </p:txBody>
      </p:sp>
      <p:sp>
        <p:nvSpPr>
          <p:cNvPr id="10" name="Rectangle 9"/>
          <p:cNvSpPr/>
          <p:nvPr/>
        </p:nvSpPr>
        <p:spPr>
          <a:xfrm>
            <a:off x="1" y="85028"/>
            <a:ext cx="681597" cy="276999"/>
          </a:xfrm>
          <a:prstGeom prst="rect">
            <a:avLst/>
          </a:prstGeom>
        </p:spPr>
        <p:txBody>
          <a:bodyPr wrap="none">
            <a:spAutoFit/>
          </a:bodyPr>
          <a:lstStyle/>
          <a:p>
            <a:r>
              <a:rPr lang="en-US" sz="1200" dirty="0" smtClean="0">
                <a:latin typeface="Times New Roman"/>
                <a:cs typeface="Times New Roman"/>
              </a:rPr>
              <a:t>[Result]</a:t>
            </a:r>
            <a:endParaRPr lang="en-US" sz="1200" dirty="0">
              <a:latin typeface="Times New Roman"/>
              <a:cs typeface="Times New Roman"/>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1598" y="362027"/>
            <a:ext cx="5389296" cy="2419519"/>
          </a:xfrm>
          <a:prstGeom prst="rect">
            <a:avLst/>
          </a:prstGeom>
        </p:spPr>
      </p:pic>
      <p:sp>
        <p:nvSpPr>
          <p:cNvPr id="4" name="Rectangle 3"/>
          <p:cNvSpPr/>
          <p:nvPr/>
        </p:nvSpPr>
        <p:spPr>
          <a:xfrm>
            <a:off x="112889" y="2967841"/>
            <a:ext cx="6708402" cy="707886"/>
          </a:xfrm>
          <a:prstGeom prst="rect">
            <a:avLst/>
          </a:prstGeom>
        </p:spPr>
        <p:txBody>
          <a:bodyPr wrap="square">
            <a:spAutoFit/>
          </a:bodyPr>
          <a:lstStyle/>
          <a:p>
            <a:pPr fontAlgn="base"/>
            <a:r>
              <a:rPr lang="en-US" sz="1000" dirty="0">
                <a:latin typeface="Arial" charset="0"/>
              </a:rPr>
              <a:t>Fig. 10. Comparison of </a:t>
            </a:r>
            <a:r>
              <a:rPr lang="en-US" sz="1000" dirty="0" err="1">
                <a:latin typeface="Arial" charset="0"/>
              </a:rPr>
              <a:t>Erk</a:t>
            </a:r>
            <a:r>
              <a:rPr lang="en-US" sz="1000" dirty="0">
                <a:latin typeface="Arial" charset="0"/>
              </a:rPr>
              <a:t> and </a:t>
            </a:r>
            <a:r>
              <a:rPr lang="en-US" sz="1000" dirty="0" err="1">
                <a:latin typeface="Arial" charset="0"/>
              </a:rPr>
              <a:t>Akt</a:t>
            </a:r>
            <a:r>
              <a:rPr lang="en-US" sz="1000" dirty="0">
                <a:latin typeface="Arial" charset="0"/>
              </a:rPr>
              <a:t> phosphorylation during wound repair among the sham control, REP, ASC, and RA groups. (A) Western blot image of </a:t>
            </a:r>
            <a:r>
              <a:rPr lang="en-US" sz="1000" dirty="0" err="1">
                <a:latin typeface="Arial" charset="0"/>
              </a:rPr>
              <a:t>Erk</a:t>
            </a:r>
            <a:r>
              <a:rPr lang="en-US" sz="1000" dirty="0">
                <a:latin typeface="Arial" charset="0"/>
              </a:rPr>
              <a:t> phosphorylation. (B) Western blot photograph of </a:t>
            </a:r>
            <a:r>
              <a:rPr lang="en-US" sz="1000" dirty="0" err="1">
                <a:latin typeface="Arial" charset="0"/>
              </a:rPr>
              <a:t>Akt</a:t>
            </a:r>
            <a:r>
              <a:rPr lang="en-US" sz="1000" dirty="0">
                <a:latin typeface="Arial" charset="0"/>
              </a:rPr>
              <a:t> phosphorylation. In A and B, lanes 1, 2, 3, and 4 correspond to sham control, REP, ASC, and RA groups. (C) Time course change in p-</a:t>
            </a:r>
            <a:r>
              <a:rPr lang="en-US" sz="1000" dirty="0" err="1">
                <a:latin typeface="Arial" charset="0"/>
              </a:rPr>
              <a:t>Erk</a:t>
            </a:r>
            <a:r>
              <a:rPr lang="en-US" sz="1000" dirty="0">
                <a:latin typeface="Arial" charset="0"/>
              </a:rPr>
              <a:t>/</a:t>
            </a:r>
            <a:r>
              <a:rPr lang="en-US" sz="1000" dirty="0" err="1">
                <a:latin typeface="Arial" charset="0"/>
              </a:rPr>
              <a:t>Erk</a:t>
            </a:r>
            <a:r>
              <a:rPr lang="en-US" sz="1000" dirty="0">
                <a:latin typeface="Arial" charset="0"/>
              </a:rPr>
              <a:t> ratio. (D) Time course change in p-</a:t>
            </a:r>
            <a:r>
              <a:rPr lang="en-US" sz="1000" dirty="0" err="1">
                <a:latin typeface="Arial" charset="0"/>
              </a:rPr>
              <a:t>Akt</a:t>
            </a:r>
            <a:r>
              <a:rPr lang="en-US" sz="1000" dirty="0">
                <a:latin typeface="Arial" charset="0"/>
              </a:rPr>
              <a:t>/</a:t>
            </a:r>
            <a:r>
              <a:rPr lang="en-US" sz="1000" dirty="0" err="1">
                <a:latin typeface="Arial" charset="0"/>
              </a:rPr>
              <a:t>Akt</a:t>
            </a:r>
            <a:r>
              <a:rPr lang="en-US" sz="1000" dirty="0">
                <a:latin typeface="Arial" charset="0"/>
              </a:rPr>
              <a:t> ratio. *</a:t>
            </a:r>
            <a:r>
              <a:rPr lang="en-US" sz="1000" i="1" dirty="0">
                <a:latin typeface="Arial" charset="0"/>
              </a:rPr>
              <a:t>p</a:t>
            </a:r>
            <a:r>
              <a:rPr lang="en-US" sz="1000" dirty="0">
                <a:latin typeface="Arial" charset="0"/>
              </a:rPr>
              <a:t> &lt; 0.05.</a:t>
            </a:r>
            <a:endParaRPr lang="en-US" sz="1000" b="0" i="0" dirty="0">
              <a:effectLst/>
              <a:latin typeface="Arial" charset="0"/>
            </a:endParaRPr>
          </a:p>
        </p:txBody>
      </p:sp>
      <p:sp>
        <p:nvSpPr>
          <p:cNvPr id="5" name="Rectangle 4"/>
          <p:cNvSpPr/>
          <p:nvPr/>
        </p:nvSpPr>
        <p:spPr>
          <a:xfrm>
            <a:off x="307746" y="3862022"/>
            <a:ext cx="6313632" cy="46166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171450" indent="-171450">
              <a:buFont typeface="Arial" charset="0"/>
              <a:buChar char="•"/>
            </a:pPr>
            <a:r>
              <a:rPr lang="en-US" sz="1200" dirty="0">
                <a:latin typeface="Times New Roman"/>
                <a:cs typeface="Times New Roman"/>
              </a:rPr>
              <a:t>The interaction of ASC with REP significantly increased </a:t>
            </a:r>
            <a:r>
              <a:rPr lang="en-US" sz="1200" dirty="0" err="1">
                <a:latin typeface="Times New Roman"/>
                <a:cs typeface="Times New Roman"/>
              </a:rPr>
              <a:t>Erk</a:t>
            </a:r>
            <a:r>
              <a:rPr lang="en-US" sz="1200" dirty="0">
                <a:latin typeface="Times New Roman"/>
                <a:cs typeface="Times New Roman"/>
              </a:rPr>
              <a:t> and </a:t>
            </a:r>
            <a:r>
              <a:rPr lang="en-US" sz="1200" dirty="0" err="1">
                <a:latin typeface="Times New Roman"/>
                <a:cs typeface="Times New Roman"/>
              </a:rPr>
              <a:t>Akt</a:t>
            </a:r>
            <a:r>
              <a:rPr lang="en-US" sz="1200" dirty="0">
                <a:latin typeface="Times New Roman"/>
                <a:cs typeface="Times New Roman"/>
              </a:rPr>
              <a:t> signal transduction during wound healing.</a:t>
            </a:r>
          </a:p>
        </p:txBody>
      </p:sp>
      <p:sp>
        <p:nvSpPr>
          <p:cNvPr id="15" name="Rectangle 14"/>
          <p:cNvSpPr/>
          <p:nvPr/>
        </p:nvSpPr>
        <p:spPr>
          <a:xfrm>
            <a:off x="75585" y="4681669"/>
            <a:ext cx="6745706" cy="2123658"/>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1200" b="1" dirty="0" smtClean="0">
                <a:latin typeface="Times New Roman"/>
                <a:cs typeface="Times New Roman"/>
              </a:rPr>
              <a:t>CONCLUSION</a:t>
            </a:r>
            <a:endParaRPr lang="en-US" sz="1200" b="1" dirty="0">
              <a:latin typeface="Times New Roman"/>
              <a:cs typeface="Times New Roman"/>
            </a:endParaRPr>
          </a:p>
          <a:p>
            <a:endParaRPr lang="en-US" sz="1200" b="1" dirty="0" smtClean="0">
              <a:latin typeface="Times New Roman"/>
              <a:cs typeface="Times New Roman"/>
            </a:endParaRPr>
          </a:p>
          <a:p>
            <a:pPr algn="just"/>
            <a:r>
              <a:rPr lang="en-US" sz="1200" dirty="0">
                <a:latin typeface="Times New Roman"/>
                <a:cs typeface="Times New Roman"/>
              </a:rPr>
              <a:t>In conclusion, of the most significant among </a:t>
            </a:r>
            <a:r>
              <a:rPr lang="en-US" sz="1200" dirty="0" smtClean="0">
                <a:latin typeface="Times New Roman"/>
                <a:cs typeface="Times New Roman"/>
              </a:rPr>
              <a:t>these </a:t>
            </a:r>
            <a:r>
              <a:rPr lang="en-US" sz="1200" dirty="0">
                <a:latin typeface="Times New Roman"/>
                <a:cs typeface="Times New Roman"/>
              </a:rPr>
              <a:t>findings is the </a:t>
            </a:r>
            <a:r>
              <a:rPr lang="en-US" sz="1200" dirty="0" smtClean="0">
                <a:latin typeface="Times New Roman"/>
                <a:cs typeface="Times New Roman"/>
              </a:rPr>
              <a:t>successful </a:t>
            </a:r>
            <a:r>
              <a:rPr lang="en-US" sz="1200" dirty="0">
                <a:latin typeface="Times New Roman"/>
                <a:cs typeface="Times New Roman"/>
              </a:rPr>
              <a:t>implementation of </a:t>
            </a:r>
            <a:r>
              <a:rPr lang="en-US" sz="1200" dirty="0" err="1">
                <a:latin typeface="Times New Roman"/>
                <a:cs typeface="Times New Roman"/>
              </a:rPr>
              <a:t>thermoreversible</a:t>
            </a:r>
            <a:r>
              <a:rPr lang="en-US" sz="1200" dirty="0">
                <a:latin typeface="Times New Roman"/>
                <a:cs typeface="Times New Roman"/>
              </a:rPr>
              <a:t>, integrin-binding REP as not only an alternative matrix for replacing of damaged or lost natural ECM, but also as an effective carrier for embedding ASC and enhancing the subsequent in vivo viability of transplanted ASC. A combined therapy of REP and ASC enhances wound healing and regeneration with a clinically noticeable effect. Because the mechanisms for the influence of REP on the combined therapy are through the mobilization of endogenous cells, stimulation of local angiogenesis, and enhancement of engrafted stem cell viability, this mechanistic insight on the REP-mediated delivery system might identify new therapeutic targets that can promote normal tissue regeneration in impaired healing conditions such as chronic neurodegenerative diseases and diabetic ulcers.</a:t>
            </a:r>
          </a:p>
        </p:txBody>
      </p:sp>
    </p:spTree>
    <p:extLst>
      <p:ext uri="{BB962C8B-B14F-4D97-AF65-F5344CB8AC3E}">
        <p14:creationId xmlns:p14="http://schemas.microsoft.com/office/powerpoint/2010/main" val="144230573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2900677" y="64921"/>
            <a:ext cx="1187645" cy="338554"/>
          </a:xfrm>
          <a:prstGeom prst="rect">
            <a:avLst/>
          </a:prstGeom>
          <a:noFill/>
        </p:spPr>
        <p:txBody>
          <a:bodyPr wrap="none" rtlCol="0">
            <a:spAutoFit/>
          </a:bodyPr>
          <a:lstStyle/>
          <a:p>
            <a:r>
              <a:rPr lang="en-US" sz="1600" b="1" dirty="0" smtClean="0">
                <a:latin typeface="Times New Roman"/>
                <a:cs typeface="Times New Roman"/>
              </a:rPr>
              <a:t>[Summary]</a:t>
            </a:r>
            <a:endParaRPr lang="en-US" sz="1600" b="1" dirty="0">
              <a:latin typeface="Times New Roman"/>
              <a:cs typeface="Times New Roman"/>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9498" y="510307"/>
            <a:ext cx="6319204" cy="3361279"/>
          </a:xfrm>
          <a:prstGeom prst="rect">
            <a:avLst/>
          </a:prstGeom>
        </p:spPr>
      </p:pic>
      <p:sp>
        <p:nvSpPr>
          <p:cNvPr id="8" name="Rectangle 7"/>
          <p:cNvSpPr/>
          <p:nvPr/>
        </p:nvSpPr>
        <p:spPr>
          <a:xfrm>
            <a:off x="201812" y="3978418"/>
            <a:ext cx="6454575" cy="3046988"/>
          </a:xfrm>
          <a:prstGeom prst="rect">
            <a:avLst/>
          </a:prstGeom>
        </p:spPr>
        <p:txBody>
          <a:bodyPr wrap="square">
            <a:spAutoFit/>
          </a:bodyPr>
          <a:lstStyle/>
          <a:p>
            <a:pPr algn="just"/>
            <a:r>
              <a:rPr lang="en-US" sz="1200" dirty="0">
                <a:solidFill>
                  <a:srgbClr val="2E2E2E"/>
                </a:solidFill>
                <a:latin typeface="Times New Roman" charset="0"/>
                <a:ea typeface="Times New Roman" charset="0"/>
                <a:cs typeface="Times New Roman" charset="0"/>
              </a:rPr>
              <a:t>One crucial issue in stem cell therapy used for tissue repair is often the lack of selective carriers to deliver stem cells to the site of injury where the native extracellular matrix is pathologically damaged or lost. Therefore, it is necessary to develop a biomaterial that is permissive to stem cells and is suitable to replace injured or missing matrix. The major aim of this study is to investigate the potential of an </a:t>
            </a:r>
            <a:r>
              <a:rPr lang="en-US" sz="1200" b="1" dirty="0">
                <a:solidFill>
                  <a:srgbClr val="2E2E2E"/>
                </a:solidFill>
                <a:latin typeface="Times New Roman" charset="0"/>
                <a:ea typeface="Times New Roman" charset="0"/>
                <a:cs typeface="Times New Roman" charset="0"/>
              </a:rPr>
              <a:t>R</a:t>
            </a:r>
            <a:r>
              <a:rPr lang="en-US" sz="1200" dirty="0">
                <a:solidFill>
                  <a:srgbClr val="2E2E2E"/>
                </a:solidFill>
                <a:latin typeface="Times New Roman" charset="0"/>
                <a:ea typeface="Times New Roman" charset="0"/>
                <a:cs typeface="Times New Roman" charset="0"/>
              </a:rPr>
              <a:t>GD-containing </a:t>
            </a:r>
            <a:r>
              <a:rPr lang="en-US" sz="1200" b="1" dirty="0">
                <a:solidFill>
                  <a:srgbClr val="2E2E2E"/>
                </a:solidFill>
                <a:latin typeface="Times New Roman" charset="0"/>
                <a:ea typeface="Times New Roman" charset="0"/>
                <a:cs typeface="Times New Roman" charset="0"/>
              </a:rPr>
              <a:t>e</a:t>
            </a:r>
            <a:r>
              <a:rPr lang="en-US" sz="1200" dirty="0">
                <a:solidFill>
                  <a:srgbClr val="2E2E2E"/>
                </a:solidFill>
                <a:latin typeface="Times New Roman" charset="0"/>
                <a:ea typeface="Times New Roman" charset="0"/>
                <a:cs typeface="Times New Roman" charset="0"/>
              </a:rPr>
              <a:t>lastin-like </a:t>
            </a:r>
            <a:r>
              <a:rPr lang="en-US" sz="1200" b="1" dirty="0">
                <a:solidFill>
                  <a:srgbClr val="2E2E2E"/>
                </a:solidFill>
                <a:latin typeface="Times New Roman" charset="0"/>
                <a:ea typeface="Times New Roman" charset="0"/>
                <a:cs typeface="Times New Roman" charset="0"/>
              </a:rPr>
              <a:t>p</a:t>
            </a:r>
            <a:r>
              <a:rPr lang="en-US" sz="1200" dirty="0">
                <a:solidFill>
                  <a:srgbClr val="2E2E2E"/>
                </a:solidFill>
                <a:latin typeface="Times New Roman" charset="0"/>
                <a:ea typeface="Times New Roman" charset="0"/>
                <a:cs typeface="Times New Roman" charset="0"/>
              </a:rPr>
              <a:t>olypeptide (REP) with the structure TGPG[VGRGD(VGVPG)</a:t>
            </a:r>
            <a:r>
              <a:rPr lang="en-US" sz="1200" baseline="-25000" dirty="0">
                <a:solidFill>
                  <a:srgbClr val="2E2E2E"/>
                </a:solidFill>
                <a:latin typeface="Times New Roman" charset="0"/>
                <a:ea typeface="Times New Roman" charset="0"/>
                <a:cs typeface="Times New Roman" charset="0"/>
              </a:rPr>
              <a:t>6</a:t>
            </a:r>
            <a:r>
              <a:rPr lang="en-US" sz="1200" dirty="0">
                <a:solidFill>
                  <a:srgbClr val="2E2E2E"/>
                </a:solidFill>
                <a:latin typeface="Times New Roman" charset="0"/>
                <a:ea typeface="Times New Roman" charset="0"/>
                <a:cs typeface="Times New Roman" charset="0"/>
              </a:rPr>
              <a:t>]</a:t>
            </a:r>
            <a:r>
              <a:rPr lang="en-US" sz="1200" baseline="-25000" dirty="0">
                <a:solidFill>
                  <a:srgbClr val="2E2E2E"/>
                </a:solidFill>
                <a:latin typeface="Times New Roman" charset="0"/>
                <a:ea typeface="Times New Roman" charset="0"/>
                <a:cs typeface="Times New Roman" charset="0"/>
              </a:rPr>
              <a:t>20</a:t>
            </a:r>
            <a:r>
              <a:rPr lang="en-US" sz="1200" dirty="0">
                <a:solidFill>
                  <a:srgbClr val="2E2E2E"/>
                </a:solidFill>
                <a:latin typeface="Times New Roman" charset="0"/>
                <a:ea typeface="Times New Roman" charset="0"/>
                <a:cs typeface="Times New Roman" charset="0"/>
              </a:rPr>
              <a:t>WPC to engraft adipose stem cells (ASC) to full-thickness excisional wounds in mice. We implanted REP into the wound defects </a:t>
            </a:r>
            <a:r>
              <a:rPr lang="en-US" sz="1200" i="1" dirty="0">
                <a:solidFill>
                  <a:srgbClr val="2E2E2E"/>
                </a:solidFill>
                <a:latin typeface="Times New Roman" charset="0"/>
                <a:ea typeface="Times New Roman" charset="0"/>
                <a:cs typeface="Times New Roman" charset="0"/>
              </a:rPr>
              <a:t>via</a:t>
            </a:r>
            <a:r>
              <a:rPr lang="en-US" sz="1200" dirty="0">
                <a:solidFill>
                  <a:srgbClr val="2E2E2E"/>
                </a:solidFill>
                <a:latin typeface="Times New Roman" charset="0"/>
                <a:ea typeface="Times New Roman" charset="0"/>
                <a:cs typeface="Times New Roman" charset="0"/>
              </a:rPr>
              <a:t> body temperature-induced </a:t>
            </a:r>
            <a:r>
              <a:rPr lang="en-US" sz="1200" i="1" dirty="0">
                <a:solidFill>
                  <a:srgbClr val="2E2E2E"/>
                </a:solidFill>
                <a:latin typeface="Times New Roman" charset="0"/>
                <a:ea typeface="Times New Roman" charset="0"/>
                <a:cs typeface="Times New Roman" charset="0"/>
              </a:rPr>
              <a:t>in situ</a:t>
            </a:r>
            <a:r>
              <a:rPr lang="en-US" sz="1200" dirty="0">
                <a:solidFill>
                  <a:srgbClr val="2E2E2E"/>
                </a:solidFill>
                <a:latin typeface="Times New Roman" charset="0"/>
                <a:ea typeface="Times New Roman" charset="0"/>
                <a:cs typeface="Times New Roman" charset="0"/>
              </a:rPr>
              <a:t> aggregation. Engrafted REP exhibited a half-life of 2.6 days in the wounds and did not elicit any pathological immune responses. REP itself significantly accelerated wound closure and </a:t>
            </a:r>
            <a:r>
              <a:rPr lang="en-US" sz="1200" dirty="0" err="1">
                <a:solidFill>
                  <a:srgbClr val="2E2E2E"/>
                </a:solidFill>
                <a:latin typeface="Times New Roman" charset="0"/>
                <a:ea typeface="Times New Roman" charset="0"/>
                <a:cs typeface="Times New Roman" charset="0"/>
              </a:rPr>
              <a:t>reepithelialization</a:t>
            </a:r>
            <a:r>
              <a:rPr lang="en-US" sz="1200" dirty="0">
                <a:solidFill>
                  <a:srgbClr val="2E2E2E"/>
                </a:solidFill>
                <a:latin typeface="Times New Roman" charset="0"/>
                <a:ea typeface="Times New Roman" charset="0"/>
                <a:cs typeface="Times New Roman" charset="0"/>
              </a:rPr>
              <a:t> and upregulated the expression of dermal tissue components. A combined administration of REP and ASC formed a hydrogel-like ASC/REP composite, which provided better neovascularization than the use of ASCs alone and increased the viability of transplanted ASC, improving overall wound healing. </a:t>
            </a:r>
            <a:r>
              <a:rPr lang="en-US" sz="1200" i="1" dirty="0">
                <a:solidFill>
                  <a:srgbClr val="2E2E2E"/>
                </a:solidFill>
                <a:latin typeface="Times New Roman" charset="0"/>
                <a:ea typeface="Times New Roman" charset="0"/>
                <a:cs typeface="Times New Roman" charset="0"/>
              </a:rPr>
              <a:t>In vitro</a:t>
            </a:r>
            <a:r>
              <a:rPr lang="en-US" sz="1200" dirty="0">
                <a:solidFill>
                  <a:srgbClr val="2E2E2E"/>
                </a:solidFill>
                <a:latin typeface="Times New Roman" charset="0"/>
                <a:ea typeface="Times New Roman" charset="0"/>
                <a:cs typeface="Times New Roman" charset="0"/>
              </a:rPr>
              <a:t> and </a:t>
            </a:r>
            <a:r>
              <a:rPr lang="en-US" sz="1200" i="1" dirty="0">
                <a:solidFill>
                  <a:srgbClr val="2E2E2E"/>
                </a:solidFill>
                <a:latin typeface="Times New Roman" charset="0"/>
                <a:ea typeface="Times New Roman" charset="0"/>
                <a:cs typeface="Times New Roman" charset="0"/>
              </a:rPr>
              <a:t>in vivo</a:t>
            </a:r>
            <a:r>
              <a:rPr lang="en-US" sz="1200" dirty="0">
                <a:solidFill>
                  <a:srgbClr val="2E2E2E"/>
                </a:solidFill>
                <a:latin typeface="Times New Roman" charset="0"/>
                <a:ea typeface="Times New Roman" charset="0"/>
                <a:cs typeface="Times New Roman" charset="0"/>
              </a:rPr>
              <a:t> mechanistic investigations suggested that REP enhances ASC survival at least in part </a:t>
            </a:r>
            <a:r>
              <a:rPr lang="en-US" sz="1200" i="1" dirty="0">
                <a:solidFill>
                  <a:srgbClr val="2E2E2E"/>
                </a:solidFill>
                <a:latin typeface="Times New Roman" charset="0"/>
                <a:ea typeface="Times New Roman" charset="0"/>
                <a:cs typeface="Times New Roman" charset="0"/>
              </a:rPr>
              <a:t>via</a:t>
            </a:r>
            <a:r>
              <a:rPr lang="en-US" sz="1200" dirty="0">
                <a:solidFill>
                  <a:srgbClr val="2E2E2E"/>
                </a:solidFill>
                <a:latin typeface="Times New Roman" charset="0"/>
                <a:ea typeface="Times New Roman" charset="0"/>
                <a:cs typeface="Times New Roman" charset="0"/>
              </a:rPr>
              <a:t> the </a:t>
            </a:r>
            <a:r>
              <a:rPr lang="en-US" sz="1200" dirty="0" err="1">
                <a:solidFill>
                  <a:srgbClr val="2E2E2E"/>
                </a:solidFill>
                <a:latin typeface="Times New Roman" charset="0"/>
                <a:ea typeface="Times New Roman" charset="0"/>
                <a:cs typeface="Times New Roman" charset="0"/>
              </a:rPr>
              <a:t>Fak</a:t>
            </a:r>
            <a:r>
              <a:rPr lang="en-US" sz="1200" dirty="0">
                <a:solidFill>
                  <a:srgbClr val="2E2E2E"/>
                </a:solidFill>
                <a:latin typeface="Times New Roman" charset="0"/>
                <a:ea typeface="Times New Roman" charset="0"/>
                <a:cs typeface="Times New Roman" charset="0"/>
              </a:rPr>
              <a:t>/</a:t>
            </a:r>
            <a:r>
              <a:rPr lang="en-US" sz="1200" dirty="0" err="1">
                <a:solidFill>
                  <a:srgbClr val="2E2E2E"/>
                </a:solidFill>
                <a:latin typeface="Times New Roman" charset="0"/>
                <a:ea typeface="Times New Roman" charset="0"/>
                <a:cs typeface="Times New Roman" charset="0"/>
              </a:rPr>
              <a:t>Src</a:t>
            </a:r>
            <a:r>
              <a:rPr lang="en-US" sz="1200" dirty="0">
                <a:solidFill>
                  <a:srgbClr val="2E2E2E"/>
                </a:solidFill>
                <a:latin typeface="Times New Roman" charset="0"/>
                <a:ea typeface="Times New Roman" charset="0"/>
                <a:cs typeface="Times New Roman" charset="0"/>
              </a:rPr>
              <a:t> adhesion-induced upregulation of </a:t>
            </a:r>
            <a:r>
              <a:rPr lang="en-US" sz="1200" dirty="0" err="1">
                <a:solidFill>
                  <a:srgbClr val="2E2E2E"/>
                </a:solidFill>
                <a:latin typeface="Times New Roman" charset="0"/>
                <a:ea typeface="Times New Roman" charset="0"/>
                <a:cs typeface="Times New Roman" charset="0"/>
              </a:rPr>
              <a:t>Mek</a:t>
            </a:r>
            <a:r>
              <a:rPr lang="en-US" sz="1200" dirty="0">
                <a:solidFill>
                  <a:srgbClr val="2E2E2E"/>
                </a:solidFill>
                <a:latin typeface="Times New Roman" charset="0"/>
                <a:ea typeface="Times New Roman" charset="0"/>
                <a:cs typeface="Times New Roman" charset="0"/>
              </a:rPr>
              <a:t>/</a:t>
            </a:r>
            <a:r>
              <a:rPr lang="en-US" sz="1200" dirty="0" err="1">
                <a:solidFill>
                  <a:srgbClr val="2E2E2E"/>
                </a:solidFill>
                <a:latin typeface="Times New Roman" charset="0"/>
                <a:ea typeface="Times New Roman" charset="0"/>
                <a:cs typeface="Times New Roman" charset="0"/>
              </a:rPr>
              <a:t>Erk</a:t>
            </a:r>
            <a:r>
              <a:rPr lang="en-US" sz="1200" dirty="0">
                <a:solidFill>
                  <a:srgbClr val="2E2E2E"/>
                </a:solidFill>
                <a:latin typeface="Times New Roman" charset="0"/>
                <a:ea typeface="Times New Roman" charset="0"/>
                <a:cs typeface="Times New Roman" charset="0"/>
              </a:rPr>
              <a:t> and PI3K/</a:t>
            </a:r>
            <a:r>
              <a:rPr lang="en-US" sz="1200" dirty="0" err="1">
                <a:solidFill>
                  <a:srgbClr val="2E2E2E"/>
                </a:solidFill>
                <a:latin typeface="Times New Roman" charset="0"/>
                <a:ea typeface="Times New Roman" charset="0"/>
                <a:cs typeface="Times New Roman" charset="0"/>
              </a:rPr>
              <a:t>Akt</a:t>
            </a:r>
            <a:r>
              <a:rPr lang="en-US" sz="1200" dirty="0">
                <a:solidFill>
                  <a:srgbClr val="2E2E2E"/>
                </a:solidFill>
                <a:latin typeface="Times New Roman" charset="0"/>
                <a:ea typeface="Times New Roman" charset="0"/>
                <a:cs typeface="Times New Roman" charset="0"/>
              </a:rPr>
              <a:t> survival pathways. We conclude that REP is a promising therapeutic agent for the improvement of stem cell-based therapy for enhanced tissue regeneration and repair.</a:t>
            </a:r>
            <a:endParaRPr lang="en-US" sz="1200" dirty="0">
              <a:latin typeface="Times New Roman" charset="0"/>
              <a:ea typeface="Times New Roman" charset="0"/>
              <a:cs typeface="Times New Roman" charset="0"/>
            </a:endParaRPr>
          </a:p>
        </p:txBody>
      </p:sp>
      <p:sp>
        <p:nvSpPr>
          <p:cNvPr id="2" name="TextBox 1"/>
          <p:cNvSpPr txBox="1"/>
          <p:nvPr/>
        </p:nvSpPr>
        <p:spPr>
          <a:xfrm>
            <a:off x="75534" y="403475"/>
            <a:ext cx="2988319" cy="415498"/>
          </a:xfrm>
          <a:prstGeom prst="rect">
            <a:avLst/>
          </a:prstGeom>
          <a:solidFill>
            <a:schemeClr val="bg1"/>
          </a:solidFill>
        </p:spPr>
        <p:txBody>
          <a:bodyPr wrap="none" rtlCol="0">
            <a:spAutoFit/>
          </a:bodyPr>
          <a:lstStyle/>
          <a:p>
            <a:r>
              <a:rPr lang="en-US" sz="1050" i="1" dirty="0" smtClean="0">
                <a:latin typeface="Arial" charset="0"/>
                <a:ea typeface="Arial" charset="0"/>
                <a:cs typeface="Arial" charset="0"/>
              </a:rPr>
              <a:t>In situ </a:t>
            </a:r>
            <a:r>
              <a:rPr lang="en-US" sz="1050" dirty="0" smtClean="0">
                <a:latin typeface="Arial" charset="0"/>
                <a:ea typeface="Arial" charset="0"/>
                <a:cs typeface="Arial" charset="0"/>
              </a:rPr>
              <a:t>gelling of REP matrix/adipose stem cells</a:t>
            </a:r>
          </a:p>
          <a:p>
            <a:r>
              <a:rPr lang="en-US" sz="1050" dirty="0" smtClean="0">
                <a:latin typeface="Arial" charset="0"/>
                <a:ea typeface="Arial" charset="0"/>
                <a:cs typeface="Arial" charset="0"/>
              </a:rPr>
              <a:t>composite within excisional wound space</a:t>
            </a:r>
            <a:endParaRPr lang="en-US" sz="1050" dirty="0">
              <a:latin typeface="Arial" charset="0"/>
              <a:ea typeface="Arial" charset="0"/>
              <a:cs typeface="Arial" charset="0"/>
            </a:endParaRPr>
          </a:p>
        </p:txBody>
      </p:sp>
      <p:sp>
        <p:nvSpPr>
          <p:cNvPr id="7" name="TextBox 6"/>
          <p:cNvSpPr txBox="1"/>
          <p:nvPr/>
        </p:nvSpPr>
        <p:spPr>
          <a:xfrm>
            <a:off x="1968989" y="1635171"/>
            <a:ext cx="1237839" cy="415498"/>
          </a:xfrm>
          <a:prstGeom prst="rect">
            <a:avLst/>
          </a:prstGeom>
          <a:solidFill>
            <a:schemeClr val="bg1"/>
          </a:solidFill>
        </p:spPr>
        <p:txBody>
          <a:bodyPr wrap="none" rtlCol="0">
            <a:spAutoFit/>
          </a:bodyPr>
          <a:lstStyle/>
          <a:p>
            <a:r>
              <a:rPr lang="en-US" sz="1050" dirty="0" smtClean="0">
                <a:latin typeface="Arial" charset="0"/>
                <a:ea typeface="Arial" charset="0"/>
                <a:cs typeface="Arial" charset="0"/>
              </a:rPr>
              <a:t>Recruitment of</a:t>
            </a:r>
          </a:p>
          <a:p>
            <a:r>
              <a:rPr lang="en-US" sz="1050" dirty="0" smtClean="0">
                <a:latin typeface="Arial" charset="0"/>
                <a:ea typeface="Arial" charset="0"/>
                <a:cs typeface="Arial" charset="0"/>
              </a:rPr>
              <a:t>endogenous cells</a:t>
            </a:r>
            <a:endParaRPr lang="en-US" sz="1050" dirty="0">
              <a:latin typeface="Arial" charset="0"/>
              <a:ea typeface="Arial" charset="0"/>
              <a:cs typeface="Arial" charset="0"/>
            </a:endParaRPr>
          </a:p>
        </p:txBody>
      </p:sp>
      <p:sp>
        <p:nvSpPr>
          <p:cNvPr id="9" name="TextBox 8"/>
          <p:cNvSpPr txBox="1"/>
          <p:nvPr/>
        </p:nvSpPr>
        <p:spPr>
          <a:xfrm>
            <a:off x="1931573" y="2469841"/>
            <a:ext cx="1497526" cy="415498"/>
          </a:xfrm>
          <a:prstGeom prst="rect">
            <a:avLst/>
          </a:prstGeom>
          <a:solidFill>
            <a:schemeClr val="bg1"/>
          </a:solidFill>
        </p:spPr>
        <p:txBody>
          <a:bodyPr wrap="none" rtlCol="0">
            <a:spAutoFit/>
          </a:bodyPr>
          <a:lstStyle/>
          <a:p>
            <a:r>
              <a:rPr lang="en-US" sz="1050" dirty="0" smtClean="0">
                <a:latin typeface="Arial" charset="0"/>
                <a:ea typeface="Arial" charset="0"/>
                <a:cs typeface="Arial" charset="0"/>
              </a:rPr>
              <a:t>Survival of</a:t>
            </a:r>
          </a:p>
          <a:p>
            <a:r>
              <a:rPr lang="en-US" sz="1050" dirty="0" err="1" smtClean="0">
                <a:latin typeface="Arial" charset="0"/>
                <a:ea typeface="Arial" charset="0"/>
                <a:cs typeface="Arial" charset="0"/>
              </a:rPr>
              <a:t>tranplanted</a:t>
            </a:r>
            <a:r>
              <a:rPr lang="en-US" sz="1050" dirty="0" smtClean="0">
                <a:latin typeface="Arial" charset="0"/>
                <a:ea typeface="Arial" charset="0"/>
                <a:cs typeface="Arial" charset="0"/>
              </a:rPr>
              <a:t> stem cells</a:t>
            </a:r>
            <a:endParaRPr lang="en-US" sz="1050" dirty="0">
              <a:latin typeface="Arial" charset="0"/>
              <a:ea typeface="Arial" charset="0"/>
              <a:cs typeface="Arial" charset="0"/>
            </a:endParaRPr>
          </a:p>
        </p:txBody>
      </p:sp>
      <p:sp>
        <p:nvSpPr>
          <p:cNvPr id="10" name="TextBox 9"/>
          <p:cNvSpPr txBox="1"/>
          <p:nvPr/>
        </p:nvSpPr>
        <p:spPr>
          <a:xfrm>
            <a:off x="3334327" y="467246"/>
            <a:ext cx="1370888" cy="415498"/>
          </a:xfrm>
          <a:prstGeom prst="rect">
            <a:avLst/>
          </a:prstGeom>
          <a:solidFill>
            <a:schemeClr val="bg1"/>
          </a:solidFill>
        </p:spPr>
        <p:txBody>
          <a:bodyPr wrap="none" rtlCol="0">
            <a:spAutoFit/>
          </a:bodyPr>
          <a:lstStyle/>
          <a:p>
            <a:pPr algn="ctr"/>
            <a:r>
              <a:rPr lang="en-US" sz="1050" dirty="0" smtClean="0">
                <a:latin typeface="Arial" charset="0"/>
                <a:ea typeface="Arial" charset="0"/>
                <a:cs typeface="Arial" charset="0"/>
              </a:rPr>
              <a:t>Biosynthesis of</a:t>
            </a:r>
          </a:p>
          <a:p>
            <a:pPr algn="ctr"/>
            <a:r>
              <a:rPr lang="en-US" sz="1050" dirty="0" smtClean="0">
                <a:latin typeface="Arial" charset="0"/>
                <a:ea typeface="Arial" charset="0"/>
                <a:cs typeface="Arial" charset="0"/>
              </a:rPr>
              <a:t>dermal components</a:t>
            </a:r>
            <a:endParaRPr lang="en-US" sz="1050" dirty="0">
              <a:latin typeface="Arial" charset="0"/>
              <a:ea typeface="Arial" charset="0"/>
              <a:cs typeface="Arial" charset="0"/>
            </a:endParaRPr>
          </a:p>
        </p:txBody>
      </p:sp>
      <p:sp>
        <p:nvSpPr>
          <p:cNvPr id="11" name="TextBox 10"/>
          <p:cNvSpPr txBox="1"/>
          <p:nvPr/>
        </p:nvSpPr>
        <p:spPr>
          <a:xfrm>
            <a:off x="3400792" y="1563188"/>
            <a:ext cx="1148071" cy="253916"/>
          </a:xfrm>
          <a:prstGeom prst="rect">
            <a:avLst/>
          </a:prstGeom>
          <a:solidFill>
            <a:schemeClr val="bg1"/>
          </a:solidFill>
        </p:spPr>
        <p:txBody>
          <a:bodyPr wrap="none" rtlCol="0">
            <a:spAutoFit/>
          </a:bodyPr>
          <a:lstStyle/>
          <a:p>
            <a:pPr algn="ctr"/>
            <a:r>
              <a:rPr lang="en-US" sz="1050" smtClean="0">
                <a:latin typeface="Arial" charset="0"/>
                <a:ea typeface="Arial" charset="0"/>
                <a:cs typeface="Arial" charset="0"/>
              </a:rPr>
              <a:t>Reepithelization</a:t>
            </a:r>
            <a:endParaRPr lang="en-US" sz="1050" dirty="0">
              <a:latin typeface="Arial" charset="0"/>
              <a:ea typeface="Arial" charset="0"/>
              <a:cs typeface="Arial" charset="0"/>
            </a:endParaRPr>
          </a:p>
        </p:txBody>
      </p:sp>
      <p:sp>
        <p:nvSpPr>
          <p:cNvPr id="12" name="TextBox 11"/>
          <p:cNvSpPr txBox="1"/>
          <p:nvPr/>
        </p:nvSpPr>
        <p:spPr>
          <a:xfrm>
            <a:off x="3476135" y="2497548"/>
            <a:ext cx="997389" cy="253916"/>
          </a:xfrm>
          <a:prstGeom prst="rect">
            <a:avLst/>
          </a:prstGeom>
          <a:solidFill>
            <a:schemeClr val="bg1"/>
          </a:solidFill>
        </p:spPr>
        <p:txBody>
          <a:bodyPr wrap="none" rtlCol="0">
            <a:spAutoFit/>
          </a:bodyPr>
          <a:lstStyle/>
          <a:p>
            <a:pPr algn="ctr"/>
            <a:r>
              <a:rPr lang="en-US" sz="1050" dirty="0" smtClean="0">
                <a:latin typeface="Arial" charset="0"/>
                <a:ea typeface="Arial" charset="0"/>
                <a:cs typeface="Arial" charset="0"/>
              </a:rPr>
              <a:t>Angiogenesis</a:t>
            </a:r>
            <a:endParaRPr lang="en-US" sz="1050" dirty="0">
              <a:latin typeface="Arial" charset="0"/>
              <a:ea typeface="Arial" charset="0"/>
              <a:cs typeface="Arial" charset="0"/>
            </a:endParaRPr>
          </a:p>
        </p:txBody>
      </p:sp>
      <p:sp>
        <p:nvSpPr>
          <p:cNvPr id="13" name="TextBox 12"/>
          <p:cNvSpPr txBox="1"/>
          <p:nvPr/>
        </p:nvSpPr>
        <p:spPr>
          <a:xfrm>
            <a:off x="5056064" y="674995"/>
            <a:ext cx="1765227" cy="415498"/>
          </a:xfrm>
          <a:prstGeom prst="rect">
            <a:avLst/>
          </a:prstGeom>
          <a:solidFill>
            <a:schemeClr val="bg1"/>
          </a:solidFill>
        </p:spPr>
        <p:txBody>
          <a:bodyPr wrap="none" rtlCol="0">
            <a:spAutoFit/>
          </a:bodyPr>
          <a:lstStyle/>
          <a:p>
            <a:pPr algn="ctr"/>
            <a:r>
              <a:rPr lang="en-US" sz="1050" dirty="0" smtClean="0">
                <a:latin typeface="Arial" charset="0"/>
                <a:ea typeface="Arial" charset="0"/>
                <a:cs typeface="Arial" charset="0"/>
              </a:rPr>
              <a:t>Enhanced efficacy of stem</a:t>
            </a:r>
          </a:p>
          <a:p>
            <a:r>
              <a:rPr lang="en-US" sz="1050" dirty="0" smtClean="0">
                <a:latin typeface="Arial" charset="0"/>
                <a:ea typeface="Arial" charset="0"/>
                <a:cs typeface="Arial" charset="0"/>
              </a:rPr>
              <a:t>cell-assisted wound repair</a:t>
            </a:r>
            <a:endParaRPr lang="en-US" sz="1050" dirty="0">
              <a:latin typeface="Arial" charset="0"/>
              <a:ea typeface="Arial" charset="0"/>
              <a:cs typeface="Arial" charset="0"/>
            </a:endParaRPr>
          </a:p>
        </p:txBody>
      </p:sp>
      <p:sp>
        <p:nvSpPr>
          <p:cNvPr id="14" name="Heptagon 13"/>
          <p:cNvSpPr/>
          <p:nvPr/>
        </p:nvSpPr>
        <p:spPr>
          <a:xfrm>
            <a:off x="6426521" y="9599631"/>
            <a:ext cx="394770" cy="254798"/>
          </a:xfrm>
          <a:prstGeom prst="heptagon">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smtClean="0">
                <a:solidFill>
                  <a:sysClr val="windowText" lastClr="000000"/>
                </a:solidFill>
                <a:latin typeface="Arial" charset="0"/>
                <a:ea typeface="Arial" charset="0"/>
                <a:cs typeface="Arial" charset="0"/>
              </a:rPr>
              <a:t>21</a:t>
            </a:r>
            <a:endParaRPr lang="en-US" sz="900" dirty="0">
              <a:solidFill>
                <a:sysClr val="windowText" lastClr="000000"/>
              </a:solidFill>
              <a:latin typeface="Arial" charset="0"/>
              <a:ea typeface="Arial" charset="0"/>
              <a:cs typeface="Arial" charset="0"/>
            </a:endParaRPr>
          </a:p>
        </p:txBody>
      </p:sp>
    </p:spTree>
    <p:extLst>
      <p:ext uri="{BB962C8B-B14F-4D97-AF65-F5344CB8AC3E}">
        <p14:creationId xmlns:p14="http://schemas.microsoft.com/office/powerpoint/2010/main" val="13373324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Heptagon 41"/>
          <p:cNvSpPr/>
          <p:nvPr/>
        </p:nvSpPr>
        <p:spPr>
          <a:xfrm>
            <a:off x="6426521" y="9599631"/>
            <a:ext cx="394770" cy="254798"/>
          </a:xfrm>
          <a:prstGeom prst="heptagon">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ysClr val="windowText" lastClr="000000"/>
                </a:solidFill>
                <a:latin typeface="Arial" charset="0"/>
                <a:ea typeface="Arial" charset="0"/>
                <a:cs typeface="Arial" charset="0"/>
              </a:rPr>
              <a:t>3</a:t>
            </a:r>
          </a:p>
        </p:txBody>
      </p:sp>
      <p:sp>
        <p:nvSpPr>
          <p:cNvPr id="2" name="Rectangle 1"/>
          <p:cNvSpPr/>
          <p:nvPr/>
        </p:nvSpPr>
        <p:spPr>
          <a:xfrm>
            <a:off x="86177" y="177010"/>
            <a:ext cx="3241485" cy="64633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sz="1200" dirty="0">
                <a:latin typeface="Times New Roman" charset="0"/>
                <a:ea typeface="Times New Roman" charset="0"/>
                <a:cs typeface="Times New Roman" charset="0"/>
              </a:rPr>
              <a:t>Any miscue of events could lead to healing failure, resulting in pathologic conditions such as fibrosis and chronic non-healing </a:t>
            </a:r>
            <a:r>
              <a:rPr lang="en-US" sz="1200" dirty="0" smtClean="0">
                <a:latin typeface="Times New Roman" charset="0"/>
                <a:ea typeface="Times New Roman" charset="0"/>
                <a:cs typeface="Times New Roman" charset="0"/>
              </a:rPr>
              <a:t>ulcers.</a:t>
            </a:r>
            <a:endParaRPr lang="en-US" sz="1200" dirty="0">
              <a:latin typeface="Times New Roman" charset="0"/>
              <a:ea typeface="Times New Roman" charset="0"/>
              <a:cs typeface="Times New Roman" charset="0"/>
            </a:endParaRPr>
          </a:p>
        </p:txBody>
      </p:sp>
      <p:sp>
        <p:nvSpPr>
          <p:cNvPr id="4" name="Rectangle 3"/>
          <p:cNvSpPr/>
          <p:nvPr/>
        </p:nvSpPr>
        <p:spPr>
          <a:xfrm>
            <a:off x="3457030" y="170946"/>
            <a:ext cx="3300007" cy="64633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sz="1200" dirty="0">
                <a:latin typeface="Times New Roman" charset="0"/>
                <a:ea typeface="Times New Roman" charset="0"/>
                <a:cs typeface="Times New Roman" charset="0"/>
              </a:rPr>
              <a:t>Many favorable effects of ASC on the healing of acute and chronic wounds have been observed in a number of clinical </a:t>
            </a:r>
            <a:r>
              <a:rPr lang="en-US" sz="1200" dirty="0" smtClean="0">
                <a:latin typeface="Times New Roman" charset="0"/>
                <a:ea typeface="Times New Roman" charset="0"/>
                <a:cs typeface="Times New Roman" charset="0"/>
              </a:rPr>
              <a:t>trials.</a:t>
            </a:r>
            <a:endParaRPr lang="en-US" sz="1200" dirty="0">
              <a:latin typeface="Times New Roman" charset="0"/>
              <a:ea typeface="Times New Roman" charset="0"/>
              <a:cs typeface="Times New Roman" charset="0"/>
            </a:endParaRPr>
          </a:p>
        </p:txBody>
      </p:sp>
      <p:sp>
        <p:nvSpPr>
          <p:cNvPr id="5" name="Rectangle 4"/>
          <p:cNvSpPr/>
          <p:nvPr/>
        </p:nvSpPr>
        <p:spPr>
          <a:xfrm>
            <a:off x="1897143" y="1095349"/>
            <a:ext cx="3063711" cy="46166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US" sz="1200" smtClean="0">
                <a:latin typeface="AdvTT5235d5a9" charset="0"/>
              </a:rPr>
              <a:t>The </a:t>
            </a:r>
            <a:r>
              <a:rPr lang="en-US" sz="1200">
                <a:latin typeface="AdvTT5235d5a9" charset="0"/>
              </a:rPr>
              <a:t>loss of stem cell population after </a:t>
            </a:r>
            <a:r>
              <a:rPr lang="en-US" sz="1200">
                <a:latin typeface="AdvTT94c8263f.I" charset="0"/>
              </a:rPr>
              <a:t>in vivo </a:t>
            </a:r>
            <a:r>
              <a:rPr lang="en-US" sz="1200" smtClean="0">
                <a:latin typeface="AdvTT5235d5a9" charset="0"/>
              </a:rPr>
              <a:t>transplantation </a:t>
            </a:r>
            <a:r>
              <a:rPr lang="en-US" sz="1200">
                <a:latin typeface="AdvTT5235d5a9" charset="0"/>
              </a:rPr>
              <a:t>remains a challenging </a:t>
            </a:r>
            <a:r>
              <a:rPr lang="en-US" sz="1200" smtClean="0">
                <a:latin typeface="AdvTT5235d5a9" charset="0"/>
              </a:rPr>
              <a:t>problem. </a:t>
            </a:r>
            <a:endParaRPr lang="en-US" sz="1200"/>
          </a:p>
        </p:txBody>
      </p:sp>
      <p:sp>
        <p:nvSpPr>
          <p:cNvPr id="6" name="Rectangle 5"/>
          <p:cNvSpPr/>
          <p:nvPr/>
        </p:nvSpPr>
        <p:spPr>
          <a:xfrm>
            <a:off x="144032" y="2542957"/>
            <a:ext cx="6569932" cy="646331"/>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r>
              <a:rPr lang="en-US" sz="1200" dirty="0">
                <a:latin typeface="Times New Roman" charset="0"/>
                <a:ea typeface="Times New Roman" charset="0"/>
                <a:cs typeface="Times New Roman" charset="0"/>
              </a:rPr>
              <a:t>U</a:t>
            </a:r>
            <a:r>
              <a:rPr lang="en-US" sz="1200" dirty="0" smtClean="0">
                <a:latin typeface="Times New Roman" charset="0"/>
                <a:ea typeface="Times New Roman" charset="0"/>
                <a:cs typeface="Times New Roman" charset="0"/>
              </a:rPr>
              <a:t>se </a:t>
            </a:r>
            <a:r>
              <a:rPr lang="en-US" sz="1200" dirty="0">
                <a:latin typeface="Times New Roman" charset="0"/>
                <a:ea typeface="Times New Roman" charset="0"/>
                <a:cs typeface="Times New Roman" charset="0"/>
              </a:rPr>
              <a:t>of native ECM </a:t>
            </a:r>
            <a:r>
              <a:rPr lang="en-US" sz="1200" dirty="0">
                <a:latin typeface="Times New Roman" charset="0"/>
                <a:ea typeface="Times New Roman" charset="0"/>
                <a:cs typeface="Times New Roman" charset="0"/>
              </a:rPr>
              <a:t>(extracellular </a:t>
            </a:r>
            <a:r>
              <a:rPr lang="en-US" sz="1200" dirty="0" smtClean="0">
                <a:latin typeface="Times New Roman" charset="0"/>
                <a:ea typeface="Times New Roman" charset="0"/>
                <a:cs typeface="Times New Roman" charset="0"/>
              </a:rPr>
              <a:t>matrix) materials </a:t>
            </a:r>
            <a:r>
              <a:rPr lang="en-US" sz="1200" dirty="0">
                <a:latin typeface="Times New Roman" charset="0"/>
                <a:ea typeface="Times New Roman" charset="0"/>
                <a:cs typeface="Times New Roman" charset="0"/>
              </a:rPr>
              <a:t>procured from human or animal tissues is a reasonable </a:t>
            </a:r>
            <a:r>
              <a:rPr lang="en-US" sz="1200" dirty="0" smtClean="0">
                <a:latin typeface="Times New Roman" charset="0"/>
                <a:ea typeface="Times New Roman" charset="0"/>
                <a:cs typeface="Times New Roman" charset="0"/>
              </a:rPr>
              <a:t>approach </a:t>
            </a:r>
            <a:r>
              <a:rPr lang="en-US" sz="1200" dirty="0">
                <a:latin typeface="Times New Roman" charset="0"/>
                <a:ea typeface="Times New Roman" charset="0"/>
                <a:cs typeface="Times New Roman" charset="0"/>
              </a:rPr>
              <a:t>to sustain the survival of ASC after </a:t>
            </a:r>
            <a:r>
              <a:rPr lang="en-US" sz="1200" dirty="0" smtClean="0">
                <a:latin typeface="Times New Roman" charset="0"/>
                <a:ea typeface="Times New Roman" charset="0"/>
                <a:cs typeface="Times New Roman" charset="0"/>
              </a:rPr>
              <a:t>transplantation. </a:t>
            </a:r>
            <a:r>
              <a:rPr lang="en-US" sz="1200" dirty="0">
                <a:latin typeface="Times New Roman" charset="0"/>
                <a:ea typeface="Times New Roman" charset="0"/>
                <a:cs typeface="Times New Roman" charset="0"/>
              </a:rPr>
              <a:t>However, employing natural matrix scaffolds includes the inherent risks of immune rejection and pathogen </a:t>
            </a:r>
            <a:r>
              <a:rPr lang="en-US" sz="1200" dirty="0" smtClean="0">
                <a:latin typeface="Times New Roman" charset="0"/>
                <a:ea typeface="Times New Roman" charset="0"/>
                <a:cs typeface="Times New Roman" charset="0"/>
              </a:rPr>
              <a:t>transmission.</a:t>
            </a:r>
            <a:endParaRPr lang="en-US" sz="1200" dirty="0">
              <a:latin typeface="Times New Roman" charset="0"/>
              <a:ea typeface="Times New Roman" charset="0"/>
              <a:cs typeface="Times New Roman" charset="0"/>
            </a:endParaRPr>
          </a:p>
        </p:txBody>
      </p:sp>
      <p:sp>
        <p:nvSpPr>
          <p:cNvPr id="7" name="Rectangle 6"/>
          <p:cNvSpPr/>
          <p:nvPr/>
        </p:nvSpPr>
        <p:spPr>
          <a:xfrm>
            <a:off x="1913065" y="1810357"/>
            <a:ext cx="3031868" cy="461665"/>
          </a:xfrm>
          <a:prstGeom prst="rect">
            <a:avLst/>
          </a:prstGeom>
        </p:spPr>
        <p:style>
          <a:lnRef idx="3">
            <a:schemeClr val="lt1"/>
          </a:lnRef>
          <a:fillRef idx="1">
            <a:schemeClr val="accent2"/>
          </a:fillRef>
          <a:effectRef idx="1">
            <a:schemeClr val="accent2"/>
          </a:effectRef>
          <a:fontRef idx="minor">
            <a:schemeClr val="lt1"/>
          </a:fontRef>
        </p:style>
        <p:txBody>
          <a:bodyPr wrap="square">
            <a:spAutoFit/>
          </a:bodyPr>
          <a:lstStyle/>
          <a:p>
            <a:r>
              <a:rPr lang="en-US" sz="1200" dirty="0" smtClean="0">
                <a:latin typeface="Times New Roman" charset="0"/>
                <a:ea typeface="Times New Roman" charset="0"/>
                <a:cs typeface="Times New Roman" charset="0"/>
              </a:rPr>
              <a:t>Matrix-induced </a:t>
            </a:r>
            <a:r>
              <a:rPr lang="en-US" sz="1200" dirty="0">
                <a:latin typeface="Times New Roman" charset="0"/>
                <a:ea typeface="Times New Roman" charset="0"/>
                <a:cs typeface="Times New Roman" charset="0"/>
              </a:rPr>
              <a:t>signal transduction constitutes a critical determinant of cell </a:t>
            </a:r>
            <a:r>
              <a:rPr lang="en-US" sz="1200" dirty="0" smtClean="0">
                <a:latin typeface="Times New Roman" charset="0"/>
                <a:ea typeface="Times New Roman" charset="0"/>
                <a:cs typeface="Times New Roman" charset="0"/>
              </a:rPr>
              <a:t>viability.</a:t>
            </a:r>
            <a:endParaRPr lang="en-US" sz="1200" dirty="0"/>
          </a:p>
        </p:txBody>
      </p:sp>
      <p:sp>
        <p:nvSpPr>
          <p:cNvPr id="8" name="Down Arrow 7"/>
          <p:cNvSpPr/>
          <p:nvPr/>
        </p:nvSpPr>
        <p:spPr>
          <a:xfrm>
            <a:off x="4478579" y="898947"/>
            <a:ext cx="484632" cy="107422"/>
          </a:xfrm>
          <a:prstGeom prst="downArrow">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Down Arrow 47"/>
          <p:cNvSpPr/>
          <p:nvPr/>
        </p:nvSpPr>
        <p:spPr>
          <a:xfrm>
            <a:off x="4480934" y="1600204"/>
            <a:ext cx="484632" cy="107422"/>
          </a:xfrm>
          <a:prstGeom prst="downArrow">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Down Arrow 48"/>
          <p:cNvSpPr/>
          <p:nvPr/>
        </p:nvSpPr>
        <p:spPr>
          <a:xfrm>
            <a:off x="4478579" y="2347571"/>
            <a:ext cx="484632" cy="107422"/>
          </a:xfrm>
          <a:prstGeom prst="downArrow">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p:cNvSpPr/>
          <p:nvPr/>
        </p:nvSpPr>
        <p:spPr>
          <a:xfrm>
            <a:off x="2562148" y="4935469"/>
            <a:ext cx="4327158" cy="246221"/>
          </a:xfrm>
          <a:prstGeom prst="rect">
            <a:avLst/>
          </a:prstGeom>
        </p:spPr>
        <p:txBody>
          <a:bodyPr wrap="square">
            <a:spAutoFit/>
          </a:bodyPr>
          <a:lstStyle/>
          <a:p>
            <a:r>
              <a:rPr lang="en-US" sz="1000" dirty="0" smtClean="0">
                <a:latin typeface="Times New Roman" charset="0"/>
                <a:ea typeface="Times New Roman" charset="0"/>
                <a:cs typeface="Times New Roman" charset="0"/>
              </a:rPr>
              <a:t>&lt;&lt;T. </a:t>
            </a:r>
            <a:r>
              <a:rPr lang="en-US" sz="1000" dirty="0" err="1" smtClean="0">
                <a:latin typeface="Times New Roman" charset="0"/>
                <a:ea typeface="Times New Roman" charset="0"/>
                <a:cs typeface="Times New Roman" charset="0"/>
              </a:rPr>
              <a:t>Kowalzyk</a:t>
            </a:r>
            <a:r>
              <a:rPr lang="en-US" sz="1000" dirty="0" smtClean="0">
                <a:latin typeface="Times New Roman" charset="0"/>
                <a:ea typeface="Times New Roman" charset="0"/>
                <a:cs typeface="Times New Roman" charset="0"/>
              </a:rPr>
              <a:t> </a:t>
            </a:r>
            <a:r>
              <a:rPr lang="en-US" sz="1000" i="1" dirty="0" smtClean="0">
                <a:latin typeface="Times New Roman" charset="0"/>
                <a:ea typeface="Times New Roman" charset="0"/>
                <a:cs typeface="Times New Roman" charset="0"/>
              </a:rPr>
              <a:t>et al</a:t>
            </a:r>
            <a:r>
              <a:rPr lang="en-US" sz="1000" dirty="0" smtClean="0">
                <a:latin typeface="Times New Roman" charset="0"/>
                <a:ea typeface="Times New Roman" charset="0"/>
                <a:cs typeface="Times New Roman" charset="0"/>
              </a:rPr>
              <a:t>, </a:t>
            </a:r>
            <a:r>
              <a:rPr lang="pl-PL" sz="1000" i="1" dirty="0">
                <a:latin typeface="Times New Roman" charset="0"/>
                <a:ea typeface="Times New Roman" charset="0"/>
                <a:cs typeface="Times New Roman" charset="0"/>
              </a:rPr>
              <a:t>World </a:t>
            </a:r>
            <a:r>
              <a:rPr lang="pl-PL" sz="1000" i="1" dirty="0" smtClean="0">
                <a:latin typeface="Times New Roman" charset="0"/>
                <a:ea typeface="Times New Roman" charset="0"/>
                <a:cs typeface="Times New Roman" charset="0"/>
              </a:rPr>
              <a:t>J. </a:t>
            </a:r>
            <a:r>
              <a:rPr lang="pl-PL" sz="1000" i="1" dirty="0" err="1" smtClean="0">
                <a:latin typeface="Times New Roman" charset="0"/>
                <a:ea typeface="Times New Roman" charset="0"/>
                <a:cs typeface="Times New Roman" charset="0"/>
              </a:rPr>
              <a:t>Microbiol</a:t>
            </a:r>
            <a:r>
              <a:rPr lang="pl-PL" sz="1000" i="1" dirty="0" smtClean="0">
                <a:latin typeface="Times New Roman" charset="0"/>
                <a:ea typeface="Times New Roman" charset="0"/>
                <a:cs typeface="Times New Roman" charset="0"/>
              </a:rPr>
              <a:t>. </a:t>
            </a:r>
            <a:r>
              <a:rPr lang="pl-PL" sz="1000" i="1" dirty="0" err="1">
                <a:latin typeface="Times New Roman" charset="0"/>
                <a:ea typeface="Times New Roman" charset="0"/>
                <a:cs typeface="Times New Roman" charset="0"/>
              </a:rPr>
              <a:t>Biotechnol</a:t>
            </a:r>
            <a:r>
              <a:rPr lang="pl-PL" sz="1000" i="1" dirty="0">
                <a:latin typeface="Times New Roman" charset="0"/>
                <a:ea typeface="Times New Roman" charset="0"/>
                <a:cs typeface="Times New Roman" charset="0"/>
              </a:rPr>
              <a:t>. </a:t>
            </a:r>
            <a:r>
              <a:rPr lang="pl-PL" sz="1000" dirty="0" smtClean="0">
                <a:latin typeface="Times New Roman" charset="0"/>
                <a:ea typeface="Times New Roman" charset="0"/>
                <a:cs typeface="Times New Roman" charset="0"/>
              </a:rPr>
              <a:t>8, 2141–2152 (</a:t>
            </a:r>
            <a:r>
              <a:rPr lang="pl-PL" sz="1000" i="1" dirty="0" smtClean="0">
                <a:latin typeface="Times New Roman" charset="0"/>
                <a:ea typeface="Times New Roman" charset="0"/>
                <a:cs typeface="Times New Roman" charset="0"/>
              </a:rPr>
              <a:t>2014)</a:t>
            </a:r>
            <a:r>
              <a:rPr lang="is-IS" sz="1000" dirty="0" smtClean="0">
                <a:latin typeface="Times New Roman" charset="0"/>
                <a:ea typeface="Times New Roman" charset="0"/>
                <a:cs typeface="Times New Roman" charset="0"/>
              </a:rPr>
              <a:t>. </a:t>
            </a:r>
            <a:r>
              <a:rPr lang="en-US" sz="1000" dirty="0" smtClean="0">
                <a:latin typeface="Times New Roman" charset="0"/>
                <a:ea typeface="Times New Roman" charset="0"/>
                <a:cs typeface="Times New Roman" charset="0"/>
              </a:rPr>
              <a:t>&gt;&gt;</a:t>
            </a:r>
            <a:endParaRPr lang="en-US" sz="1000" dirty="0">
              <a:latin typeface="Times New Roman" charset="0"/>
              <a:ea typeface="Times New Roman" charset="0"/>
              <a:cs typeface="Times New Roman" charset="0"/>
            </a:endParaRPr>
          </a:p>
        </p:txBody>
      </p:sp>
      <p:sp>
        <p:nvSpPr>
          <p:cNvPr id="10" name="Rectangle 9"/>
          <p:cNvSpPr/>
          <p:nvPr/>
        </p:nvSpPr>
        <p:spPr>
          <a:xfrm>
            <a:off x="-1" y="3309206"/>
            <a:ext cx="4639733" cy="276999"/>
          </a:xfrm>
          <a:prstGeom prst="rect">
            <a:avLst/>
          </a:prstGeom>
        </p:spPr>
        <p:txBody>
          <a:bodyPr wrap="square">
            <a:spAutoFit/>
          </a:bodyPr>
          <a:lstStyle/>
          <a:p>
            <a:r>
              <a:rPr lang="en-US" sz="1200" b="1" dirty="0">
                <a:solidFill>
                  <a:srgbClr val="985735"/>
                </a:solidFill>
                <a:latin typeface="Arial" charset="0"/>
                <a:ea typeface="Arial" charset="0"/>
                <a:cs typeface="Arial" charset="0"/>
              </a:rPr>
              <a:t>Genetically-engineered protein-based polymers (GEPBP)</a:t>
            </a:r>
            <a:endParaRPr lang="en-US" sz="1200" b="1" i="0" dirty="0">
              <a:solidFill>
                <a:srgbClr val="985735"/>
              </a:solidFill>
              <a:effectLst/>
              <a:latin typeface="Arial" charset="0"/>
              <a:ea typeface="Arial" charset="0"/>
              <a:cs typeface="Arial" charset="0"/>
            </a:endParaRPr>
          </a:p>
        </p:txBody>
      </p:sp>
      <p:sp>
        <p:nvSpPr>
          <p:cNvPr id="11" name="Rectangle 10"/>
          <p:cNvSpPr/>
          <p:nvPr/>
        </p:nvSpPr>
        <p:spPr>
          <a:xfrm>
            <a:off x="107565" y="4272938"/>
            <a:ext cx="6606399" cy="64633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sz="1200" dirty="0" smtClean="0">
                <a:solidFill>
                  <a:srgbClr val="000000"/>
                </a:solidFill>
                <a:latin typeface="Times New Roman" charset="0"/>
              </a:rPr>
              <a:t>GEPBP are </a:t>
            </a:r>
            <a:r>
              <a:rPr lang="en-US" sz="1200" dirty="0">
                <a:solidFill>
                  <a:srgbClr val="000000"/>
                </a:solidFill>
                <a:latin typeface="Times New Roman" charset="0"/>
              </a:rPr>
              <a:t>built from repeated sequences of the basic building units (blocks containing from two to several hundred amino acids) that can occur in a polymer molecule in quantities ranging from a few to a few hundred </a:t>
            </a:r>
            <a:r>
              <a:rPr lang="en-US" sz="1200" dirty="0" smtClean="0">
                <a:solidFill>
                  <a:srgbClr val="000000"/>
                </a:solidFill>
                <a:latin typeface="Times New Roman" charset="0"/>
              </a:rPr>
              <a:t>repeats.</a:t>
            </a:r>
            <a:endParaRPr lang="en-US" sz="1200" dirty="0"/>
          </a:p>
        </p:txBody>
      </p:sp>
      <p:sp>
        <p:nvSpPr>
          <p:cNvPr id="12" name="Rectangle 11"/>
          <p:cNvSpPr/>
          <p:nvPr/>
        </p:nvSpPr>
        <p:spPr>
          <a:xfrm>
            <a:off x="116999" y="3698739"/>
            <a:ext cx="6606399" cy="46166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sz="1200" dirty="0">
                <a:solidFill>
                  <a:srgbClr val="000000"/>
                </a:solidFill>
                <a:latin typeface="Times New Roman" charset="0"/>
              </a:rPr>
              <a:t>One of the protein based polymers (PBP) groups currently in the focus of attention of many research teams are genetically-engineered protein-based polymers (GEPBP</a:t>
            </a:r>
            <a:r>
              <a:rPr lang="en-US" sz="1200" dirty="0" smtClean="0">
                <a:solidFill>
                  <a:srgbClr val="000000"/>
                </a:solidFill>
                <a:latin typeface="Times New Roman" charset="0"/>
              </a:rPr>
              <a:t>).</a:t>
            </a:r>
            <a:endParaRPr lang="en-US" sz="1200" dirty="0"/>
          </a:p>
        </p:txBody>
      </p:sp>
      <p:sp>
        <p:nvSpPr>
          <p:cNvPr id="17" name="Rectangle 16"/>
          <p:cNvSpPr/>
          <p:nvPr/>
        </p:nvSpPr>
        <p:spPr>
          <a:xfrm>
            <a:off x="0" y="5181472"/>
            <a:ext cx="4867038" cy="276999"/>
          </a:xfrm>
          <a:prstGeom prst="rect">
            <a:avLst/>
          </a:prstGeom>
        </p:spPr>
        <p:txBody>
          <a:bodyPr wrap="none">
            <a:spAutoFit/>
          </a:bodyPr>
          <a:lstStyle/>
          <a:p>
            <a:r>
              <a:rPr lang="en-US" sz="1200" b="1" dirty="0">
                <a:solidFill>
                  <a:srgbClr val="985735"/>
                </a:solidFill>
                <a:latin typeface="arial" charset="0"/>
              </a:rPr>
              <a:t>The strategy of biosynthesis (GEPBP) comprises several stages</a:t>
            </a:r>
            <a:endParaRPr lang="en-US" sz="1200" b="1" i="0" dirty="0">
              <a:solidFill>
                <a:srgbClr val="985735"/>
              </a:solidFill>
              <a:effectLst/>
              <a:latin typeface="arial" charset="0"/>
            </a:endParaRPr>
          </a:p>
        </p:txBody>
      </p:sp>
      <p:sp>
        <p:nvSpPr>
          <p:cNvPr id="13" name="Rectangle 12"/>
          <p:cNvSpPr/>
          <p:nvPr/>
        </p:nvSpPr>
        <p:spPr>
          <a:xfrm>
            <a:off x="116999" y="5562235"/>
            <a:ext cx="2637490" cy="461665"/>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r>
              <a:rPr lang="en-US" sz="1200" dirty="0">
                <a:solidFill>
                  <a:srgbClr val="000000"/>
                </a:solidFill>
                <a:latin typeface="Times New Roman" charset="0"/>
              </a:rPr>
              <a:t>(1) designing a protein with the desired properties and its </a:t>
            </a:r>
            <a:r>
              <a:rPr lang="en-US" sz="1200">
                <a:solidFill>
                  <a:srgbClr val="000000"/>
                </a:solidFill>
                <a:latin typeface="Times New Roman" charset="0"/>
              </a:rPr>
              <a:t>expression </a:t>
            </a:r>
            <a:r>
              <a:rPr lang="en-US" sz="1200" smtClean="0">
                <a:solidFill>
                  <a:srgbClr val="000000"/>
                </a:solidFill>
                <a:latin typeface="Times New Roman" charset="0"/>
              </a:rPr>
              <a:t>cassette</a:t>
            </a:r>
            <a:endParaRPr lang="en-US" sz="1200" dirty="0"/>
          </a:p>
        </p:txBody>
      </p:sp>
      <p:sp>
        <p:nvSpPr>
          <p:cNvPr id="19" name="Rectangle 18"/>
          <p:cNvSpPr/>
          <p:nvPr/>
        </p:nvSpPr>
        <p:spPr>
          <a:xfrm>
            <a:off x="2919294" y="7853617"/>
            <a:ext cx="3837743" cy="461665"/>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r>
              <a:rPr lang="en-US" sz="1200" smtClean="0">
                <a:solidFill>
                  <a:srgbClr val="000000"/>
                </a:solidFill>
                <a:latin typeface="Times New Roman" charset="0"/>
              </a:rPr>
              <a:t>(</a:t>
            </a:r>
            <a:r>
              <a:rPr lang="en-US" sz="1200" dirty="0">
                <a:solidFill>
                  <a:srgbClr val="000000"/>
                </a:solidFill>
                <a:latin typeface="Times New Roman" charset="0"/>
              </a:rPr>
              <a:t>6) protein purification from the cell lysate or culture medium.</a:t>
            </a:r>
            <a:endParaRPr lang="en-US" sz="1200" dirty="0"/>
          </a:p>
        </p:txBody>
      </p:sp>
      <p:sp>
        <p:nvSpPr>
          <p:cNvPr id="20" name="Rectangle 19"/>
          <p:cNvSpPr/>
          <p:nvPr/>
        </p:nvSpPr>
        <p:spPr>
          <a:xfrm>
            <a:off x="2919294" y="5562235"/>
            <a:ext cx="3794670" cy="461665"/>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r>
              <a:rPr lang="en-US" sz="1200" dirty="0" smtClean="0">
                <a:solidFill>
                  <a:srgbClr val="000000"/>
                </a:solidFill>
                <a:latin typeface="Times New Roman" charset="0"/>
              </a:rPr>
              <a:t>(</a:t>
            </a:r>
            <a:r>
              <a:rPr lang="en-US" sz="1200" dirty="0">
                <a:solidFill>
                  <a:srgbClr val="000000"/>
                </a:solidFill>
                <a:latin typeface="Times New Roman" charset="0"/>
              </a:rPr>
              <a:t>2) building a gene encoding a protein with the appropriate amino acid composition. </a:t>
            </a:r>
            <a:endParaRPr lang="en-US" sz="1200" dirty="0"/>
          </a:p>
        </p:txBody>
      </p:sp>
      <p:sp>
        <p:nvSpPr>
          <p:cNvPr id="14" name="Rectangle 13"/>
          <p:cNvSpPr/>
          <p:nvPr/>
        </p:nvSpPr>
        <p:spPr>
          <a:xfrm>
            <a:off x="86177" y="6135276"/>
            <a:ext cx="6670860" cy="646331"/>
          </a:xfrm>
          <a:prstGeom prst="rect">
            <a:avLst/>
          </a:prstGeom>
        </p:spPr>
        <p:txBody>
          <a:bodyPr wrap="square">
            <a:spAutoFit/>
          </a:bodyPr>
          <a:lstStyle/>
          <a:p>
            <a:r>
              <a:rPr lang="en-US" sz="1200" dirty="0">
                <a:solidFill>
                  <a:srgbClr val="000000"/>
                </a:solidFill>
                <a:latin typeface="Times New Roman" charset="0"/>
              </a:rPr>
              <a:t>Short fragments of DNA (up to 100 nucleotides) are most often synthesized chemically, then assembled into longer sequences encoding the desired polypeptides with the right mass in the process of concatenation of oligonucleotides or recursive directional ligation, amongst </a:t>
            </a:r>
            <a:r>
              <a:rPr lang="en-US" sz="1200" dirty="0" smtClean="0">
                <a:solidFill>
                  <a:srgbClr val="000000"/>
                </a:solidFill>
                <a:latin typeface="Times New Roman" charset="0"/>
              </a:rPr>
              <a:t>others.</a:t>
            </a:r>
            <a:endParaRPr lang="en-US" sz="1200" dirty="0"/>
          </a:p>
        </p:txBody>
      </p:sp>
      <p:sp>
        <p:nvSpPr>
          <p:cNvPr id="22" name="Rectangle 21"/>
          <p:cNvSpPr/>
          <p:nvPr/>
        </p:nvSpPr>
        <p:spPr>
          <a:xfrm>
            <a:off x="3410764" y="6694118"/>
            <a:ext cx="4327158" cy="246221"/>
          </a:xfrm>
          <a:prstGeom prst="rect">
            <a:avLst/>
          </a:prstGeom>
        </p:spPr>
        <p:txBody>
          <a:bodyPr wrap="square">
            <a:spAutoFit/>
          </a:bodyPr>
          <a:lstStyle/>
          <a:p>
            <a:r>
              <a:rPr lang="en-US" sz="1000" dirty="0" smtClean="0">
                <a:latin typeface="Times New Roman" charset="0"/>
                <a:ea typeface="Times New Roman" charset="0"/>
                <a:cs typeface="Times New Roman" charset="0"/>
              </a:rPr>
              <a:t>&lt;&lt;D. Chow </a:t>
            </a:r>
            <a:r>
              <a:rPr lang="en-US" sz="1000" i="1" dirty="0" smtClean="0">
                <a:latin typeface="Times New Roman" charset="0"/>
                <a:ea typeface="Times New Roman" charset="0"/>
                <a:cs typeface="Times New Roman" charset="0"/>
              </a:rPr>
              <a:t>et al</a:t>
            </a:r>
            <a:r>
              <a:rPr lang="en-US" sz="1000" dirty="0" smtClean="0">
                <a:latin typeface="Times New Roman" charset="0"/>
                <a:ea typeface="Times New Roman" charset="0"/>
                <a:cs typeface="Times New Roman" charset="0"/>
              </a:rPr>
              <a:t>, </a:t>
            </a:r>
            <a:r>
              <a:rPr lang="de-DE" sz="1000" i="1" dirty="0">
                <a:latin typeface="Times New Roman" charset="0"/>
                <a:ea typeface="Times New Roman" charset="0"/>
                <a:cs typeface="Times New Roman" charset="0"/>
              </a:rPr>
              <a:t>Mater </a:t>
            </a:r>
            <a:r>
              <a:rPr lang="de-DE" sz="1000" i="1" dirty="0" err="1">
                <a:latin typeface="Times New Roman" charset="0"/>
                <a:ea typeface="Times New Roman" charset="0"/>
                <a:cs typeface="Times New Roman" charset="0"/>
              </a:rPr>
              <a:t>Sci</a:t>
            </a:r>
            <a:r>
              <a:rPr lang="de-DE" sz="1000" i="1" dirty="0">
                <a:latin typeface="Times New Roman" charset="0"/>
                <a:ea typeface="Times New Roman" charset="0"/>
                <a:cs typeface="Times New Roman" charset="0"/>
              </a:rPr>
              <a:t> Eng R Rep. </a:t>
            </a:r>
            <a:r>
              <a:rPr lang="de-DE" sz="1000" dirty="0" smtClean="0">
                <a:latin typeface="Times New Roman" charset="0"/>
                <a:ea typeface="Times New Roman" charset="0"/>
                <a:cs typeface="Times New Roman" charset="0"/>
              </a:rPr>
              <a:t>4, 125-155 (2008)</a:t>
            </a:r>
            <a:r>
              <a:rPr lang="is-IS" sz="1000" dirty="0" smtClean="0">
                <a:latin typeface="Times New Roman" charset="0"/>
                <a:ea typeface="Times New Roman" charset="0"/>
                <a:cs typeface="Times New Roman" charset="0"/>
              </a:rPr>
              <a:t>. </a:t>
            </a:r>
            <a:r>
              <a:rPr lang="en-US" sz="1000" dirty="0" smtClean="0">
                <a:latin typeface="Times New Roman" charset="0"/>
                <a:ea typeface="Times New Roman" charset="0"/>
                <a:cs typeface="Times New Roman" charset="0"/>
              </a:rPr>
              <a:t>&gt;&gt;</a:t>
            </a:r>
            <a:endParaRPr lang="en-US" sz="1000" dirty="0">
              <a:latin typeface="Times New Roman" charset="0"/>
              <a:ea typeface="Times New Roman" charset="0"/>
              <a:cs typeface="Times New Roman" charset="0"/>
            </a:endParaRPr>
          </a:p>
        </p:txBody>
      </p:sp>
      <p:sp>
        <p:nvSpPr>
          <p:cNvPr id="24" name="Rectangle 23"/>
          <p:cNvSpPr/>
          <p:nvPr/>
        </p:nvSpPr>
        <p:spPr>
          <a:xfrm>
            <a:off x="44828" y="6998123"/>
            <a:ext cx="2781831" cy="646331"/>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r>
              <a:rPr lang="en-US" sz="1200" dirty="0" smtClean="0">
                <a:solidFill>
                  <a:srgbClr val="000000"/>
                </a:solidFill>
                <a:latin typeface="Times New Roman" charset="0"/>
              </a:rPr>
              <a:t>(</a:t>
            </a:r>
            <a:r>
              <a:rPr lang="en-US" sz="1200" dirty="0">
                <a:solidFill>
                  <a:srgbClr val="000000"/>
                </a:solidFill>
                <a:latin typeface="Times New Roman" charset="0"/>
              </a:rPr>
              <a:t>3) transformation of competent cells with a recombinant vector containing a gene encoding </a:t>
            </a:r>
            <a:r>
              <a:rPr lang="en-US" sz="1200">
                <a:solidFill>
                  <a:srgbClr val="000000"/>
                </a:solidFill>
                <a:latin typeface="Times New Roman" charset="0"/>
              </a:rPr>
              <a:t>the </a:t>
            </a:r>
            <a:r>
              <a:rPr lang="en-US" sz="1200" smtClean="0">
                <a:solidFill>
                  <a:srgbClr val="000000"/>
                </a:solidFill>
                <a:latin typeface="Times New Roman" charset="0"/>
              </a:rPr>
              <a:t>polymer</a:t>
            </a:r>
            <a:endParaRPr lang="en-US" sz="1200" dirty="0"/>
          </a:p>
        </p:txBody>
      </p:sp>
      <p:sp>
        <p:nvSpPr>
          <p:cNvPr id="25" name="Rectangle 24"/>
          <p:cNvSpPr/>
          <p:nvPr/>
        </p:nvSpPr>
        <p:spPr>
          <a:xfrm>
            <a:off x="2903136" y="6987422"/>
            <a:ext cx="3820262" cy="646331"/>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r>
              <a:rPr lang="en-US" sz="1200" dirty="0" smtClean="0">
                <a:solidFill>
                  <a:srgbClr val="000000"/>
                </a:solidFill>
                <a:latin typeface="Times New Roman" charset="0"/>
              </a:rPr>
              <a:t>(</a:t>
            </a:r>
            <a:r>
              <a:rPr lang="en-US" sz="1200" dirty="0">
                <a:solidFill>
                  <a:srgbClr val="000000"/>
                </a:solidFill>
                <a:latin typeface="Times New Roman" charset="0"/>
              </a:rPr>
              <a:t>4) analysis the transformed cells for the presence of the introduced construct and confirming the correctness of its structure</a:t>
            </a:r>
            <a:r>
              <a:rPr lang="en-US" sz="1200">
                <a:solidFill>
                  <a:srgbClr val="000000"/>
                </a:solidFill>
                <a:latin typeface="Times New Roman" charset="0"/>
              </a:rPr>
              <a:t>, </a:t>
            </a:r>
            <a:endParaRPr lang="en-US" sz="1200" dirty="0"/>
          </a:p>
        </p:txBody>
      </p:sp>
      <p:sp>
        <p:nvSpPr>
          <p:cNvPr id="26" name="Rectangle 25"/>
          <p:cNvSpPr/>
          <p:nvPr/>
        </p:nvSpPr>
        <p:spPr>
          <a:xfrm>
            <a:off x="66582" y="7872297"/>
            <a:ext cx="2760077" cy="461665"/>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r>
              <a:rPr lang="en-US" sz="1200" smtClean="0">
                <a:solidFill>
                  <a:srgbClr val="000000"/>
                </a:solidFill>
                <a:latin typeface="Times New Roman" charset="0"/>
              </a:rPr>
              <a:t>(</a:t>
            </a:r>
            <a:r>
              <a:rPr lang="en-US" sz="1200" dirty="0">
                <a:solidFill>
                  <a:srgbClr val="000000"/>
                </a:solidFill>
                <a:latin typeface="Times New Roman" charset="0"/>
              </a:rPr>
              <a:t>5) expression of the gene in the right platform </a:t>
            </a:r>
            <a:r>
              <a:rPr lang="en-US" sz="1200">
                <a:solidFill>
                  <a:srgbClr val="000000"/>
                </a:solidFill>
                <a:latin typeface="Times New Roman" charset="0"/>
              </a:rPr>
              <a:t>and </a:t>
            </a:r>
            <a:r>
              <a:rPr lang="en-US" sz="1200" smtClean="0">
                <a:solidFill>
                  <a:srgbClr val="000000"/>
                </a:solidFill>
                <a:latin typeface="Times New Roman" charset="0"/>
              </a:rPr>
              <a:t>scale</a:t>
            </a:r>
            <a:endParaRPr lang="en-US" sz="1200" dirty="0"/>
          </a:p>
        </p:txBody>
      </p:sp>
      <p:sp>
        <p:nvSpPr>
          <p:cNvPr id="27" name="Rectangle 26"/>
          <p:cNvSpPr/>
          <p:nvPr/>
        </p:nvSpPr>
        <p:spPr>
          <a:xfrm>
            <a:off x="57150" y="8443293"/>
            <a:ext cx="2436886" cy="276999"/>
          </a:xfrm>
          <a:prstGeom prst="rect">
            <a:avLst/>
          </a:prstGeom>
        </p:spPr>
        <p:txBody>
          <a:bodyPr wrap="none">
            <a:spAutoFit/>
          </a:bodyPr>
          <a:lstStyle/>
          <a:p>
            <a:r>
              <a:rPr lang="en-US" sz="1200" b="1" dirty="0">
                <a:solidFill>
                  <a:srgbClr val="985735"/>
                </a:solidFill>
                <a:latin typeface="Arial" charset="0"/>
                <a:ea typeface="Arial" charset="0"/>
                <a:cs typeface="Arial" charset="0"/>
              </a:rPr>
              <a:t>Elastin-like </a:t>
            </a:r>
            <a:r>
              <a:rPr lang="en-US" sz="1200" b="1" dirty="0" smtClean="0">
                <a:solidFill>
                  <a:srgbClr val="985735"/>
                </a:solidFill>
                <a:latin typeface="Arial" charset="0"/>
                <a:ea typeface="Arial" charset="0"/>
                <a:cs typeface="Arial" charset="0"/>
              </a:rPr>
              <a:t>polypeptides (ELP)</a:t>
            </a:r>
            <a:endParaRPr lang="en-US" sz="1200" b="1" i="0" dirty="0">
              <a:solidFill>
                <a:srgbClr val="985735"/>
              </a:solidFill>
              <a:effectLst/>
              <a:latin typeface="Arial" charset="0"/>
              <a:ea typeface="Arial" charset="0"/>
              <a:cs typeface="Arial" charset="0"/>
            </a:endParaRPr>
          </a:p>
        </p:txBody>
      </p:sp>
      <p:sp>
        <p:nvSpPr>
          <p:cNvPr id="28" name="Rectangle 27"/>
          <p:cNvSpPr/>
          <p:nvPr/>
        </p:nvSpPr>
        <p:spPr>
          <a:xfrm>
            <a:off x="86177" y="8779236"/>
            <a:ext cx="6708059" cy="64633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sz="1200" dirty="0" smtClean="0">
                <a:latin typeface="Times New Roman" charset="0"/>
                <a:ea typeface="Times New Roman" charset="0"/>
                <a:cs typeface="Times New Roman" charset="0"/>
              </a:rPr>
              <a:t>ELP are </a:t>
            </a:r>
            <a:r>
              <a:rPr lang="en-US" sz="1200" dirty="0">
                <a:latin typeface="Times New Roman" charset="0"/>
                <a:ea typeface="Times New Roman" charset="0"/>
                <a:cs typeface="Times New Roman" charset="0"/>
              </a:rPr>
              <a:t>a family of </a:t>
            </a:r>
            <a:r>
              <a:rPr lang="en-US" sz="1200" dirty="0">
                <a:solidFill>
                  <a:srgbClr val="000000"/>
                </a:solidFill>
                <a:latin typeface="Times New Roman" charset="0"/>
              </a:rPr>
              <a:t>GEPBP</a:t>
            </a:r>
            <a:r>
              <a:rPr lang="en-US" sz="1200" dirty="0" smtClean="0">
                <a:latin typeface="Times New Roman" charset="0"/>
                <a:ea typeface="Times New Roman" charset="0"/>
                <a:cs typeface="Times New Roman" charset="0"/>
              </a:rPr>
              <a:t> </a:t>
            </a:r>
            <a:r>
              <a:rPr lang="en-US" sz="1200" dirty="0">
                <a:latin typeface="Times New Roman" charset="0"/>
                <a:ea typeface="Times New Roman" charset="0"/>
                <a:cs typeface="Times New Roman" charset="0"/>
              </a:rPr>
              <a:t>composed of elastin-derived VPGXG (</a:t>
            </a:r>
            <a:r>
              <a:rPr lang="en-US" sz="1200" dirty="0" smtClean="0">
                <a:latin typeface="Times New Roman" charset="0"/>
                <a:ea typeface="Times New Roman" charset="0"/>
                <a:cs typeface="Times New Roman" charset="0"/>
              </a:rPr>
              <a:t>Val–Pro–</a:t>
            </a:r>
            <a:r>
              <a:rPr lang="en-US" sz="1200" dirty="0" err="1" smtClean="0">
                <a:latin typeface="Times New Roman" charset="0"/>
                <a:ea typeface="Times New Roman" charset="0"/>
                <a:cs typeface="Times New Roman" charset="0"/>
              </a:rPr>
              <a:t>Gly</a:t>
            </a:r>
            <a:r>
              <a:rPr lang="en-US" sz="1200" dirty="0" smtClean="0">
                <a:latin typeface="Times New Roman" charset="0"/>
                <a:ea typeface="Times New Roman" charset="0"/>
                <a:cs typeface="Times New Roman" charset="0"/>
              </a:rPr>
              <a:t>–</a:t>
            </a:r>
            <a:r>
              <a:rPr lang="en-US" sz="1200" dirty="0" err="1" smtClean="0">
                <a:latin typeface="Times New Roman" charset="0"/>
                <a:ea typeface="Times New Roman" charset="0"/>
                <a:cs typeface="Times New Roman" charset="0"/>
              </a:rPr>
              <a:t>Xaa</a:t>
            </a:r>
            <a:r>
              <a:rPr lang="en-US" sz="1200" dirty="0" smtClean="0">
                <a:latin typeface="Times New Roman" charset="0"/>
                <a:ea typeface="Times New Roman" charset="0"/>
                <a:cs typeface="Times New Roman" charset="0"/>
              </a:rPr>
              <a:t>–</a:t>
            </a:r>
            <a:r>
              <a:rPr lang="en-US" sz="1200" dirty="0" err="1" smtClean="0">
                <a:latin typeface="Times New Roman" charset="0"/>
                <a:ea typeface="Times New Roman" charset="0"/>
                <a:cs typeface="Times New Roman" charset="0"/>
              </a:rPr>
              <a:t>Gly</a:t>
            </a:r>
            <a:r>
              <a:rPr lang="en-US" sz="1200" dirty="0" smtClean="0">
                <a:latin typeface="Times New Roman" charset="0"/>
                <a:ea typeface="Times New Roman" charset="0"/>
                <a:cs typeface="Times New Roman" charset="0"/>
              </a:rPr>
              <a:t>) </a:t>
            </a:r>
            <a:r>
              <a:rPr lang="en-US" sz="1200" dirty="0" err="1">
                <a:latin typeface="Times New Roman" charset="0"/>
                <a:ea typeface="Times New Roman" charset="0"/>
                <a:cs typeface="Times New Roman" charset="0"/>
              </a:rPr>
              <a:t>pentapeptides</a:t>
            </a:r>
            <a:r>
              <a:rPr lang="en-US" sz="1200" dirty="0">
                <a:latin typeface="Times New Roman" charset="0"/>
                <a:ea typeface="Times New Roman" charset="0"/>
                <a:cs typeface="Times New Roman" charset="0"/>
              </a:rPr>
              <a:t>, </a:t>
            </a:r>
            <a:r>
              <a:rPr lang="en-US" sz="1200" dirty="0" smtClean="0">
                <a:latin typeface="Times New Roman" charset="0"/>
                <a:ea typeface="Times New Roman" charset="0"/>
                <a:cs typeface="Times New Roman" charset="0"/>
              </a:rPr>
              <a:t>which </a:t>
            </a:r>
            <a:r>
              <a:rPr lang="en-US" sz="1200" dirty="0">
                <a:latin typeface="Times New Roman" charset="0"/>
                <a:ea typeface="Times New Roman" charset="0"/>
                <a:cs typeface="Times New Roman" charset="0"/>
              </a:rPr>
              <a:t>naturally occurs in the hydrophobic sequence of the domain of a human protein: </a:t>
            </a:r>
            <a:r>
              <a:rPr lang="en-US" sz="1200" dirty="0" err="1">
                <a:latin typeface="Times New Roman" charset="0"/>
                <a:ea typeface="Times New Roman" charset="0"/>
                <a:cs typeface="Times New Roman" charset="0"/>
              </a:rPr>
              <a:t>tropoelastin</a:t>
            </a:r>
            <a:r>
              <a:rPr lang="en-US" sz="1200" dirty="0">
                <a:latin typeface="Times New Roman" charset="0"/>
                <a:ea typeface="Times New Roman" charset="0"/>
                <a:cs typeface="Times New Roman" charset="0"/>
              </a:rPr>
              <a:t>, (</a:t>
            </a:r>
            <a:r>
              <a:rPr lang="en-US" sz="1200" dirty="0" err="1">
                <a:latin typeface="Times New Roman" charset="0"/>
                <a:ea typeface="Times New Roman" charset="0"/>
                <a:cs typeface="Times New Roman" charset="0"/>
              </a:rPr>
              <a:t>Mr</a:t>
            </a:r>
            <a:r>
              <a:rPr lang="en-US" sz="1200" dirty="0">
                <a:latin typeface="Times New Roman" charset="0"/>
                <a:ea typeface="Times New Roman" charset="0"/>
                <a:cs typeface="Times New Roman" charset="0"/>
              </a:rPr>
              <a:t> = 60–72 </a:t>
            </a:r>
            <a:r>
              <a:rPr lang="en-US" sz="1200" dirty="0" err="1">
                <a:latin typeface="Times New Roman" charset="0"/>
                <a:ea typeface="Times New Roman" charset="0"/>
                <a:cs typeface="Times New Roman" charset="0"/>
              </a:rPr>
              <a:t>kDa</a:t>
            </a:r>
            <a:r>
              <a:rPr lang="en-US" sz="1200" dirty="0" smtClean="0">
                <a:latin typeface="Times New Roman" charset="0"/>
                <a:ea typeface="Times New Roman" charset="0"/>
                <a:cs typeface="Times New Roman" charset="0"/>
              </a:rPr>
              <a:t>), </a:t>
            </a:r>
            <a:r>
              <a:rPr lang="en-US" sz="1200" dirty="0">
                <a:latin typeface="Times New Roman" charset="0"/>
                <a:ea typeface="Times New Roman" charset="0"/>
                <a:cs typeface="Times New Roman" charset="0"/>
              </a:rPr>
              <a:t>where X can be any amino acid except for </a:t>
            </a:r>
            <a:r>
              <a:rPr lang="en-US" sz="1200" dirty="0" smtClean="0">
                <a:latin typeface="Times New Roman" charset="0"/>
                <a:ea typeface="Times New Roman" charset="0"/>
                <a:cs typeface="Times New Roman" charset="0"/>
              </a:rPr>
              <a:t>proline. </a:t>
            </a:r>
            <a:endParaRPr lang="en-US" sz="1200" dirty="0">
              <a:latin typeface="Times New Roman" charset="0"/>
              <a:ea typeface="Times New Roman" charset="0"/>
              <a:cs typeface="Times New Roman" charset="0"/>
            </a:endParaRPr>
          </a:p>
        </p:txBody>
      </p:sp>
      <p:sp>
        <p:nvSpPr>
          <p:cNvPr id="29" name="Rectangle 28"/>
          <p:cNvSpPr/>
          <p:nvPr/>
        </p:nvSpPr>
        <p:spPr>
          <a:xfrm>
            <a:off x="3235845" y="9419387"/>
            <a:ext cx="3724655" cy="246221"/>
          </a:xfrm>
          <a:prstGeom prst="rect">
            <a:avLst/>
          </a:prstGeom>
        </p:spPr>
        <p:txBody>
          <a:bodyPr wrap="square">
            <a:spAutoFit/>
          </a:bodyPr>
          <a:lstStyle/>
          <a:p>
            <a:r>
              <a:rPr lang="en-US" sz="1000" dirty="0" smtClean="0">
                <a:latin typeface="Times New Roman" charset="0"/>
                <a:ea typeface="Times New Roman" charset="0"/>
                <a:cs typeface="Times New Roman" charset="0"/>
              </a:rPr>
              <a:t>&lt;&lt;D.T. </a:t>
            </a:r>
            <a:r>
              <a:rPr lang="en-US" sz="1000" dirty="0" err="1" smtClean="0">
                <a:latin typeface="Times New Roman" charset="0"/>
                <a:ea typeface="Times New Roman" charset="0"/>
                <a:cs typeface="Times New Roman" charset="0"/>
              </a:rPr>
              <a:t>McPhersson</a:t>
            </a:r>
            <a:r>
              <a:rPr lang="en-US" sz="1000" dirty="0" smtClean="0">
                <a:latin typeface="Times New Roman" charset="0"/>
                <a:ea typeface="Times New Roman" charset="0"/>
                <a:cs typeface="Times New Roman" charset="0"/>
              </a:rPr>
              <a:t> </a:t>
            </a:r>
            <a:r>
              <a:rPr lang="en-US" sz="1000" i="1" dirty="0" smtClean="0">
                <a:latin typeface="Times New Roman" charset="0"/>
                <a:ea typeface="Times New Roman" charset="0"/>
                <a:cs typeface="Times New Roman" charset="0"/>
              </a:rPr>
              <a:t>et al</a:t>
            </a:r>
            <a:r>
              <a:rPr lang="en-US" sz="1000" dirty="0" smtClean="0">
                <a:latin typeface="Times New Roman" charset="0"/>
                <a:ea typeface="Times New Roman" charset="0"/>
                <a:cs typeface="Times New Roman" charset="0"/>
              </a:rPr>
              <a:t>, </a:t>
            </a:r>
            <a:r>
              <a:rPr lang="is-IS" sz="1000" i="1" dirty="0">
                <a:solidFill>
                  <a:srgbClr val="252525"/>
                </a:solidFill>
                <a:latin typeface="Times New Roman" charset="0"/>
                <a:ea typeface="Times New Roman" charset="0"/>
                <a:cs typeface="Times New Roman" charset="0"/>
              </a:rPr>
              <a:t>Protein Expr. </a:t>
            </a:r>
            <a:r>
              <a:rPr lang="is-IS" sz="1000" i="1" dirty="0" smtClean="0">
                <a:solidFill>
                  <a:srgbClr val="252525"/>
                </a:solidFill>
                <a:latin typeface="Times New Roman" charset="0"/>
                <a:ea typeface="Times New Roman" charset="0"/>
                <a:cs typeface="Times New Roman" charset="0"/>
              </a:rPr>
              <a:t>Purif., </a:t>
            </a:r>
            <a:r>
              <a:rPr lang="is-IS" sz="1000" dirty="0" smtClean="0">
                <a:solidFill>
                  <a:srgbClr val="252525"/>
                </a:solidFill>
                <a:latin typeface="Times New Roman" charset="0"/>
                <a:ea typeface="Times New Roman" charset="0"/>
                <a:cs typeface="Times New Roman" charset="0"/>
              </a:rPr>
              <a:t>7, 51–57(1996</a:t>
            </a:r>
            <a:r>
              <a:rPr lang="is-IS" sz="1000" dirty="0">
                <a:solidFill>
                  <a:srgbClr val="252525"/>
                </a:solidFill>
                <a:latin typeface="Times New Roman" charset="0"/>
                <a:ea typeface="Times New Roman" charset="0"/>
                <a:cs typeface="Times New Roman" charset="0"/>
              </a:rPr>
              <a:t>) </a:t>
            </a:r>
            <a:r>
              <a:rPr lang="is-IS" sz="1000" i="1" dirty="0" smtClean="0">
                <a:solidFill>
                  <a:srgbClr val="252525"/>
                </a:solidFill>
                <a:latin typeface="Times New Roman" charset="0"/>
                <a:ea typeface="Times New Roman" charset="0"/>
                <a:cs typeface="Times New Roman" charset="0"/>
              </a:rPr>
              <a:t>. </a:t>
            </a:r>
            <a:r>
              <a:rPr lang="en-US" sz="1000" dirty="0" smtClean="0">
                <a:latin typeface="Times New Roman" charset="0"/>
                <a:ea typeface="Times New Roman" charset="0"/>
                <a:cs typeface="Times New Roman" charset="0"/>
              </a:rPr>
              <a:t>&gt;&gt;</a:t>
            </a:r>
            <a:endParaRPr lang="en-US" sz="1000" dirty="0">
              <a:latin typeface="Times New Roman" charset="0"/>
              <a:ea typeface="Times New Roman" charset="0"/>
              <a:cs typeface="Times New Roman" charset="0"/>
            </a:endParaRPr>
          </a:p>
        </p:txBody>
      </p:sp>
      <p:sp>
        <p:nvSpPr>
          <p:cNvPr id="30" name="Rectangle 29"/>
          <p:cNvSpPr/>
          <p:nvPr/>
        </p:nvSpPr>
        <p:spPr>
          <a:xfrm>
            <a:off x="3824745" y="8344194"/>
            <a:ext cx="2969491" cy="246221"/>
          </a:xfrm>
          <a:prstGeom prst="rect">
            <a:avLst/>
          </a:prstGeom>
        </p:spPr>
        <p:txBody>
          <a:bodyPr wrap="square">
            <a:spAutoFit/>
          </a:bodyPr>
          <a:lstStyle/>
          <a:p>
            <a:r>
              <a:rPr lang="en-US" sz="1000" dirty="0" smtClean="0">
                <a:latin typeface="Times New Roman" charset="0"/>
                <a:ea typeface="Times New Roman" charset="0"/>
                <a:cs typeface="Times New Roman" charset="0"/>
              </a:rPr>
              <a:t>&lt;&lt;L. </a:t>
            </a:r>
            <a:r>
              <a:rPr lang="it-IT" sz="1000" dirty="0" smtClean="0">
                <a:latin typeface="Times New Roman" charset="0"/>
                <a:ea typeface="Times New Roman" charset="0"/>
                <a:cs typeface="Times New Roman" charset="0"/>
              </a:rPr>
              <a:t>Mi. </a:t>
            </a:r>
            <a:r>
              <a:rPr lang="it-IT" sz="1000" i="1" dirty="0" err="1" smtClean="0">
                <a:latin typeface="Times New Roman" charset="0"/>
                <a:ea typeface="Times New Roman" charset="0"/>
                <a:cs typeface="Times New Roman" charset="0"/>
              </a:rPr>
              <a:t>Biomacromolecules</a:t>
            </a:r>
            <a:r>
              <a:rPr lang="it-IT" sz="1000" dirty="0">
                <a:latin typeface="Times New Roman" charset="0"/>
                <a:ea typeface="Times New Roman" charset="0"/>
                <a:cs typeface="Times New Roman" charset="0"/>
              </a:rPr>
              <a:t>. </a:t>
            </a:r>
            <a:r>
              <a:rPr lang="it-IT" sz="1000" dirty="0" smtClean="0">
                <a:latin typeface="Times New Roman" charset="0"/>
                <a:ea typeface="Times New Roman" charset="0"/>
                <a:cs typeface="Times New Roman" charset="0"/>
              </a:rPr>
              <a:t>7,2099-2107 (2006).</a:t>
            </a:r>
            <a:r>
              <a:rPr lang="en-US" sz="1000" dirty="0" smtClean="0">
                <a:latin typeface="Times New Roman" charset="0"/>
                <a:ea typeface="Times New Roman" charset="0"/>
                <a:cs typeface="Times New Roman" charset="0"/>
              </a:rPr>
              <a:t>&gt;&gt;</a:t>
            </a:r>
            <a:endParaRPr lang="en-US" sz="1000" dirty="0">
              <a:latin typeface="Times New Roman" charset="0"/>
              <a:ea typeface="Times New Roman" charset="0"/>
              <a:cs typeface="Times New Roman" charset="0"/>
            </a:endParaRPr>
          </a:p>
        </p:txBody>
      </p:sp>
    </p:spTree>
    <p:extLst>
      <p:ext uri="{BB962C8B-B14F-4D97-AF65-F5344CB8AC3E}">
        <p14:creationId xmlns:p14="http://schemas.microsoft.com/office/powerpoint/2010/main" val="689787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Picture 47"/>
          <p:cNvPicPr>
            <a:picLocks noChangeAspect="1"/>
          </p:cNvPicPr>
          <p:nvPr/>
        </p:nvPicPr>
        <p:blipFill rotWithShape="1">
          <a:blip r:embed="rId3">
            <a:extLst>
              <a:ext uri="{28A0092B-C50C-407E-A947-70E740481C1C}">
                <a14:useLocalDpi xmlns:a14="http://schemas.microsoft.com/office/drawing/2010/main" val="0"/>
              </a:ext>
            </a:extLst>
          </a:blip>
          <a:srcRect r="47992"/>
          <a:stretch/>
        </p:blipFill>
        <p:spPr>
          <a:xfrm>
            <a:off x="4162351" y="2686235"/>
            <a:ext cx="2373903" cy="1588622"/>
          </a:xfrm>
          <a:prstGeom prst="rect">
            <a:avLst/>
          </a:prstGeom>
        </p:spPr>
      </p:pic>
      <p:sp>
        <p:nvSpPr>
          <p:cNvPr id="3" name="Rectangle 2"/>
          <p:cNvSpPr/>
          <p:nvPr/>
        </p:nvSpPr>
        <p:spPr>
          <a:xfrm>
            <a:off x="115691" y="108411"/>
            <a:ext cx="689612" cy="276999"/>
          </a:xfrm>
          <a:prstGeom prst="rect">
            <a:avLst/>
          </a:prstGeom>
        </p:spPr>
        <p:txBody>
          <a:bodyPr wrap="none">
            <a:spAutoFit/>
          </a:bodyPr>
          <a:lstStyle/>
          <a:p>
            <a:r>
              <a:rPr lang="en-US" sz="1200" b="1" dirty="0" smtClean="0">
                <a:solidFill>
                  <a:srgbClr val="985735"/>
                </a:solidFill>
                <a:latin typeface="Arial" charset="0"/>
                <a:ea typeface="Arial" charset="0"/>
                <a:cs typeface="Arial" charset="0"/>
              </a:rPr>
              <a:t>Elastin</a:t>
            </a:r>
            <a:endParaRPr lang="en-US" sz="1200" b="1" i="0" dirty="0">
              <a:solidFill>
                <a:srgbClr val="985735"/>
              </a:solidFill>
              <a:effectLst/>
              <a:latin typeface="Arial" charset="0"/>
              <a:ea typeface="Arial" charset="0"/>
              <a:cs typeface="Arial" charset="0"/>
            </a:endParaRPr>
          </a:p>
        </p:txBody>
      </p:sp>
      <p:sp>
        <p:nvSpPr>
          <p:cNvPr id="4" name="Rectangle 3"/>
          <p:cNvSpPr/>
          <p:nvPr/>
        </p:nvSpPr>
        <p:spPr>
          <a:xfrm>
            <a:off x="115691" y="579174"/>
            <a:ext cx="3070033" cy="830997"/>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sz="1200" dirty="0" smtClean="0">
                <a:latin typeface="Times New Roman" charset="0"/>
                <a:ea typeface="Times New Roman" charset="0"/>
                <a:cs typeface="Times New Roman" charset="0"/>
              </a:rPr>
              <a:t>Elastin </a:t>
            </a:r>
            <a:r>
              <a:rPr lang="en-US" sz="1200" dirty="0">
                <a:latin typeface="Times New Roman" charset="0"/>
                <a:ea typeface="Times New Roman" charset="0"/>
                <a:cs typeface="Times New Roman" charset="0"/>
              </a:rPr>
              <a:t>is the extracellular matrix protein responsible for the elasticity of vertebrate arterial vessels, connective tissues, lung, and skin.</a:t>
            </a:r>
          </a:p>
        </p:txBody>
      </p:sp>
      <p:sp>
        <p:nvSpPr>
          <p:cNvPr id="29" name="Rectangle 28"/>
          <p:cNvSpPr/>
          <p:nvPr/>
        </p:nvSpPr>
        <p:spPr>
          <a:xfrm>
            <a:off x="76356" y="1708611"/>
            <a:ext cx="1717137" cy="276999"/>
          </a:xfrm>
          <a:prstGeom prst="rect">
            <a:avLst/>
          </a:prstGeom>
        </p:spPr>
        <p:txBody>
          <a:bodyPr wrap="none">
            <a:spAutoFit/>
          </a:bodyPr>
          <a:lstStyle/>
          <a:p>
            <a:r>
              <a:rPr lang="en-US" sz="1200" b="1" dirty="0" smtClean="0">
                <a:solidFill>
                  <a:srgbClr val="985735"/>
                </a:solidFill>
                <a:latin typeface="Arial" charset="0"/>
                <a:ea typeface="Arial" charset="0"/>
                <a:cs typeface="Arial" charset="0"/>
              </a:rPr>
              <a:t>Classification of ELP</a:t>
            </a:r>
            <a:endParaRPr lang="en-US" sz="1200" b="1" i="0" dirty="0">
              <a:solidFill>
                <a:srgbClr val="985735"/>
              </a:solidFill>
              <a:effectLst/>
              <a:latin typeface="Arial" charset="0"/>
              <a:ea typeface="Arial" charset="0"/>
              <a:cs typeface="Arial" charset="0"/>
            </a:endParaRPr>
          </a:p>
        </p:txBody>
      </p:sp>
      <p:sp>
        <p:nvSpPr>
          <p:cNvPr id="31" name="Rectangle 30"/>
          <p:cNvSpPr/>
          <p:nvPr/>
        </p:nvSpPr>
        <p:spPr>
          <a:xfrm>
            <a:off x="3226023" y="1668839"/>
            <a:ext cx="4327158" cy="246221"/>
          </a:xfrm>
          <a:prstGeom prst="rect">
            <a:avLst/>
          </a:prstGeom>
        </p:spPr>
        <p:txBody>
          <a:bodyPr wrap="square">
            <a:spAutoFit/>
          </a:bodyPr>
          <a:lstStyle/>
          <a:p>
            <a:r>
              <a:rPr lang="en-US" sz="1000" dirty="0" smtClean="0">
                <a:latin typeface="Times New Roman" charset="0"/>
                <a:ea typeface="Times New Roman" charset="0"/>
                <a:cs typeface="Times New Roman" charset="0"/>
              </a:rPr>
              <a:t>&lt;&lt;L.D. </a:t>
            </a:r>
            <a:r>
              <a:rPr lang="en-US" sz="1000" dirty="0" err="1" smtClean="0">
                <a:latin typeface="Times New Roman" charset="0"/>
                <a:ea typeface="Times New Roman" charset="0"/>
                <a:cs typeface="Times New Roman" charset="0"/>
              </a:rPr>
              <a:t>Muiznieks</a:t>
            </a:r>
            <a:r>
              <a:rPr lang="en-US" sz="1000" dirty="0" smtClean="0">
                <a:latin typeface="Times New Roman" charset="0"/>
                <a:ea typeface="Times New Roman" charset="0"/>
                <a:cs typeface="Times New Roman" charset="0"/>
              </a:rPr>
              <a:t> </a:t>
            </a:r>
            <a:r>
              <a:rPr lang="en-US" sz="1000" i="1" dirty="0" smtClean="0">
                <a:latin typeface="Times New Roman" charset="0"/>
                <a:ea typeface="Times New Roman" charset="0"/>
                <a:cs typeface="Times New Roman" charset="0"/>
              </a:rPr>
              <a:t>et al</a:t>
            </a:r>
            <a:r>
              <a:rPr lang="en-US" sz="1000" dirty="0" smtClean="0">
                <a:latin typeface="Times New Roman" charset="0"/>
                <a:ea typeface="Times New Roman" charset="0"/>
                <a:cs typeface="Times New Roman" charset="0"/>
              </a:rPr>
              <a:t>, </a:t>
            </a:r>
            <a:r>
              <a:rPr lang="en-US" sz="1000" i="1" dirty="0" smtClean="0">
                <a:solidFill>
                  <a:srgbClr val="252525"/>
                </a:solidFill>
                <a:latin typeface="Times New Roman" charset="0"/>
                <a:ea typeface="Times New Roman" charset="0"/>
                <a:cs typeface="Times New Roman" charset="0"/>
              </a:rPr>
              <a:t>J. Bio. Chem. </a:t>
            </a:r>
            <a:r>
              <a:rPr lang="en-US" sz="1000" dirty="0" smtClean="0">
                <a:solidFill>
                  <a:srgbClr val="252525"/>
                </a:solidFill>
                <a:latin typeface="Times New Roman" charset="0"/>
                <a:ea typeface="Times New Roman" charset="0"/>
                <a:cs typeface="Times New Roman" charset="0"/>
              </a:rPr>
              <a:t>285</a:t>
            </a:r>
            <a:r>
              <a:rPr lang="en-US" sz="1000" dirty="0">
                <a:solidFill>
                  <a:srgbClr val="252525"/>
                </a:solidFill>
                <a:latin typeface="Times New Roman" charset="0"/>
                <a:ea typeface="Times New Roman" charset="0"/>
                <a:cs typeface="Times New Roman" charset="0"/>
              </a:rPr>
              <a:t>, </a:t>
            </a:r>
            <a:r>
              <a:rPr lang="en-US" sz="1000" dirty="0" smtClean="0">
                <a:solidFill>
                  <a:srgbClr val="252525"/>
                </a:solidFill>
                <a:latin typeface="Times New Roman" charset="0"/>
                <a:ea typeface="Times New Roman" charset="0"/>
                <a:cs typeface="Times New Roman" charset="0"/>
              </a:rPr>
              <a:t>39779-39789 (2010)</a:t>
            </a:r>
            <a:r>
              <a:rPr lang="en-US" sz="1000" i="1" dirty="0" smtClean="0">
                <a:solidFill>
                  <a:srgbClr val="252525"/>
                </a:solidFill>
                <a:latin typeface="Times New Roman" charset="0"/>
                <a:ea typeface="Times New Roman" charset="0"/>
                <a:cs typeface="Times New Roman" charset="0"/>
              </a:rPr>
              <a:t>. </a:t>
            </a:r>
            <a:r>
              <a:rPr lang="en-US" sz="1000" dirty="0" smtClean="0">
                <a:latin typeface="Times New Roman" charset="0"/>
                <a:ea typeface="Times New Roman" charset="0"/>
                <a:cs typeface="Times New Roman" charset="0"/>
              </a:rPr>
              <a:t>&gt;&gt;</a:t>
            </a:r>
            <a:endParaRPr lang="en-US" sz="1000" dirty="0">
              <a:latin typeface="Times New Roman" charset="0"/>
              <a:ea typeface="Times New Roman" charset="0"/>
              <a:cs typeface="Times New Roman" charset="0"/>
            </a:endParaRPr>
          </a:p>
        </p:txBody>
      </p:sp>
      <p:sp>
        <p:nvSpPr>
          <p:cNvPr id="11" name="Rectangle 10"/>
          <p:cNvSpPr/>
          <p:nvPr/>
        </p:nvSpPr>
        <p:spPr>
          <a:xfrm>
            <a:off x="3355413" y="409566"/>
            <a:ext cx="3465877" cy="1200329"/>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sz="1200" dirty="0">
                <a:latin typeface="Times New Roman" charset="0"/>
                <a:ea typeface="Times New Roman" charset="0"/>
                <a:cs typeface="Times New Roman" charset="0"/>
              </a:rPr>
              <a:t>Elastin resilience is afforded by the formation of insoluble fibers, the first step of which involves the self-alignment of elastin monomers, </a:t>
            </a:r>
            <a:r>
              <a:rPr lang="en-US" sz="1200" dirty="0" err="1">
                <a:latin typeface="Times New Roman" charset="0"/>
                <a:ea typeface="Times New Roman" charset="0"/>
                <a:cs typeface="Times New Roman" charset="0"/>
              </a:rPr>
              <a:t>tropoelastin</a:t>
            </a:r>
            <a:r>
              <a:rPr lang="en-US" sz="1200" dirty="0">
                <a:latin typeface="Times New Roman" charset="0"/>
                <a:ea typeface="Times New Roman" charset="0"/>
                <a:cs typeface="Times New Roman" charset="0"/>
              </a:rPr>
              <a:t>, in a temperature-induced transition known as </a:t>
            </a:r>
            <a:r>
              <a:rPr lang="en-US" sz="1200" dirty="0" err="1">
                <a:latin typeface="Times New Roman" charset="0"/>
                <a:ea typeface="Times New Roman" charset="0"/>
                <a:cs typeface="Times New Roman" charset="0"/>
              </a:rPr>
              <a:t>coacervation</a:t>
            </a:r>
            <a:r>
              <a:rPr lang="en-US" sz="1200" dirty="0">
                <a:latin typeface="Times New Roman" charset="0"/>
                <a:ea typeface="Times New Roman" charset="0"/>
                <a:cs typeface="Times New Roman" charset="0"/>
              </a:rPr>
              <a:t>, through the association of hydrophobic </a:t>
            </a:r>
            <a:r>
              <a:rPr lang="en-US" sz="1200" dirty="0" smtClean="0">
                <a:latin typeface="Times New Roman" charset="0"/>
                <a:ea typeface="Times New Roman" charset="0"/>
                <a:cs typeface="Times New Roman" charset="0"/>
              </a:rPr>
              <a:t>domains.</a:t>
            </a:r>
            <a:endParaRPr lang="en-US" sz="1200" dirty="0">
              <a:latin typeface="Times New Roman" charset="0"/>
              <a:ea typeface="Times New Roman" charset="0"/>
              <a:cs typeface="Times New Roman" charset="0"/>
            </a:endParaRPr>
          </a:p>
        </p:txBody>
      </p:sp>
      <p:sp>
        <p:nvSpPr>
          <p:cNvPr id="13" name="Rectangle 12"/>
          <p:cNvSpPr/>
          <p:nvPr/>
        </p:nvSpPr>
        <p:spPr>
          <a:xfrm>
            <a:off x="100035" y="2069815"/>
            <a:ext cx="6684379" cy="46166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sz="1200">
                <a:solidFill>
                  <a:srgbClr val="000000"/>
                </a:solidFill>
                <a:latin typeface="Times New Roman" charset="0"/>
              </a:rPr>
              <a:t>The classification of elastin-like polypeptides in the literature is based on the kind and number of amino acids occurring in the guest residue </a:t>
            </a:r>
            <a:r>
              <a:rPr lang="en-US" sz="1200" smtClean="0">
                <a:solidFill>
                  <a:srgbClr val="000000"/>
                </a:solidFill>
                <a:latin typeface="Times New Roman" charset="0"/>
              </a:rPr>
              <a:t>position.</a:t>
            </a:r>
            <a:endParaRPr lang="en-US" sz="1200"/>
          </a:p>
        </p:txBody>
      </p:sp>
      <p:sp>
        <p:nvSpPr>
          <p:cNvPr id="16" name="Rectangle 15"/>
          <p:cNvSpPr/>
          <p:nvPr/>
        </p:nvSpPr>
        <p:spPr>
          <a:xfrm>
            <a:off x="139309" y="2672708"/>
            <a:ext cx="3693445" cy="1754326"/>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US" sz="1200" dirty="0">
                <a:solidFill>
                  <a:srgbClr val="000000"/>
                </a:solidFill>
                <a:latin typeface="Times New Roman" charset="0"/>
              </a:rPr>
              <a:t>In order to simplify and standardize the notation of the structure of a particular ELP, the following scheme has been agreed upon: [</a:t>
            </a:r>
            <a:r>
              <a:rPr lang="en-US" sz="1200" dirty="0" err="1">
                <a:solidFill>
                  <a:srgbClr val="000000"/>
                </a:solidFill>
                <a:latin typeface="Times New Roman" charset="0"/>
              </a:rPr>
              <a:t>X</a:t>
            </a:r>
            <a:r>
              <a:rPr lang="en-US" sz="1200" baseline="-25000" dirty="0" err="1">
                <a:solidFill>
                  <a:srgbClr val="000000"/>
                </a:solidFill>
                <a:latin typeface="Times New Roman" charset="0"/>
              </a:rPr>
              <a:t>i</a:t>
            </a:r>
            <a:r>
              <a:rPr lang="en-US" sz="1200" dirty="0" err="1">
                <a:solidFill>
                  <a:srgbClr val="000000"/>
                </a:solidFill>
                <a:latin typeface="Times New Roman" charset="0"/>
              </a:rPr>
              <a:t>Y</a:t>
            </a:r>
            <a:r>
              <a:rPr lang="en-US" sz="1200" baseline="-25000" dirty="0" err="1">
                <a:solidFill>
                  <a:srgbClr val="000000"/>
                </a:solidFill>
                <a:latin typeface="Times New Roman" charset="0"/>
              </a:rPr>
              <a:t>j</a:t>
            </a:r>
            <a:r>
              <a:rPr lang="en-US" sz="1200" dirty="0" err="1">
                <a:solidFill>
                  <a:srgbClr val="000000"/>
                </a:solidFill>
                <a:latin typeface="Times New Roman" charset="0"/>
              </a:rPr>
              <a:t>Z</a:t>
            </a:r>
            <a:r>
              <a:rPr lang="en-US" sz="1200" baseline="-25000" dirty="0" err="1">
                <a:solidFill>
                  <a:srgbClr val="000000"/>
                </a:solidFill>
                <a:latin typeface="Times New Roman" charset="0"/>
              </a:rPr>
              <a:t>k</a:t>
            </a:r>
            <a:r>
              <a:rPr lang="en-US" sz="1200" dirty="0">
                <a:solidFill>
                  <a:srgbClr val="000000"/>
                </a:solidFill>
                <a:latin typeface="Times New Roman" charset="0"/>
              </a:rPr>
              <a:t>-n], where:</a:t>
            </a:r>
          </a:p>
          <a:p>
            <a:pPr>
              <a:buFont typeface="Arial" charset="0"/>
              <a:buChar char="•"/>
            </a:pPr>
            <a:r>
              <a:rPr lang="en-US" sz="1200" dirty="0">
                <a:solidFill>
                  <a:srgbClr val="000000"/>
                </a:solidFill>
                <a:latin typeface="Times New Roman" charset="0"/>
              </a:rPr>
              <a:t>X, Y, Z—single-letter symbols of amino acids occurring in the place of the guest residue in the </a:t>
            </a:r>
            <a:r>
              <a:rPr lang="en-US" sz="1200" dirty="0" err="1">
                <a:solidFill>
                  <a:srgbClr val="000000"/>
                </a:solidFill>
                <a:latin typeface="Times New Roman" charset="0"/>
              </a:rPr>
              <a:t>pentamer</a:t>
            </a:r>
            <a:r>
              <a:rPr lang="en-US" sz="1200" dirty="0">
                <a:solidFill>
                  <a:srgbClr val="000000"/>
                </a:solidFill>
                <a:latin typeface="Times New Roman" charset="0"/>
              </a:rPr>
              <a:t>;</a:t>
            </a:r>
          </a:p>
          <a:p>
            <a:pPr>
              <a:buFont typeface="Arial" charset="0"/>
              <a:buChar char="•"/>
            </a:pPr>
            <a:r>
              <a:rPr lang="en-US" sz="1200" dirty="0" err="1">
                <a:solidFill>
                  <a:srgbClr val="000000"/>
                </a:solidFill>
                <a:latin typeface="Times New Roman" charset="0"/>
              </a:rPr>
              <a:t>i</a:t>
            </a:r>
            <a:r>
              <a:rPr lang="en-US" sz="1200" dirty="0">
                <a:solidFill>
                  <a:srgbClr val="000000"/>
                </a:solidFill>
                <a:latin typeface="Times New Roman" charset="0"/>
              </a:rPr>
              <a:t>, j, k—the ratio in which the amino acids occur in the guest residue position in the basic structural unit;</a:t>
            </a:r>
          </a:p>
          <a:p>
            <a:pPr>
              <a:buFont typeface="Arial" charset="0"/>
              <a:buChar char="•"/>
            </a:pPr>
            <a:r>
              <a:rPr lang="en-US" sz="1200" dirty="0">
                <a:solidFill>
                  <a:srgbClr val="000000"/>
                </a:solidFill>
                <a:latin typeface="Times New Roman" charset="0"/>
              </a:rPr>
              <a:t>n—the total length describing the number of polypeptides contained in the given ELP.</a:t>
            </a:r>
            <a:endParaRPr lang="en-US" sz="1200" b="0" i="0" dirty="0">
              <a:solidFill>
                <a:srgbClr val="000000"/>
              </a:solidFill>
              <a:effectLst/>
              <a:latin typeface="Times New Roman" charset="0"/>
            </a:endParaRPr>
          </a:p>
        </p:txBody>
      </p:sp>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55777" y="4034328"/>
            <a:ext cx="2528637" cy="619726"/>
          </a:xfrm>
          <a:prstGeom prst="rect">
            <a:avLst/>
          </a:prstGeom>
        </p:spPr>
      </p:pic>
      <p:sp>
        <p:nvSpPr>
          <p:cNvPr id="26" name="Rectangle 25"/>
          <p:cNvSpPr/>
          <p:nvPr/>
        </p:nvSpPr>
        <p:spPr>
          <a:xfrm>
            <a:off x="3831771" y="5459360"/>
            <a:ext cx="4121176" cy="246221"/>
          </a:xfrm>
          <a:prstGeom prst="rect">
            <a:avLst/>
          </a:prstGeom>
        </p:spPr>
        <p:txBody>
          <a:bodyPr wrap="square">
            <a:spAutoFit/>
          </a:bodyPr>
          <a:lstStyle/>
          <a:p>
            <a:r>
              <a:rPr lang="en-US" sz="1000" dirty="0" smtClean="0">
                <a:solidFill>
                  <a:srgbClr val="000000"/>
                </a:solidFill>
                <a:latin typeface="Arial" charset="0"/>
                <a:ea typeface="Arial" charset="0"/>
                <a:cs typeface="Arial" charset="0"/>
              </a:rPr>
              <a:t>Fig. 5. The </a:t>
            </a:r>
            <a:r>
              <a:rPr lang="en-US" sz="1000" dirty="0">
                <a:solidFill>
                  <a:srgbClr val="000000"/>
                </a:solidFill>
                <a:latin typeface="Arial" charset="0"/>
                <a:ea typeface="Arial" charset="0"/>
                <a:cs typeface="Arial" charset="0"/>
              </a:rPr>
              <a:t>scheme describing the structure of ELPs  </a:t>
            </a:r>
            <a:endParaRPr lang="en-US" sz="1000" dirty="0">
              <a:latin typeface="Arial" charset="0"/>
              <a:ea typeface="Arial" charset="0"/>
              <a:cs typeface="Arial" charset="0"/>
            </a:endParaRPr>
          </a:p>
        </p:txBody>
      </p:sp>
      <p:sp>
        <p:nvSpPr>
          <p:cNvPr id="38" name="Rectangle 37"/>
          <p:cNvSpPr/>
          <p:nvPr/>
        </p:nvSpPr>
        <p:spPr>
          <a:xfrm>
            <a:off x="-68686" y="4462071"/>
            <a:ext cx="4327158" cy="246221"/>
          </a:xfrm>
          <a:prstGeom prst="rect">
            <a:avLst/>
          </a:prstGeom>
        </p:spPr>
        <p:txBody>
          <a:bodyPr wrap="square">
            <a:spAutoFit/>
          </a:bodyPr>
          <a:lstStyle/>
          <a:p>
            <a:r>
              <a:rPr lang="en-US" sz="1000" dirty="0" smtClean="0">
                <a:latin typeface="Times New Roman" charset="0"/>
                <a:ea typeface="Times New Roman" charset="0"/>
                <a:cs typeface="Times New Roman" charset="0"/>
              </a:rPr>
              <a:t>&lt;&lt;M.B. van </a:t>
            </a:r>
            <a:r>
              <a:rPr lang="en-US" sz="1000" dirty="0" err="1" smtClean="0">
                <a:latin typeface="Times New Roman" charset="0"/>
                <a:ea typeface="Times New Roman" charset="0"/>
                <a:cs typeface="Times New Roman" charset="0"/>
              </a:rPr>
              <a:t>Eldijk</a:t>
            </a:r>
            <a:r>
              <a:rPr lang="en-US" sz="1000" dirty="0" smtClean="0">
                <a:latin typeface="Times New Roman" charset="0"/>
                <a:ea typeface="Times New Roman" charset="0"/>
                <a:cs typeface="Times New Roman" charset="0"/>
              </a:rPr>
              <a:t> </a:t>
            </a:r>
            <a:r>
              <a:rPr lang="en-US" sz="1000" i="1" dirty="0" smtClean="0">
                <a:latin typeface="Times New Roman" charset="0"/>
                <a:ea typeface="Times New Roman" charset="0"/>
                <a:cs typeface="Times New Roman" charset="0"/>
              </a:rPr>
              <a:t>et al</a:t>
            </a:r>
            <a:r>
              <a:rPr lang="en-US" sz="1000" dirty="0" smtClean="0">
                <a:latin typeface="Times New Roman" charset="0"/>
                <a:ea typeface="Times New Roman" charset="0"/>
                <a:cs typeface="Times New Roman" charset="0"/>
              </a:rPr>
              <a:t>, </a:t>
            </a:r>
            <a:r>
              <a:rPr lang="pl-PL" sz="1000" dirty="0">
                <a:latin typeface="Times New Roman" charset="0"/>
                <a:ea typeface="Times New Roman" charset="0"/>
                <a:cs typeface="Times New Roman" charset="0"/>
              </a:rPr>
              <a:t>Top </a:t>
            </a:r>
            <a:r>
              <a:rPr lang="pl-PL" sz="1000" dirty="0" err="1" smtClean="0">
                <a:latin typeface="Times New Roman" charset="0"/>
                <a:ea typeface="Times New Roman" charset="0"/>
                <a:cs typeface="Times New Roman" charset="0"/>
              </a:rPr>
              <a:t>Curr</a:t>
            </a:r>
            <a:r>
              <a:rPr lang="pl-PL" sz="1000" dirty="0" smtClean="0">
                <a:latin typeface="Times New Roman" charset="0"/>
                <a:ea typeface="Times New Roman" charset="0"/>
                <a:cs typeface="Times New Roman" charset="0"/>
              </a:rPr>
              <a:t>. </a:t>
            </a:r>
            <a:r>
              <a:rPr lang="pl-PL" sz="1000" dirty="0">
                <a:latin typeface="Times New Roman" charset="0"/>
                <a:ea typeface="Times New Roman" charset="0"/>
                <a:cs typeface="Times New Roman" charset="0"/>
              </a:rPr>
              <a:t>Chem</a:t>
            </a:r>
            <a:r>
              <a:rPr lang="pl-PL" sz="1000" dirty="0" smtClean="0">
                <a:latin typeface="Times New Roman" charset="0"/>
                <a:ea typeface="Times New Roman" charset="0"/>
                <a:cs typeface="Times New Roman" charset="0"/>
              </a:rPr>
              <a:t>., 310, 71–116 </a:t>
            </a:r>
            <a:r>
              <a:rPr lang="pl-PL" sz="1000" dirty="0">
                <a:latin typeface="Times New Roman" charset="0"/>
                <a:ea typeface="Times New Roman" charset="0"/>
                <a:cs typeface="Times New Roman" charset="0"/>
              </a:rPr>
              <a:t>(</a:t>
            </a:r>
            <a:r>
              <a:rPr lang="pl-PL" sz="1000" dirty="0" smtClean="0">
                <a:latin typeface="Times New Roman" charset="0"/>
                <a:ea typeface="Times New Roman" charset="0"/>
                <a:cs typeface="Times New Roman" charset="0"/>
              </a:rPr>
              <a:t>2012)</a:t>
            </a:r>
            <a:r>
              <a:rPr lang="is-IS" sz="1000" dirty="0" smtClean="0">
                <a:latin typeface="Times New Roman" charset="0"/>
                <a:ea typeface="Times New Roman" charset="0"/>
                <a:cs typeface="Times New Roman" charset="0"/>
              </a:rPr>
              <a:t>. </a:t>
            </a:r>
            <a:r>
              <a:rPr lang="en-US" sz="1000" dirty="0" smtClean="0">
                <a:latin typeface="Times New Roman" charset="0"/>
                <a:ea typeface="Times New Roman" charset="0"/>
                <a:cs typeface="Times New Roman" charset="0"/>
              </a:rPr>
              <a:t>&gt;&gt;</a:t>
            </a:r>
            <a:endParaRPr lang="en-US" sz="1000" dirty="0">
              <a:latin typeface="Times New Roman" charset="0"/>
              <a:ea typeface="Times New Roman" charset="0"/>
              <a:cs typeface="Times New Roman" charset="0"/>
            </a:endParaRPr>
          </a:p>
        </p:txBody>
      </p:sp>
      <p:sp>
        <p:nvSpPr>
          <p:cNvPr id="39" name="Rectangle 38"/>
          <p:cNvSpPr/>
          <p:nvPr/>
        </p:nvSpPr>
        <p:spPr>
          <a:xfrm>
            <a:off x="3185724" y="5705975"/>
            <a:ext cx="4327158" cy="246221"/>
          </a:xfrm>
          <a:prstGeom prst="rect">
            <a:avLst/>
          </a:prstGeom>
        </p:spPr>
        <p:txBody>
          <a:bodyPr wrap="square">
            <a:spAutoFit/>
          </a:bodyPr>
          <a:lstStyle/>
          <a:p>
            <a:r>
              <a:rPr lang="en-US" sz="1000" dirty="0" smtClean="0">
                <a:latin typeface="Times New Roman" charset="0"/>
                <a:ea typeface="Times New Roman" charset="0"/>
                <a:cs typeface="Times New Roman" charset="0"/>
              </a:rPr>
              <a:t>&lt;&lt;A</a:t>
            </a:r>
            <a:r>
              <a:rPr lang="en-US" sz="1000" dirty="0">
                <a:latin typeface="Times New Roman" charset="0"/>
                <a:ea typeface="Times New Roman" charset="0"/>
                <a:cs typeface="Times New Roman" charset="0"/>
              </a:rPr>
              <a:t>. </a:t>
            </a:r>
            <a:r>
              <a:rPr lang="en-US" sz="1000" dirty="0" err="1" smtClean="0">
                <a:latin typeface="Times New Roman" charset="0"/>
                <a:ea typeface="Times New Roman" charset="0"/>
                <a:cs typeface="Times New Roman" charset="0"/>
              </a:rPr>
              <a:t>Valiaev</a:t>
            </a:r>
            <a:r>
              <a:rPr lang="en-US" sz="1000" dirty="0" smtClean="0">
                <a:latin typeface="Times New Roman" charset="0"/>
                <a:ea typeface="Times New Roman" charset="0"/>
                <a:cs typeface="Times New Roman" charset="0"/>
              </a:rPr>
              <a:t> </a:t>
            </a:r>
            <a:r>
              <a:rPr lang="en-US" sz="1000" i="1" dirty="0" smtClean="0">
                <a:latin typeface="Times New Roman" charset="0"/>
                <a:ea typeface="Times New Roman" charset="0"/>
                <a:cs typeface="Times New Roman" charset="0"/>
              </a:rPr>
              <a:t>et al</a:t>
            </a:r>
            <a:r>
              <a:rPr lang="en-US" sz="1000" dirty="0" smtClean="0">
                <a:latin typeface="Times New Roman" charset="0"/>
                <a:ea typeface="Times New Roman" charset="0"/>
                <a:cs typeface="Times New Roman" charset="0"/>
              </a:rPr>
              <a:t>, </a:t>
            </a:r>
            <a:r>
              <a:rPr lang="pl-PL" sz="1000" dirty="0" smtClean="0">
                <a:latin typeface="Times New Roman" charset="0"/>
                <a:ea typeface="Times New Roman" charset="0"/>
                <a:cs typeface="Times New Roman" charset="0"/>
              </a:rPr>
              <a:t>J. Am. Chem. </a:t>
            </a:r>
            <a:r>
              <a:rPr lang="pl-PL" sz="1000" dirty="0">
                <a:latin typeface="Times New Roman" charset="0"/>
                <a:ea typeface="Times New Roman" charset="0"/>
                <a:cs typeface="Times New Roman" charset="0"/>
              </a:rPr>
              <a:t>Soc</a:t>
            </a:r>
            <a:r>
              <a:rPr lang="pl-PL" sz="1000" dirty="0" smtClean="0">
                <a:latin typeface="Times New Roman" charset="0"/>
                <a:ea typeface="Times New Roman" charset="0"/>
                <a:cs typeface="Times New Roman" charset="0"/>
              </a:rPr>
              <a:t>.,130, 10939–10946 (</a:t>
            </a:r>
            <a:r>
              <a:rPr lang="pl-PL" sz="1000" dirty="0">
                <a:latin typeface="Times New Roman" charset="0"/>
                <a:ea typeface="Times New Roman" charset="0"/>
                <a:cs typeface="Times New Roman" charset="0"/>
              </a:rPr>
              <a:t> </a:t>
            </a:r>
            <a:r>
              <a:rPr lang="pl-PL" sz="1000" dirty="0" smtClean="0">
                <a:latin typeface="Times New Roman" charset="0"/>
                <a:ea typeface="Times New Roman" charset="0"/>
                <a:cs typeface="Times New Roman" charset="0"/>
              </a:rPr>
              <a:t>2008)</a:t>
            </a:r>
            <a:r>
              <a:rPr lang="is-IS" sz="1000" dirty="0" smtClean="0">
                <a:latin typeface="Times New Roman" charset="0"/>
                <a:ea typeface="Times New Roman" charset="0"/>
                <a:cs typeface="Times New Roman" charset="0"/>
              </a:rPr>
              <a:t>. </a:t>
            </a:r>
            <a:r>
              <a:rPr lang="en-US" sz="1000" dirty="0" smtClean="0">
                <a:latin typeface="Times New Roman" charset="0"/>
                <a:ea typeface="Times New Roman" charset="0"/>
                <a:cs typeface="Times New Roman" charset="0"/>
              </a:rPr>
              <a:t>&gt;&gt;</a:t>
            </a:r>
            <a:endParaRPr lang="en-US" sz="1000" dirty="0">
              <a:latin typeface="Times New Roman" charset="0"/>
              <a:ea typeface="Times New Roman" charset="0"/>
              <a:cs typeface="Times New Roman" charset="0"/>
            </a:endParaRPr>
          </a:p>
        </p:txBody>
      </p:sp>
      <p:sp>
        <p:nvSpPr>
          <p:cNvPr id="40" name="Rectangle 39"/>
          <p:cNvSpPr/>
          <p:nvPr/>
        </p:nvSpPr>
        <p:spPr>
          <a:xfrm>
            <a:off x="58021" y="4896502"/>
            <a:ext cx="2135521" cy="276999"/>
          </a:xfrm>
          <a:prstGeom prst="rect">
            <a:avLst/>
          </a:prstGeom>
        </p:spPr>
        <p:txBody>
          <a:bodyPr wrap="none">
            <a:spAutoFit/>
          </a:bodyPr>
          <a:lstStyle/>
          <a:p>
            <a:r>
              <a:rPr lang="en-US" sz="1200" b="1" dirty="0">
                <a:solidFill>
                  <a:srgbClr val="985735"/>
                </a:solidFill>
                <a:latin typeface="arial" charset="0"/>
              </a:rPr>
              <a:t>Physical </a:t>
            </a:r>
            <a:r>
              <a:rPr lang="en-US" sz="1200" b="1" dirty="0" smtClean="0">
                <a:solidFill>
                  <a:srgbClr val="985735"/>
                </a:solidFill>
                <a:latin typeface="arial" charset="0"/>
              </a:rPr>
              <a:t>properties of ELP</a:t>
            </a:r>
            <a:endParaRPr lang="en-US" sz="1200" b="1" i="0" dirty="0">
              <a:solidFill>
                <a:srgbClr val="985735"/>
              </a:solidFill>
              <a:effectLst/>
              <a:latin typeface="arial" charset="0"/>
            </a:endParaRPr>
          </a:p>
        </p:txBody>
      </p:sp>
      <p:sp>
        <p:nvSpPr>
          <p:cNvPr id="41" name="Rectangle 40"/>
          <p:cNvSpPr/>
          <p:nvPr/>
        </p:nvSpPr>
        <p:spPr>
          <a:xfrm>
            <a:off x="70592" y="5193522"/>
            <a:ext cx="6751681" cy="46166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sz="1200" dirty="0" smtClean="0">
                <a:latin typeface="Times New Roman" charset="0"/>
                <a:ea typeface="Times New Roman" charset="0"/>
                <a:cs typeface="Times New Roman" charset="0"/>
              </a:rPr>
              <a:t>The </a:t>
            </a:r>
            <a:r>
              <a:rPr lang="en-US" sz="1200" dirty="0">
                <a:latin typeface="Times New Roman" charset="0"/>
                <a:ea typeface="Times New Roman" charset="0"/>
                <a:cs typeface="Times New Roman" charset="0"/>
              </a:rPr>
              <a:t>favorable feature of ELP is their responsiveness to a change in solution temperature: above a characteristic transition temperature (Tt), solubilized ELP form highly hydrated hydrogel-like </a:t>
            </a:r>
            <a:r>
              <a:rPr lang="en-US" sz="1200" dirty="0" smtClean="0">
                <a:latin typeface="Times New Roman" charset="0"/>
                <a:ea typeface="Times New Roman" charset="0"/>
                <a:cs typeface="Times New Roman" charset="0"/>
              </a:rPr>
              <a:t>aggregates. </a:t>
            </a:r>
            <a:endParaRPr lang="en-US" sz="1200" dirty="0">
              <a:latin typeface="Times New Roman" charset="0"/>
              <a:ea typeface="Times New Roman" charset="0"/>
              <a:cs typeface="Times New Roman" charset="0"/>
            </a:endParaRPr>
          </a:p>
        </p:txBody>
      </p:sp>
      <p:pic>
        <p:nvPicPr>
          <p:cNvPr id="42" name="Picture 4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92290" y="5779130"/>
            <a:ext cx="3190109" cy="1237390"/>
          </a:xfrm>
          <a:prstGeom prst="rect">
            <a:avLst/>
          </a:prstGeom>
        </p:spPr>
      </p:pic>
      <p:sp>
        <p:nvSpPr>
          <p:cNvPr id="43" name="Rectangle 42"/>
          <p:cNvSpPr/>
          <p:nvPr/>
        </p:nvSpPr>
        <p:spPr>
          <a:xfrm>
            <a:off x="4000978" y="7079532"/>
            <a:ext cx="2231701" cy="246221"/>
          </a:xfrm>
          <a:prstGeom prst="rect">
            <a:avLst/>
          </a:prstGeom>
        </p:spPr>
        <p:txBody>
          <a:bodyPr wrap="none">
            <a:spAutoFit/>
          </a:bodyPr>
          <a:lstStyle/>
          <a:p>
            <a:r>
              <a:rPr lang="en-US" sz="1000" smtClean="0">
                <a:solidFill>
                  <a:srgbClr val="000000"/>
                </a:solidFill>
                <a:latin typeface="Times New Roman" charset="0"/>
              </a:rPr>
              <a:t>Fig.6. </a:t>
            </a:r>
            <a:r>
              <a:rPr lang="en-US" sz="1000" dirty="0" smtClean="0">
                <a:solidFill>
                  <a:srgbClr val="000000"/>
                </a:solidFill>
                <a:latin typeface="Times New Roman" charset="0"/>
              </a:rPr>
              <a:t>The </a:t>
            </a:r>
            <a:r>
              <a:rPr lang="en-US" sz="1000" dirty="0">
                <a:solidFill>
                  <a:srgbClr val="000000"/>
                </a:solidFill>
                <a:latin typeface="Times New Roman" charset="0"/>
              </a:rPr>
              <a:t>ELP aggregation mechanism</a:t>
            </a:r>
            <a:endParaRPr lang="en-US" sz="1000" dirty="0"/>
          </a:p>
        </p:txBody>
      </p:sp>
      <p:sp>
        <p:nvSpPr>
          <p:cNvPr id="44" name="Rectangle 43"/>
          <p:cNvSpPr/>
          <p:nvPr/>
        </p:nvSpPr>
        <p:spPr>
          <a:xfrm>
            <a:off x="29863" y="5839780"/>
            <a:ext cx="3429000" cy="1384995"/>
          </a:xfrm>
          <a:prstGeom prst="rect">
            <a:avLst/>
          </a:prstGeom>
        </p:spPr>
        <p:txBody>
          <a:bodyPr>
            <a:spAutoFit/>
          </a:bodyPr>
          <a:lstStyle/>
          <a:p>
            <a:r>
              <a:rPr lang="en-US" sz="1200" dirty="0">
                <a:solidFill>
                  <a:srgbClr val="000000"/>
                </a:solidFill>
                <a:latin typeface="Times New Roman" charset="0"/>
              </a:rPr>
              <a:t>In solutions with a temperature lower than T</a:t>
            </a:r>
            <a:r>
              <a:rPr lang="en-US" sz="1200" baseline="-25000" dirty="0">
                <a:solidFill>
                  <a:srgbClr val="000000"/>
                </a:solidFill>
                <a:latin typeface="Times New Roman" charset="0"/>
              </a:rPr>
              <a:t>t</a:t>
            </a:r>
            <a:r>
              <a:rPr lang="en-US" sz="1200" dirty="0">
                <a:solidFill>
                  <a:srgbClr val="000000"/>
                </a:solidFill>
                <a:latin typeface="Times New Roman" charset="0"/>
              </a:rPr>
              <a:t>, free polymer chains remain in an unordered state showing full hydration (the soluble form). In solutions with temperatures exceeding T</a:t>
            </a:r>
            <a:r>
              <a:rPr lang="en-US" sz="1200" baseline="-25000" dirty="0">
                <a:solidFill>
                  <a:srgbClr val="000000"/>
                </a:solidFill>
                <a:latin typeface="Times New Roman" charset="0"/>
              </a:rPr>
              <a:t>t</a:t>
            </a:r>
            <a:r>
              <a:rPr lang="en-US" sz="1200" dirty="0">
                <a:solidFill>
                  <a:srgbClr val="000000"/>
                </a:solidFill>
                <a:latin typeface="Times New Roman" charset="0"/>
              </a:rPr>
              <a:t>, the situation is different: polymer chains show a more ordered structure (known as the β-spiral), stabilized by hydrophobic </a:t>
            </a:r>
            <a:r>
              <a:rPr lang="en-US" sz="1200" dirty="0" smtClean="0">
                <a:solidFill>
                  <a:srgbClr val="000000"/>
                </a:solidFill>
                <a:latin typeface="Times New Roman" charset="0"/>
              </a:rPr>
              <a:t>interactions.</a:t>
            </a:r>
            <a:endParaRPr lang="en-US" sz="1200" dirty="0"/>
          </a:p>
        </p:txBody>
      </p:sp>
      <p:sp>
        <p:nvSpPr>
          <p:cNvPr id="45" name="Rectangle 44"/>
          <p:cNvSpPr/>
          <p:nvPr/>
        </p:nvSpPr>
        <p:spPr>
          <a:xfrm>
            <a:off x="2531825" y="7265654"/>
            <a:ext cx="4327158" cy="246221"/>
          </a:xfrm>
          <a:prstGeom prst="rect">
            <a:avLst/>
          </a:prstGeom>
        </p:spPr>
        <p:txBody>
          <a:bodyPr wrap="square">
            <a:spAutoFit/>
          </a:bodyPr>
          <a:lstStyle/>
          <a:p>
            <a:r>
              <a:rPr lang="en-US" sz="1000" dirty="0" smtClean="0">
                <a:latin typeface="Times New Roman" charset="0"/>
                <a:ea typeface="Times New Roman" charset="0"/>
                <a:cs typeface="Times New Roman" charset="0"/>
              </a:rPr>
              <a:t>&lt;&lt;J.C</a:t>
            </a:r>
            <a:r>
              <a:rPr lang="en-US" sz="1000" dirty="0">
                <a:latin typeface="Times New Roman" charset="0"/>
                <a:ea typeface="Times New Roman" charset="0"/>
                <a:cs typeface="Times New Roman" charset="0"/>
              </a:rPr>
              <a:t>. Rodriguez-Cabello </a:t>
            </a:r>
            <a:r>
              <a:rPr lang="en-US" sz="1000" i="1" dirty="0" smtClean="0">
                <a:latin typeface="Times New Roman" charset="0"/>
                <a:ea typeface="Times New Roman" charset="0"/>
                <a:cs typeface="Times New Roman" charset="0"/>
              </a:rPr>
              <a:t>et al</a:t>
            </a:r>
            <a:r>
              <a:rPr lang="en-US" sz="1000" dirty="0" smtClean="0">
                <a:latin typeface="Times New Roman" charset="0"/>
                <a:ea typeface="Times New Roman" charset="0"/>
                <a:cs typeface="Times New Roman" charset="0"/>
              </a:rPr>
              <a:t>, </a:t>
            </a:r>
            <a:r>
              <a:rPr lang="pl-PL" sz="1000" dirty="0" smtClean="0">
                <a:latin typeface="Times New Roman" charset="0"/>
                <a:ea typeface="Times New Roman" charset="0"/>
                <a:cs typeface="Times New Roman" charset="0"/>
              </a:rPr>
              <a:t>J. </a:t>
            </a:r>
            <a:r>
              <a:rPr lang="pl-PL" sz="1000" dirty="0" err="1" smtClean="0">
                <a:latin typeface="Times New Roman" charset="0"/>
                <a:ea typeface="Times New Roman" charset="0"/>
                <a:cs typeface="Times New Roman" charset="0"/>
              </a:rPr>
              <a:t>Biomater</a:t>
            </a:r>
            <a:r>
              <a:rPr lang="pl-PL" sz="1000" dirty="0" smtClean="0">
                <a:latin typeface="Times New Roman" charset="0"/>
                <a:ea typeface="Times New Roman" charset="0"/>
                <a:cs typeface="Times New Roman" charset="0"/>
              </a:rPr>
              <a:t>. </a:t>
            </a:r>
            <a:r>
              <a:rPr lang="pl-PL" sz="1000" dirty="0" err="1" smtClean="0">
                <a:latin typeface="Times New Roman" charset="0"/>
                <a:ea typeface="Times New Roman" charset="0"/>
                <a:cs typeface="Times New Roman" charset="0"/>
              </a:rPr>
              <a:t>Sci</a:t>
            </a:r>
            <a:r>
              <a:rPr lang="pl-PL" sz="1000" dirty="0" smtClean="0">
                <a:latin typeface="Times New Roman" charset="0"/>
                <a:ea typeface="Times New Roman" charset="0"/>
                <a:cs typeface="Times New Roman" charset="0"/>
              </a:rPr>
              <a:t>. Polym.,18, 269–286 (2007)</a:t>
            </a:r>
            <a:r>
              <a:rPr lang="is-IS" sz="1000" dirty="0" smtClean="0">
                <a:latin typeface="Times New Roman" charset="0"/>
                <a:ea typeface="Times New Roman" charset="0"/>
                <a:cs typeface="Times New Roman" charset="0"/>
              </a:rPr>
              <a:t>. </a:t>
            </a:r>
            <a:r>
              <a:rPr lang="en-US" sz="1000" dirty="0" smtClean="0">
                <a:latin typeface="Times New Roman" charset="0"/>
                <a:ea typeface="Times New Roman" charset="0"/>
                <a:cs typeface="Times New Roman" charset="0"/>
              </a:rPr>
              <a:t>&gt;&gt;</a:t>
            </a:r>
            <a:endParaRPr lang="en-US" sz="1000" dirty="0">
              <a:latin typeface="Times New Roman" charset="0"/>
              <a:ea typeface="Times New Roman" charset="0"/>
              <a:cs typeface="Times New Roman" charset="0"/>
            </a:endParaRPr>
          </a:p>
        </p:txBody>
      </p:sp>
      <p:sp>
        <p:nvSpPr>
          <p:cNvPr id="46" name="Rectangle 45"/>
          <p:cNvSpPr/>
          <p:nvPr/>
        </p:nvSpPr>
        <p:spPr>
          <a:xfrm>
            <a:off x="26347" y="7560862"/>
            <a:ext cx="6802881" cy="830997"/>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US" sz="1200" dirty="0">
                <a:solidFill>
                  <a:srgbClr val="000000"/>
                </a:solidFill>
                <a:latin typeface="Times New Roman" charset="0"/>
              </a:rPr>
              <a:t>Different substitutions of the guest residue allow ELP to be designed with the desired </a:t>
            </a:r>
            <a:r>
              <a:rPr lang="en-US" sz="1200" i="1" dirty="0">
                <a:solidFill>
                  <a:srgbClr val="000000"/>
                </a:solidFill>
                <a:latin typeface="Times New Roman" charset="0"/>
              </a:rPr>
              <a:t>T</a:t>
            </a:r>
            <a:r>
              <a:rPr lang="en-US" sz="1200" i="1" baseline="-25000" dirty="0">
                <a:solidFill>
                  <a:srgbClr val="000000"/>
                </a:solidFill>
                <a:latin typeface="Times New Roman" charset="0"/>
              </a:rPr>
              <a:t>t</a:t>
            </a:r>
            <a:r>
              <a:rPr lang="en-US" sz="1200" dirty="0">
                <a:solidFill>
                  <a:srgbClr val="000000"/>
                </a:solidFill>
                <a:latin typeface="Times New Roman" charset="0"/>
              </a:rPr>
              <a:t>. Using amino acid residues containing groups susceptible to ionization results in a polymer with a </a:t>
            </a:r>
            <a:r>
              <a:rPr lang="en-US" sz="1200" i="1" dirty="0">
                <a:solidFill>
                  <a:srgbClr val="000000"/>
                </a:solidFill>
                <a:latin typeface="Times New Roman" charset="0"/>
              </a:rPr>
              <a:t>T</a:t>
            </a:r>
            <a:r>
              <a:rPr lang="en-US" sz="1200" i="1" baseline="-25000" dirty="0">
                <a:solidFill>
                  <a:srgbClr val="000000"/>
                </a:solidFill>
                <a:latin typeface="Times New Roman" charset="0"/>
              </a:rPr>
              <a:t>t</a:t>
            </a:r>
            <a:r>
              <a:rPr lang="en-US" sz="1200" dirty="0">
                <a:solidFill>
                  <a:srgbClr val="000000"/>
                </a:solidFill>
                <a:latin typeface="Times New Roman" charset="0"/>
              </a:rPr>
              <a:t> regulated by a change in pH, while using an amino acid with a chemically reactive side chain allows ELP to be conjugated with other </a:t>
            </a:r>
            <a:r>
              <a:rPr lang="en-US" sz="1200" dirty="0" smtClean="0">
                <a:solidFill>
                  <a:srgbClr val="000000"/>
                </a:solidFill>
                <a:latin typeface="Times New Roman" charset="0"/>
              </a:rPr>
              <a:t>molecules.</a:t>
            </a:r>
            <a:endParaRPr lang="en-US" sz="1200" dirty="0"/>
          </a:p>
        </p:txBody>
      </p:sp>
      <p:sp>
        <p:nvSpPr>
          <p:cNvPr id="47" name="Rectangle 46"/>
          <p:cNvSpPr/>
          <p:nvPr/>
        </p:nvSpPr>
        <p:spPr>
          <a:xfrm>
            <a:off x="3186707" y="8449494"/>
            <a:ext cx="4327158" cy="246221"/>
          </a:xfrm>
          <a:prstGeom prst="rect">
            <a:avLst/>
          </a:prstGeom>
        </p:spPr>
        <p:txBody>
          <a:bodyPr wrap="square">
            <a:spAutoFit/>
          </a:bodyPr>
          <a:lstStyle/>
          <a:p>
            <a:r>
              <a:rPr lang="en-US" sz="1000" dirty="0" smtClean="0">
                <a:latin typeface="Times New Roman" charset="0"/>
                <a:ea typeface="Times New Roman" charset="0"/>
                <a:cs typeface="Times New Roman" charset="0"/>
              </a:rPr>
              <a:t>&lt;&lt;R.A</a:t>
            </a:r>
            <a:r>
              <a:rPr lang="en-US" sz="1000" dirty="0">
                <a:latin typeface="Times New Roman" charset="0"/>
                <a:ea typeface="Times New Roman" charset="0"/>
                <a:cs typeface="Times New Roman" charset="0"/>
              </a:rPr>
              <a:t>. McMillan </a:t>
            </a:r>
            <a:r>
              <a:rPr lang="en-US" sz="1000" i="1" dirty="0" smtClean="0">
                <a:latin typeface="Times New Roman" charset="0"/>
                <a:ea typeface="Times New Roman" charset="0"/>
                <a:cs typeface="Times New Roman" charset="0"/>
              </a:rPr>
              <a:t>et al</a:t>
            </a:r>
            <a:r>
              <a:rPr lang="en-US" sz="1000" dirty="0" smtClean="0">
                <a:latin typeface="Times New Roman" charset="0"/>
                <a:ea typeface="Times New Roman" charset="0"/>
                <a:cs typeface="Times New Roman" charset="0"/>
              </a:rPr>
              <a:t>, </a:t>
            </a:r>
            <a:r>
              <a:rPr lang="ro-RO" sz="1000" dirty="0" err="1" smtClean="0">
                <a:latin typeface="Times New Roman" charset="0"/>
                <a:ea typeface="Times New Roman" charset="0"/>
                <a:cs typeface="Times New Roman" charset="0"/>
              </a:rPr>
              <a:t>Macromolecules</a:t>
            </a:r>
            <a:r>
              <a:rPr lang="ro-RO" sz="1000" dirty="0" smtClean="0">
                <a:latin typeface="Times New Roman" charset="0"/>
                <a:ea typeface="Times New Roman" charset="0"/>
                <a:cs typeface="Times New Roman" charset="0"/>
              </a:rPr>
              <a:t>,</a:t>
            </a:r>
            <a:r>
              <a:rPr lang="ro-RO" sz="1000" dirty="0">
                <a:latin typeface="Times New Roman" charset="0"/>
                <a:ea typeface="Times New Roman" charset="0"/>
                <a:cs typeface="Times New Roman" charset="0"/>
              </a:rPr>
              <a:t> </a:t>
            </a:r>
            <a:r>
              <a:rPr lang="ro-RO" sz="1000" dirty="0" smtClean="0">
                <a:latin typeface="Times New Roman" charset="0"/>
                <a:ea typeface="Times New Roman" charset="0"/>
                <a:cs typeface="Times New Roman" charset="0"/>
              </a:rPr>
              <a:t>33, 4809–4821 (2000)</a:t>
            </a:r>
            <a:r>
              <a:rPr lang="is-IS" sz="1000" dirty="0" smtClean="0">
                <a:latin typeface="Times New Roman" charset="0"/>
                <a:ea typeface="Times New Roman" charset="0"/>
                <a:cs typeface="Times New Roman" charset="0"/>
              </a:rPr>
              <a:t>. </a:t>
            </a:r>
            <a:r>
              <a:rPr lang="en-US" sz="1000" dirty="0" smtClean="0">
                <a:latin typeface="Times New Roman" charset="0"/>
                <a:ea typeface="Times New Roman" charset="0"/>
                <a:cs typeface="Times New Roman" charset="0"/>
              </a:rPr>
              <a:t>&gt;&gt;</a:t>
            </a:r>
            <a:endParaRPr lang="en-US" sz="1000" dirty="0">
              <a:latin typeface="Times New Roman" charset="0"/>
              <a:ea typeface="Times New Roman" charset="0"/>
              <a:cs typeface="Times New Roman" charset="0"/>
            </a:endParaRPr>
          </a:p>
        </p:txBody>
      </p:sp>
      <p:sp>
        <p:nvSpPr>
          <p:cNvPr id="25" name="Rectangle 24"/>
          <p:cNvSpPr/>
          <p:nvPr/>
        </p:nvSpPr>
        <p:spPr>
          <a:xfrm>
            <a:off x="38708" y="8834382"/>
            <a:ext cx="6745706" cy="830997"/>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sz="1200" dirty="0">
                <a:latin typeface="AdvTT5235d5a9" charset="0"/>
              </a:rPr>
              <a:t>ELP are non-toxic to cells and tissues and are easily biodegradable, and can be processed into </a:t>
            </a:r>
            <a:r>
              <a:rPr lang="en-US" sz="1200" dirty="0" smtClean="0">
                <a:latin typeface="AdvTT5235d5a9" charset="0"/>
              </a:rPr>
              <a:t>various </a:t>
            </a:r>
            <a:r>
              <a:rPr lang="en-US" sz="1200" dirty="0">
                <a:latin typeface="AdvTT5235d5a9" charset="0"/>
              </a:rPr>
              <a:t>types of formulations such as </a:t>
            </a:r>
            <a:r>
              <a:rPr lang="en-US" sz="1200" dirty="0">
                <a:latin typeface="AdvTT94c8263f.I" charset="0"/>
              </a:rPr>
              <a:t>in situ </a:t>
            </a:r>
            <a:r>
              <a:rPr lang="en-US" sz="1200" dirty="0">
                <a:latin typeface="AdvTT5235d5a9" charset="0"/>
              </a:rPr>
              <a:t>aggregates, micro</a:t>
            </a:r>
            <a:r>
              <a:rPr lang="en-US" sz="1200" dirty="0">
                <a:latin typeface="AdvTT5235d5a9+fb" charset="0"/>
              </a:rPr>
              <a:t>fi</a:t>
            </a:r>
            <a:r>
              <a:rPr lang="en-US" sz="1200" dirty="0">
                <a:latin typeface="AdvTT5235d5a9" charset="0"/>
              </a:rPr>
              <a:t>bers, cell sheets, hydrogels, and fusion with growth factors to support different cell types, thus, their contribution to the repair of cartilage, </a:t>
            </a:r>
            <a:r>
              <a:rPr lang="en-US" sz="1200">
                <a:latin typeface="AdvTT5235d5a9" charset="0"/>
              </a:rPr>
              <a:t>blood </a:t>
            </a:r>
            <a:r>
              <a:rPr lang="en-US" sz="1200" smtClean="0">
                <a:latin typeface="AdvTT5235d5a9" charset="0"/>
              </a:rPr>
              <a:t>vessels</a:t>
            </a:r>
            <a:r>
              <a:rPr lang="en-US" sz="1200" dirty="0">
                <a:latin typeface="AdvTT5235d5a9" charset="0"/>
              </a:rPr>
              <a:t>, neurons, and heart is beginning to </a:t>
            </a:r>
            <a:r>
              <a:rPr lang="en-US" sz="1200" dirty="0" smtClean="0">
                <a:latin typeface="AdvTT5235d5a9" charset="0"/>
              </a:rPr>
              <a:t>emerge.</a:t>
            </a:r>
            <a:endParaRPr lang="en-US" sz="1200" dirty="0"/>
          </a:p>
        </p:txBody>
      </p:sp>
      <p:sp>
        <p:nvSpPr>
          <p:cNvPr id="15" name="Heptagon 14"/>
          <p:cNvSpPr/>
          <p:nvPr/>
        </p:nvSpPr>
        <p:spPr>
          <a:xfrm>
            <a:off x="6426521" y="9599631"/>
            <a:ext cx="394770" cy="254798"/>
          </a:xfrm>
          <a:prstGeom prst="heptagon">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ysClr val="windowText" lastClr="000000"/>
                </a:solidFill>
                <a:latin typeface="Arial" charset="0"/>
                <a:ea typeface="Arial" charset="0"/>
                <a:cs typeface="Arial" charset="0"/>
              </a:rPr>
              <a:t>4</a:t>
            </a:r>
          </a:p>
        </p:txBody>
      </p:sp>
      <p:sp>
        <p:nvSpPr>
          <p:cNvPr id="27" name="Rectangle 26"/>
          <p:cNvSpPr/>
          <p:nvPr/>
        </p:nvSpPr>
        <p:spPr>
          <a:xfrm>
            <a:off x="3708399" y="4727209"/>
            <a:ext cx="4121176" cy="246221"/>
          </a:xfrm>
          <a:prstGeom prst="rect">
            <a:avLst/>
          </a:prstGeom>
        </p:spPr>
        <p:txBody>
          <a:bodyPr wrap="square">
            <a:spAutoFit/>
          </a:bodyPr>
          <a:lstStyle/>
          <a:p>
            <a:r>
              <a:rPr lang="en-US" sz="1000" dirty="0" smtClean="0">
                <a:solidFill>
                  <a:srgbClr val="000000"/>
                </a:solidFill>
                <a:latin typeface="Arial" charset="0"/>
                <a:ea typeface="Arial" charset="0"/>
                <a:cs typeface="Arial" charset="0"/>
              </a:rPr>
              <a:t>Fig. 5. The </a:t>
            </a:r>
            <a:r>
              <a:rPr lang="en-US" sz="1000" dirty="0">
                <a:solidFill>
                  <a:srgbClr val="000000"/>
                </a:solidFill>
                <a:latin typeface="Arial" charset="0"/>
                <a:ea typeface="Arial" charset="0"/>
                <a:cs typeface="Arial" charset="0"/>
              </a:rPr>
              <a:t>scheme describing the structure of ELPs  </a:t>
            </a:r>
            <a:endParaRPr lang="en-US" sz="1000" dirty="0">
              <a:latin typeface="Arial" charset="0"/>
              <a:ea typeface="Arial" charset="0"/>
              <a:cs typeface="Arial" charset="0"/>
            </a:endParaRPr>
          </a:p>
        </p:txBody>
      </p:sp>
      <p:sp>
        <p:nvSpPr>
          <p:cNvPr id="28" name="Rectangle 27"/>
          <p:cNvSpPr/>
          <p:nvPr/>
        </p:nvSpPr>
        <p:spPr>
          <a:xfrm>
            <a:off x="3060452" y="4942884"/>
            <a:ext cx="4327158" cy="246221"/>
          </a:xfrm>
          <a:prstGeom prst="rect">
            <a:avLst/>
          </a:prstGeom>
        </p:spPr>
        <p:txBody>
          <a:bodyPr wrap="square">
            <a:spAutoFit/>
          </a:bodyPr>
          <a:lstStyle/>
          <a:p>
            <a:r>
              <a:rPr lang="en-US" sz="1000" dirty="0" smtClean="0">
                <a:latin typeface="Times New Roman" charset="0"/>
                <a:ea typeface="Times New Roman" charset="0"/>
                <a:cs typeface="Times New Roman" charset="0"/>
              </a:rPr>
              <a:t>&lt;&lt;A</a:t>
            </a:r>
            <a:r>
              <a:rPr lang="en-US" sz="1000" dirty="0">
                <a:latin typeface="Times New Roman" charset="0"/>
                <a:ea typeface="Times New Roman" charset="0"/>
                <a:cs typeface="Times New Roman" charset="0"/>
              </a:rPr>
              <a:t>. </a:t>
            </a:r>
            <a:r>
              <a:rPr lang="en-US" sz="1000" dirty="0" err="1" smtClean="0">
                <a:latin typeface="Times New Roman" charset="0"/>
                <a:ea typeface="Times New Roman" charset="0"/>
                <a:cs typeface="Times New Roman" charset="0"/>
              </a:rPr>
              <a:t>Valiaev</a:t>
            </a:r>
            <a:r>
              <a:rPr lang="en-US" sz="1000" dirty="0" smtClean="0">
                <a:latin typeface="Times New Roman" charset="0"/>
                <a:ea typeface="Times New Roman" charset="0"/>
                <a:cs typeface="Times New Roman" charset="0"/>
              </a:rPr>
              <a:t> </a:t>
            </a:r>
            <a:r>
              <a:rPr lang="en-US" sz="1000" i="1" dirty="0" smtClean="0">
                <a:latin typeface="Times New Roman" charset="0"/>
                <a:ea typeface="Times New Roman" charset="0"/>
                <a:cs typeface="Times New Roman" charset="0"/>
              </a:rPr>
              <a:t>et al</a:t>
            </a:r>
            <a:r>
              <a:rPr lang="en-US" sz="1000" dirty="0" smtClean="0">
                <a:latin typeface="Times New Roman" charset="0"/>
                <a:ea typeface="Times New Roman" charset="0"/>
                <a:cs typeface="Times New Roman" charset="0"/>
              </a:rPr>
              <a:t>, </a:t>
            </a:r>
            <a:r>
              <a:rPr lang="pl-PL" sz="1000" dirty="0" smtClean="0">
                <a:latin typeface="Times New Roman" charset="0"/>
                <a:ea typeface="Times New Roman" charset="0"/>
                <a:cs typeface="Times New Roman" charset="0"/>
              </a:rPr>
              <a:t>J. Am. Chem. </a:t>
            </a:r>
            <a:r>
              <a:rPr lang="pl-PL" sz="1000" dirty="0">
                <a:latin typeface="Times New Roman" charset="0"/>
                <a:ea typeface="Times New Roman" charset="0"/>
                <a:cs typeface="Times New Roman" charset="0"/>
              </a:rPr>
              <a:t>Soc</a:t>
            </a:r>
            <a:r>
              <a:rPr lang="pl-PL" sz="1000" dirty="0" smtClean="0">
                <a:latin typeface="Times New Roman" charset="0"/>
                <a:ea typeface="Times New Roman" charset="0"/>
                <a:cs typeface="Times New Roman" charset="0"/>
              </a:rPr>
              <a:t>.,130, 10939–10946 (</a:t>
            </a:r>
            <a:r>
              <a:rPr lang="pl-PL" sz="1000" dirty="0">
                <a:latin typeface="Times New Roman" charset="0"/>
                <a:ea typeface="Times New Roman" charset="0"/>
                <a:cs typeface="Times New Roman" charset="0"/>
              </a:rPr>
              <a:t> </a:t>
            </a:r>
            <a:r>
              <a:rPr lang="pl-PL" sz="1000" dirty="0" smtClean="0">
                <a:latin typeface="Times New Roman" charset="0"/>
                <a:ea typeface="Times New Roman" charset="0"/>
                <a:cs typeface="Times New Roman" charset="0"/>
              </a:rPr>
              <a:t>2008)</a:t>
            </a:r>
            <a:r>
              <a:rPr lang="is-IS" sz="1000" dirty="0" smtClean="0">
                <a:latin typeface="Times New Roman" charset="0"/>
                <a:ea typeface="Times New Roman" charset="0"/>
                <a:cs typeface="Times New Roman" charset="0"/>
              </a:rPr>
              <a:t>. </a:t>
            </a:r>
            <a:r>
              <a:rPr lang="en-US" sz="1000" dirty="0" smtClean="0">
                <a:latin typeface="Times New Roman" charset="0"/>
                <a:ea typeface="Times New Roman" charset="0"/>
                <a:cs typeface="Times New Roman" charset="0"/>
              </a:rPr>
              <a:t>&gt;&gt;</a:t>
            </a:r>
            <a:endParaRPr lang="en-US" sz="1000" dirty="0">
              <a:latin typeface="Times New Roman" charset="0"/>
              <a:ea typeface="Times New Roman" charset="0"/>
              <a:cs typeface="Times New Roman" charset="0"/>
            </a:endParaRPr>
          </a:p>
        </p:txBody>
      </p:sp>
    </p:spTree>
    <p:extLst>
      <p:ext uri="{BB962C8B-B14F-4D97-AF65-F5344CB8AC3E}">
        <p14:creationId xmlns:p14="http://schemas.microsoft.com/office/powerpoint/2010/main" val="36734118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Heptagon 13"/>
          <p:cNvSpPr/>
          <p:nvPr/>
        </p:nvSpPr>
        <p:spPr>
          <a:xfrm>
            <a:off x="6426521" y="9599631"/>
            <a:ext cx="394770" cy="254798"/>
          </a:xfrm>
          <a:prstGeom prst="heptagon">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ysClr val="windowText" lastClr="000000"/>
                </a:solidFill>
                <a:latin typeface="Arial" charset="0"/>
                <a:ea typeface="Arial" charset="0"/>
                <a:cs typeface="Arial" charset="0"/>
              </a:rPr>
              <a:t>5</a:t>
            </a:r>
          </a:p>
        </p:txBody>
      </p:sp>
      <p:sp>
        <p:nvSpPr>
          <p:cNvPr id="4" name="Rectangle 3"/>
          <p:cNvSpPr/>
          <p:nvPr/>
        </p:nvSpPr>
        <p:spPr>
          <a:xfrm>
            <a:off x="213009" y="196922"/>
            <a:ext cx="6470855" cy="64633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sz="1200" dirty="0">
                <a:solidFill>
                  <a:srgbClr val="333333"/>
                </a:solidFill>
                <a:latin typeface="Open Sans" charset="0"/>
              </a:rPr>
              <a:t>Both biological and mechanical properties of ELPs can be readily tailored at the gene level to satisfy end-user applications, thus offering numerous choices for the development of cell culture matrices for tissue </a:t>
            </a:r>
            <a:r>
              <a:rPr lang="en-US" sz="1200" dirty="0" smtClean="0">
                <a:solidFill>
                  <a:srgbClr val="333333"/>
                </a:solidFill>
                <a:latin typeface="Open Sans" charset="0"/>
              </a:rPr>
              <a:t>engineering.</a:t>
            </a:r>
            <a:endParaRPr lang="en-US" sz="1200" dirty="0"/>
          </a:p>
        </p:txBody>
      </p:sp>
      <p:sp>
        <p:nvSpPr>
          <p:cNvPr id="5" name="Rectangle 4"/>
          <p:cNvSpPr/>
          <p:nvPr/>
        </p:nvSpPr>
        <p:spPr>
          <a:xfrm>
            <a:off x="75585" y="1153664"/>
            <a:ext cx="6745705" cy="461665"/>
          </a:xfrm>
          <a:prstGeom prst="rect">
            <a:avLst/>
          </a:prstGeom>
        </p:spPr>
        <p:style>
          <a:lnRef idx="3">
            <a:schemeClr val="lt1"/>
          </a:lnRef>
          <a:fillRef idx="1">
            <a:schemeClr val="accent2"/>
          </a:fillRef>
          <a:effectRef idx="1">
            <a:schemeClr val="accent2"/>
          </a:effectRef>
          <a:fontRef idx="minor">
            <a:schemeClr val="lt1"/>
          </a:fontRef>
        </p:style>
        <p:txBody>
          <a:bodyPr wrap="square">
            <a:spAutoFit/>
          </a:bodyPr>
          <a:lstStyle/>
          <a:p>
            <a:r>
              <a:rPr lang="en-US" sz="1200">
                <a:solidFill>
                  <a:schemeClr val="bg1"/>
                </a:solidFill>
                <a:latin typeface="Open Sans" charset="0"/>
              </a:rPr>
              <a:t>However, ELPs containing a neutral or hydrophobic amino acid residue in the guest position X are limited in their usage for cell growth or tissue regeneration due to their low binding affinity to mammalian cells</a:t>
            </a:r>
            <a:endParaRPr lang="en-US" sz="1200">
              <a:solidFill>
                <a:schemeClr val="bg1"/>
              </a:solidFill>
            </a:endParaRPr>
          </a:p>
        </p:txBody>
      </p:sp>
      <p:sp>
        <p:nvSpPr>
          <p:cNvPr id="6" name="Rectangle 5"/>
          <p:cNvSpPr/>
          <p:nvPr/>
        </p:nvSpPr>
        <p:spPr>
          <a:xfrm>
            <a:off x="75585" y="1936231"/>
            <a:ext cx="6715091" cy="461665"/>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r>
              <a:rPr lang="en-US" sz="1200" dirty="0">
                <a:solidFill>
                  <a:schemeClr val="bg1"/>
                </a:solidFill>
                <a:latin typeface="Times New Roman" charset="0"/>
                <a:ea typeface="Times New Roman" charset="0"/>
                <a:cs typeface="Times New Roman" charset="0"/>
              </a:rPr>
              <a:t>Therefore, modification of the VPGXG backbone with cell-adhesive sequences has been a major issue in developing ELP-based ECM analogues.</a:t>
            </a:r>
          </a:p>
        </p:txBody>
      </p:sp>
      <p:sp>
        <p:nvSpPr>
          <p:cNvPr id="19" name="Down Arrow 18"/>
          <p:cNvSpPr/>
          <p:nvPr/>
        </p:nvSpPr>
        <p:spPr>
          <a:xfrm>
            <a:off x="1281147" y="936186"/>
            <a:ext cx="484632" cy="107422"/>
          </a:xfrm>
          <a:prstGeom prst="downArrow">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213009" y="2652450"/>
            <a:ext cx="6493400" cy="64633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sz="1200" dirty="0" smtClean="0">
                <a:solidFill>
                  <a:srgbClr val="333333"/>
                </a:solidFill>
                <a:latin typeface="Times New Roman" charset="0"/>
                <a:ea typeface="Times New Roman" charset="0"/>
                <a:cs typeface="Times New Roman" charset="0"/>
              </a:rPr>
              <a:t>An </a:t>
            </a:r>
            <a:r>
              <a:rPr lang="en-US" sz="1200" dirty="0">
                <a:solidFill>
                  <a:srgbClr val="333333"/>
                </a:solidFill>
                <a:latin typeface="Times New Roman" charset="0"/>
                <a:ea typeface="Times New Roman" charset="0"/>
                <a:cs typeface="Times New Roman" charset="0"/>
              </a:rPr>
              <a:t>RGD (</a:t>
            </a:r>
            <a:r>
              <a:rPr lang="en-US" sz="1200" dirty="0" err="1" smtClean="0">
                <a:solidFill>
                  <a:srgbClr val="333333"/>
                </a:solidFill>
                <a:latin typeface="Times New Roman" charset="0"/>
                <a:ea typeface="Times New Roman" charset="0"/>
                <a:cs typeface="Times New Roman" charset="0"/>
              </a:rPr>
              <a:t>ArgGlyAsp</a:t>
            </a:r>
            <a:r>
              <a:rPr lang="en-US" sz="1200" dirty="0" smtClean="0">
                <a:solidFill>
                  <a:srgbClr val="333333"/>
                </a:solidFill>
                <a:latin typeface="Times New Roman" charset="0"/>
                <a:ea typeface="Times New Roman" charset="0"/>
                <a:cs typeface="Times New Roman" charset="0"/>
              </a:rPr>
              <a:t>) tripeptide derived from fibronectin, </a:t>
            </a:r>
            <a:r>
              <a:rPr lang="en-US" sz="1200" dirty="0" err="1" smtClean="0">
                <a:solidFill>
                  <a:srgbClr val="333333"/>
                </a:solidFill>
                <a:latin typeface="Times New Roman" charset="0"/>
                <a:ea typeface="Times New Roman" charset="0"/>
                <a:cs typeface="Times New Roman" charset="0"/>
              </a:rPr>
              <a:t>vitronectin</a:t>
            </a:r>
            <a:r>
              <a:rPr lang="en-US" sz="1200" dirty="0" smtClean="0">
                <a:solidFill>
                  <a:srgbClr val="333333"/>
                </a:solidFill>
                <a:latin typeface="Times New Roman" charset="0"/>
                <a:ea typeface="Times New Roman" charset="0"/>
                <a:cs typeface="Times New Roman" charset="0"/>
              </a:rPr>
              <a:t>, or laminin, is a potent integrin-binding ligand associated with adhesion-mediated cell migration and is involved in neurite elongation during neuronal cell differentiation</a:t>
            </a:r>
            <a:endParaRPr lang="en-US" sz="1200" dirty="0">
              <a:latin typeface="Times New Roman" charset="0"/>
              <a:ea typeface="Times New Roman" charset="0"/>
              <a:cs typeface="Times New Roman" charset="0"/>
            </a:endParaRPr>
          </a:p>
        </p:txBody>
      </p:sp>
      <p:sp>
        <p:nvSpPr>
          <p:cNvPr id="23" name="Rectangle 22"/>
          <p:cNvSpPr/>
          <p:nvPr/>
        </p:nvSpPr>
        <p:spPr>
          <a:xfrm>
            <a:off x="3437133" y="1645722"/>
            <a:ext cx="4327158" cy="246221"/>
          </a:xfrm>
          <a:prstGeom prst="rect">
            <a:avLst/>
          </a:prstGeom>
        </p:spPr>
        <p:txBody>
          <a:bodyPr wrap="square">
            <a:spAutoFit/>
          </a:bodyPr>
          <a:lstStyle/>
          <a:p>
            <a:r>
              <a:rPr lang="en-US" sz="1000" dirty="0" smtClean="0">
                <a:latin typeface="Times New Roman" charset="0"/>
                <a:ea typeface="Times New Roman" charset="0"/>
                <a:cs typeface="Times New Roman" charset="0"/>
              </a:rPr>
              <a:t>&lt;&lt;A</a:t>
            </a:r>
            <a:r>
              <a:rPr lang="en-US" sz="1000" dirty="0">
                <a:latin typeface="Times New Roman" charset="0"/>
                <a:ea typeface="Times New Roman" charset="0"/>
                <a:cs typeface="Times New Roman" charset="0"/>
              </a:rPr>
              <a:t>. </a:t>
            </a:r>
            <a:r>
              <a:rPr lang="en-US" sz="1000" dirty="0" smtClean="0">
                <a:latin typeface="Times New Roman" charset="0"/>
                <a:ea typeface="Times New Roman" charset="0"/>
                <a:cs typeface="Times New Roman" charset="0"/>
              </a:rPr>
              <a:t>Nicol </a:t>
            </a:r>
            <a:r>
              <a:rPr lang="en-US" sz="1000" i="1" dirty="0" smtClean="0">
                <a:latin typeface="Times New Roman" charset="0"/>
                <a:ea typeface="Times New Roman" charset="0"/>
                <a:cs typeface="Times New Roman" charset="0"/>
              </a:rPr>
              <a:t>et al</a:t>
            </a:r>
            <a:r>
              <a:rPr lang="en-US" sz="1000" dirty="0" smtClean="0">
                <a:latin typeface="Times New Roman" charset="0"/>
                <a:ea typeface="Times New Roman" charset="0"/>
                <a:cs typeface="Times New Roman" charset="0"/>
              </a:rPr>
              <a:t>, </a:t>
            </a:r>
            <a:r>
              <a:rPr lang="nb-NO" sz="1000" dirty="0" smtClean="0">
                <a:latin typeface="Times New Roman" charset="0"/>
                <a:ea typeface="Times New Roman" charset="0"/>
                <a:cs typeface="Times New Roman" charset="0"/>
              </a:rPr>
              <a:t>J. </a:t>
            </a:r>
            <a:r>
              <a:rPr lang="nb-NO" sz="1000" dirty="0" err="1" smtClean="0">
                <a:latin typeface="Times New Roman" charset="0"/>
                <a:ea typeface="Times New Roman" charset="0"/>
                <a:cs typeface="Times New Roman" charset="0"/>
              </a:rPr>
              <a:t>Biomed</a:t>
            </a:r>
            <a:r>
              <a:rPr lang="nb-NO" sz="1000" dirty="0" smtClean="0">
                <a:latin typeface="Times New Roman" charset="0"/>
                <a:ea typeface="Times New Roman" charset="0"/>
                <a:cs typeface="Times New Roman" charset="0"/>
              </a:rPr>
              <a:t>. Mater. </a:t>
            </a:r>
            <a:r>
              <a:rPr lang="nb-NO" sz="1000" dirty="0">
                <a:latin typeface="Times New Roman" charset="0"/>
                <a:ea typeface="Times New Roman" charset="0"/>
                <a:cs typeface="Times New Roman" charset="0"/>
              </a:rPr>
              <a:t>Res</a:t>
            </a:r>
            <a:r>
              <a:rPr lang="nb-NO" sz="1000" dirty="0" smtClean="0">
                <a:latin typeface="Times New Roman" charset="0"/>
                <a:ea typeface="Times New Roman" charset="0"/>
                <a:cs typeface="Times New Roman" charset="0"/>
              </a:rPr>
              <a:t>., 26, 393-413 (1992)</a:t>
            </a:r>
            <a:r>
              <a:rPr lang="is-IS" sz="1000" dirty="0" smtClean="0">
                <a:latin typeface="Times New Roman" charset="0"/>
                <a:ea typeface="Times New Roman" charset="0"/>
                <a:cs typeface="Times New Roman" charset="0"/>
              </a:rPr>
              <a:t>. </a:t>
            </a:r>
            <a:r>
              <a:rPr lang="en-US" sz="1000" dirty="0" smtClean="0">
                <a:latin typeface="Times New Roman" charset="0"/>
                <a:ea typeface="Times New Roman" charset="0"/>
                <a:cs typeface="Times New Roman" charset="0"/>
              </a:rPr>
              <a:t>&gt;&gt;</a:t>
            </a:r>
            <a:endParaRPr lang="en-US" sz="1000" dirty="0">
              <a:latin typeface="Times New Roman" charset="0"/>
              <a:ea typeface="Times New Roman" charset="0"/>
              <a:cs typeface="Times New Roman" charset="0"/>
            </a:endParaRPr>
          </a:p>
        </p:txBody>
      </p:sp>
      <p:sp>
        <p:nvSpPr>
          <p:cNvPr id="24" name="Rectangle 23"/>
          <p:cNvSpPr/>
          <p:nvPr/>
        </p:nvSpPr>
        <p:spPr>
          <a:xfrm>
            <a:off x="2422672" y="866786"/>
            <a:ext cx="4435328" cy="246221"/>
          </a:xfrm>
          <a:prstGeom prst="rect">
            <a:avLst/>
          </a:prstGeom>
        </p:spPr>
        <p:txBody>
          <a:bodyPr wrap="square">
            <a:spAutoFit/>
          </a:bodyPr>
          <a:lstStyle/>
          <a:p>
            <a:r>
              <a:rPr lang="en-US" sz="1000" dirty="0" smtClean="0">
                <a:latin typeface="Times New Roman" charset="0"/>
                <a:ea typeface="Times New Roman" charset="0"/>
                <a:cs typeface="Times New Roman" charset="0"/>
              </a:rPr>
              <a:t>&lt;&lt;M. Mie </a:t>
            </a:r>
            <a:r>
              <a:rPr lang="en-US" sz="1000" i="1" dirty="0" smtClean="0">
                <a:latin typeface="Times New Roman" charset="0"/>
                <a:ea typeface="Times New Roman" charset="0"/>
                <a:cs typeface="Times New Roman" charset="0"/>
              </a:rPr>
              <a:t>et al</a:t>
            </a:r>
            <a:r>
              <a:rPr lang="en-US" sz="1000" dirty="0" smtClean="0">
                <a:latin typeface="Times New Roman" charset="0"/>
                <a:ea typeface="Times New Roman" charset="0"/>
                <a:cs typeface="Times New Roman" charset="0"/>
              </a:rPr>
              <a:t>, J. Biomed. Mater. Res. </a:t>
            </a:r>
            <a:r>
              <a:rPr lang="en-US" sz="1000" dirty="0">
                <a:latin typeface="Times New Roman" charset="0"/>
                <a:ea typeface="Times New Roman" charset="0"/>
                <a:cs typeface="Times New Roman" charset="0"/>
              </a:rPr>
              <a:t>B </a:t>
            </a:r>
            <a:r>
              <a:rPr lang="en-US" sz="1000" dirty="0" smtClean="0">
                <a:latin typeface="Times New Roman" charset="0"/>
                <a:ea typeface="Times New Roman" charset="0"/>
                <a:cs typeface="Times New Roman" charset="0"/>
              </a:rPr>
              <a:t>Appl. </a:t>
            </a:r>
            <a:r>
              <a:rPr lang="en-US" sz="1000" dirty="0" err="1">
                <a:latin typeface="Times New Roman" charset="0"/>
                <a:ea typeface="Times New Roman" charset="0"/>
                <a:cs typeface="Times New Roman" charset="0"/>
              </a:rPr>
              <a:t>Biomater</a:t>
            </a:r>
            <a:r>
              <a:rPr lang="en-US" sz="1000" dirty="0" smtClean="0">
                <a:latin typeface="Times New Roman" charset="0"/>
                <a:ea typeface="Times New Roman" charset="0"/>
                <a:cs typeface="Times New Roman" charset="0"/>
              </a:rPr>
              <a:t>., 86, 283-290 (2008)</a:t>
            </a:r>
            <a:r>
              <a:rPr lang="is-IS" sz="1000" dirty="0" smtClean="0">
                <a:latin typeface="Times New Roman" charset="0"/>
                <a:ea typeface="Times New Roman" charset="0"/>
                <a:cs typeface="Times New Roman" charset="0"/>
              </a:rPr>
              <a:t>. </a:t>
            </a:r>
            <a:r>
              <a:rPr lang="en-US" sz="1000" dirty="0" smtClean="0">
                <a:latin typeface="Times New Roman" charset="0"/>
                <a:ea typeface="Times New Roman" charset="0"/>
                <a:cs typeface="Times New Roman" charset="0"/>
              </a:rPr>
              <a:t>&gt;&gt;</a:t>
            </a:r>
            <a:endParaRPr lang="en-US" sz="1000" dirty="0">
              <a:latin typeface="Times New Roman" charset="0"/>
              <a:ea typeface="Times New Roman" charset="0"/>
              <a:cs typeface="Times New Roman" charset="0"/>
            </a:endParaRPr>
          </a:p>
        </p:txBody>
      </p:sp>
      <p:sp>
        <p:nvSpPr>
          <p:cNvPr id="25" name="Rectangle 24"/>
          <p:cNvSpPr/>
          <p:nvPr/>
        </p:nvSpPr>
        <p:spPr>
          <a:xfrm>
            <a:off x="3590177" y="3322925"/>
            <a:ext cx="3267823" cy="246221"/>
          </a:xfrm>
          <a:prstGeom prst="rect">
            <a:avLst/>
          </a:prstGeom>
        </p:spPr>
        <p:txBody>
          <a:bodyPr wrap="square">
            <a:spAutoFit/>
          </a:bodyPr>
          <a:lstStyle/>
          <a:p>
            <a:r>
              <a:rPr lang="en-US" sz="1000" dirty="0" smtClean="0">
                <a:latin typeface="Times New Roman" charset="0"/>
                <a:ea typeface="Times New Roman" charset="0"/>
                <a:cs typeface="Times New Roman" charset="0"/>
              </a:rPr>
              <a:t>&lt;&lt;S.L. Roger </a:t>
            </a:r>
            <a:r>
              <a:rPr lang="en-US" sz="1000" i="1" dirty="0" smtClean="0">
                <a:latin typeface="Times New Roman" charset="0"/>
                <a:ea typeface="Times New Roman" charset="0"/>
                <a:cs typeface="Times New Roman" charset="0"/>
              </a:rPr>
              <a:t>et al</a:t>
            </a:r>
            <a:r>
              <a:rPr lang="en-US" sz="1000" dirty="0" smtClean="0">
                <a:latin typeface="Times New Roman" charset="0"/>
                <a:ea typeface="Times New Roman" charset="0"/>
                <a:cs typeface="Times New Roman" charset="0"/>
              </a:rPr>
              <a:t>, </a:t>
            </a:r>
            <a:r>
              <a:rPr lang="is-IS" sz="1000" dirty="0" smtClean="0">
                <a:latin typeface="Times New Roman" charset="0"/>
                <a:ea typeface="Times New Roman" charset="0"/>
                <a:cs typeface="Times New Roman" charset="0"/>
              </a:rPr>
              <a:t>J. </a:t>
            </a:r>
            <a:r>
              <a:rPr lang="is-IS" sz="1000" dirty="0">
                <a:latin typeface="Times New Roman" charset="0"/>
                <a:ea typeface="Times New Roman" charset="0"/>
                <a:cs typeface="Times New Roman" charset="0"/>
              </a:rPr>
              <a:t>Cell Biol</a:t>
            </a:r>
            <a:r>
              <a:rPr lang="is-IS" sz="1000" dirty="0" smtClean="0">
                <a:latin typeface="Times New Roman" charset="0"/>
                <a:ea typeface="Times New Roman" charset="0"/>
                <a:cs typeface="Times New Roman" charset="0"/>
              </a:rPr>
              <a:t>., </a:t>
            </a:r>
            <a:r>
              <a:rPr lang="is-IS" sz="1000" dirty="0">
                <a:latin typeface="Times New Roman" charset="0"/>
                <a:ea typeface="Times New Roman" charset="0"/>
                <a:cs typeface="Times New Roman" charset="0"/>
              </a:rPr>
              <a:t>105: </a:t>
            </a:r>
            <a:r>
              <a:rPr lang="is-IS" sz="1000" dirty="0" smtClean="0">
                <a:latin typeface="Times New Roman" charset="0"/>
                <a:ea typeface="Times New Roman" charset="0"/>
                <a:cs typeface="Times New Roman" charset="0"/>
              </a:rPr>
              <a:t>1435-1442 (1987). </a:t>
            </a:r>
            <a:r>
              <a:rPr lang="en-US" sz="1000" dirty="0" smtClean="0">
                <a:latin typeface="Times New Roman" charset="0"/>
                <a:ea typeface="Times New Roman" charset="0"/>
                <a:cs typeface="Times New Roman" charset="0"/>
              </a:rPr>
              <a:t>&gt;&gt;</a:t>
            </a:r>
            <a:endParaRPr lang="en-US" sz="1000" dirty="0">
              <a:latin typeface="Times New Roman" charset="0"/>
              <a:ea typeface="Times New Roman" charset="0"/>
              <a:cs typeface="Times New Roman" charset="0"/>
            </a:endParaRPr>
          </a:p>
        </p:txBody>
      </p:sp>
      <p:sp>
        <p:nvSpPr>
          <p:cNvPr id="29" name="Rectangle 28"/>
          <p:cNvSpPr/>
          <p:nvPr/>
        </p:nvSpPr>
        <p:spPr>
          <a:xfrm>
            <a:off x="0" y="3441573"/>
            <a:ext cx="2141933" cy="276999"/>
          </a:xfrm>
          <a:prstGeom prst="rect">
            <a:avLst/>
          </a:prstGeom>
        </p:spPr>
        <p:txBody>
          <a:bodyPr wrap="none">
            <a:spAutoFit/>
          </a:bodyPr>
          <a:lstStyle/>
          <a:p>
            <a:r>
              <a:rPr lang="en-US" sz="1200" b="1" dirty="0" err="1">
                <a:solidFill>
                  <a:srgbClr val="985735"/>
                </a:solidFill>
                <a:latin typeface="arial" charset="0"/>
              </a:rPr>
              <a:t>Integrins</a:t>
            </a:r>
            <a:r>
              <a:rPr lang="en-US" sz="1200" b="1" dirty="0">
                <a:solidFill>
                  <a:srgbClr val="985735"/>
                </a:solidFill>
                <a:latin typeface="arial" charset="0"/>
              </a:rPr>
              <a:t> in </a:t>
            </a:r>
            <a:r>
              <a:rPr lang="en-US" sz="1200" b="1" dirty="0" smtClean="0">
                <a:solidFill>
                  <a:srgbClr val="985735"/>
                </a:solidFill>
                <a:latin typeface="arial" charset="0"/>
              </a:rPr>
              <a:t>wound healing</a:t>
            </a:r>
            <a:endParaRPr lang="en-US" sz="1200" b="1" dirty="0">
              <a:solidFill>
                <a:srgbClr val="985735"/>
              </a:solidFill>
              <a:latin typeface="arial" charset="0"/>
            </a:endParaRPr>
          </a:p>
        </p:txBody>
      </p:sp>
      <p:pic>
        <p:nvPicPr>
          <p:cNvPr id="30" name="Picture 2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993" y="4326726"/>
            <a:ext cx="3420220" cy="2073891"/>
          </a:xfrm>
          <a:prstGeom prst="rect">
            <a:avLst/>
          </a:prstGeom>
        </p:spPr>
      </p:pic>
      <p:sp>
        <p:nvSpPr>
          <p:cNvPr id="31" name="Rectangle 30"/>
          <p:cNvSpPr/>
          <p:nvPr/>
        </p:nvSpPr>
        <p:spPr>
          <a:xfrm>
            <a:off x="75585" y="6429051"/>
            <a:ext cx="3557644" cy="1477328"/>
          </a:xfrm>
          <a:prstGeom prst="rect">
            <a:avLst/>
          </a:prstGeom>
        </p:spPr>
        <p:txBody>
          <a:bodyPr wrap="square">
            <a:spAutoFit/>
          </a:bodyPr>
          <a:lstStyle/>
          <a:p>
            <a:r>
              <a:rPr lang="en-US" sz="1000" dirty="0" smtClean="0">
                <a:solidFill>
                  <a:srgbClr val="000000"/>
                </a:solidFill>
                <a:latin typeface="Times New Roman" charset="0"/>
              </a:rPr>
              <a:t>Fig.7. Basic </a:t>
            </a:r>
            <a:r>
              <a:rPr lang="en-US" sz="1000" dirty="0">
                <a:solidFill>
                  <a:srgbClr val="000000"/>
                </a:solidFill>
                <a:latin typeface="Times New Roman" charset="0"/>
              </a:rPr>
              <a:t>functions of </a:t>
            </a:r>
            <a:r>
              <a:rPr lang="en-US" sz="1000" dirty="0" err="1">
                <a:solidFill>
                  <a:srgbClr val="000000"/>
                </a:solidFill>
                <a:latin typeface="Times New Roman" charset="0"/>
              </a:rPr>
              <a:t>integrins</a:t>
            </a:r>
            <a:r>
              <a:rPr lang="en-US" sz="1000" dirty="0">
                <a:solidFill>
                  <a:srgbClr val="000000"/>
                </a:solidFill>
                <a:latin typeface="Times New Roman" charset="0"/>
              </a:rPr>
              <a:t>. </a:t>
            </a:r>
            <a:r>
              <a:rPr lang="en-US" sz="1000" b="1" dirty="0">
                <a:solidFill>
                  <a:srgbClr val="000000"/>
                </a:solidFill>
                <a:latin typeface="Times New Roman" charset="0"/>
              </a:rPr>
              <a:t>(A)</a:t>
            </a:r>
            <a:r>
              <a:rPr lang="en-US" sz="1000" dirty="0">
                <a:solidFill>
                  <a:srgbClr val="000000"/>
                </a:solidFill>
                <a:latin typeface="Times New Roman" charset="0"/>
              </a:rPr>
              <a:t> </a:t>
            </a:r>
            <a:r>
              <a:rPr lang="en-US" sz="1000" dirty="0" err="1">
                <a:solidFill>
                  <a:srgbClr val="000000"/>
                </a:solidFill>
                <a:latin typeface="Times New Roman" charset="0"/>
              </a:rPr>
              <a:t>Integrins</a:t>
            </a:r>
            <a:r>
              <a:rPr lang="en-US" sz="1000" dirty="0">
                <a:solidFill>
                  <a:srgbClr val="000000"/>
                </a:solidFill>
                <a:latin typeface="Times New Roman" charset="0"/>
              </a:rPr>
              <a:t> mediate cell adhesion to ECM and form adhesion plaques and intracellular complexes with cytoskeletal and signaling proteins. Most </a:t>
            </a:r>
            <a:r>
              <a:rPr lang="en-US" sz="1000" dirty="0" err="1">
                <a:solidFill>
                  <a:srgbClr val="000000"/>
                </a:solidFill>
                <a:latin typeface="Times New Roman" charset="0"/>
              </a:rPr>
              <a:t>integrins</a:t>
            </a:r>
            <a:r>
              <a:rPr lang="en-US" sz="1000" dirty="0">
                <a:solidFill>
                  <a:srgbClr val="000000"/>
                </a:solidFill>
                <a:latin typeface="Times New Roman" charset="0"/>
              </a:rPr>
              <a:t> are connected to actin microfilaments, whereas </a:t>
            </a:r>
            <a:r>
              <a:rPr lang="en-US" sz="1000" dirty="0" err="1">
                <a:solidFill>
                  <a:srgbClr val="000000"/>
                </a:solidFill>
                <a:latin typeface="Times New Roman" charset="0"/>
              </a:rPr>
              <a:t>hemidesmosomal</a:t>
            </a:r>
            <a:r>
              <a:rPr lang="en-US" sz="1000" dirty="0">
                <a:solidFill>
                  <a:srgbClr val="000000"/>
                </a:solidFill>
                <a:latin typeface="Times New Roman" charset="0"/>
              </a:rPr>
              <a:t> α</a:t>
            </a:r>
            <a:r>
              <a:rPr lang="en-US" sz="1000" baseline="-25000" dirty="0">
                <a:solidFill>
                  <a:srgbClr val="000000"/>
                </a:solidFill>
                <a:latin typeface="Times New Roman" charset="0"/>
              </a:rPr>
              <a:t>6</a:t>
            </a:r>
            <a:r>
              <a:rPr lang="en-US" sz="1000" dirty="0">
                <a:solidFill>
                  <a:srgbClr val="000000"/>
                </a:solidFill>
                <a:latin typeface="Times New Roman" charset="0"/>
              </a:rPr>
              <a:t>β</a:t>
            </a:r>
            <a:r>
              <a:rPr lang="en-US" sz="1000" baseline="-25000" dirty="0">
                <a:solidFill>
                  <a:srgbClr val="000000"/>
                </a:solidFill>
                <a:latin typeface="Times New Roman" charset="0"/>
              </a:rPr>
              <a:t>4</a:t>
            </a:r>
            <a:r>
              <a:rPr lang="en-US" sz="1000" dirty="0">
                <a:solidFill>
                  <a:srgbClr val="000000"/>
                </a:solidFill>
                <a:latin typeface="Times New Roman" charset="0"/>
              </a:rPr>
              <a:t> integrin is linked to </a:t>
            </a:r>
            <a:r>
              <a:rPr lang="en-US" sz="1000" dirty="0" err="1">
                <a:solidFill>
                  <a:srgbClr val="000000"/>
                </a:solidFill>
                <a:latin typeface="Times New Roman" charset="0"/>
              </a:rPr>
              <a:t>cytokeratins</a:t>
            </a:r>
            <a:r>
              <a:rPr lang="en-US" sz="1000" dirty="0">
                <a:solidFill>
                  <a:srgbClr val="000000"/>
                </a:solidFill>
                <a:latin typeface="Times New Roman" charset="0"/>
              </a:rPr>
              <a:t> via </a:t>
            </a:r>
            <a:r>
              <a:rPr lang="en-US" sz="1000" dirty="0" err="1">
                <a:solidFill>
                  <a:srgbClr val="000000"/>
                </a:solidFill>
                <a:latin typeface="Times New Roman" charset="0"/>
              </a:rPr>
              <a:t>plectin</a:t>
            </a:r>
            <a:r>
              <a:rPr lang="en-US" sz="1000" dirty="0">
                <a:solidFill>
                  <a:srgbClr val="000000"/>
                </a:solidFill>
                <a:latin typeface="Times New Roman" charset="0"/>
              </a:rPr>
              <a:t> protein. </a:t>
            </a:r>
            <a:r>
              <a:rPr lang="en-US" sz="1000" b="1" dirty="0">
                <a:solidFill>
                  <a:srgbClr val="000000"/>
                </a:solidFill>
                <a:latin typeface="Times New Roman" charset="0"/>
              </a:rPr>
              <a:t>(B)</a:t>
            </a:r>
            <a:r>
              <a:rPr lang="en-US" sz="1000" dirty="0">
                <a:solidFill>
                  <a:srgbClr val="000000"/>
                </a:solidFill>
                <a:latin typeface="Times New Roman" charset="0"/>
              </a:rPr>
              <a:t> Leukocyte </a:t>
            </a:r>
            <a:r>
              <a:rPr lang="en-US" sz="1000" dirty="0" err="1">
                <a:solidFill>
                  <a:srgbClr val="000000"/>
                </a:solidFill>
                <a:latin typeface="Times New Roman" charset="0"/>
              </a:rPr>
              <a:t>integrins</a:t>
            </a:r>
            <a:r>
              <a:rPr lang="en-US" sz="1000" dirty="0">
                <a:solidFill>
                  <a:srgbClr val="000000"/>
                </a:solidFill>
                <a:latin typeface="Times New Roman" charset="0"/>
              </a:rPr>
              <a:t> can mediate cell–cell adhesion. </a:t>
            </a:r>
            <a:r>
              <a:rPr lang="en-US" sz="1000" b="1" dirty="0">
                <a:solidFill>
                  <a:srgbClr val="000000"/>
                </a:solidFill>
                <a:latin typeface="Times New Roman" charset="0"/>
              </a:rPr>
              <a:t>(C)</a:t>
            </a:r>
            <a:r>
              <a:rPr lang="en-US" sz="1000" dirty="0">
                <a:solidFill>
                  <a:srgbClr val="000000"/>
                </a:solidFill>
                <a:latin typeface="Times New Roman" charset="0"/>
              </a:rPr>
              <a:t> </a:t>
            </a:r>
            <a:r>
              <a:rPr lang="en-US" sz="1000" dirty="0" err="1">
                <a:solidFill>
                  <a:srgbClr val="000000"/>
                </a:solidFill>
                <a:latin typeface="Times New Roman" charset="0"/>
              </a:rPr>
              <a:t>Integrins</a:t>
            </a:r>
            <a:r>
              <a:rPr lang="en-US" sz="1000" dirty="0">
                <a:solidFill>
                  <a:srgbClr val="000000"/>
                </a:solidFill>
                <a:latin typeface="Times New Roman" charset="0"/>
              </a:rPr>
              <a:t> also have numerous other functions, such as binding to growth factors. For example, </a:t>
            </a:r>
            <a:r>
              <a:rPr lang="en-US" sz="1000" dirty="0" err="1">
                <a:solidFill>
                  <a:srgbClr val="000000"/>
                </a:solidFill>
                <a:latin typeface="Times New Roman" charset="0"/>
              </a:rPr>
              <a:t>integrins</a:t>
            </a:r>
            <a:r>
              <a:rPr lang="en-US" sz="1000" dirty="0">
                <a:solidFill>
                  <a:srgbClr val="000000"/>
                </a:solidFill>
                <a:latin typeface="Times New Roman" charset="0"/>
              </a:rPr>
              <a:t> α</a:t>
            </a:r>
            <a:r>
              <a:rPr lang="en-US" sz="1000" baseline="-25000" dirty="0">
                <a:solidFill>
                  <a:srgbClr val="000000"/>
                </a:solidFill>
                <a:latin typeface="Times New Roman" charset="0"/>
              </a:rPr>
              <a:t>v</a:t>
            </a:r>
            <a:r>
              <a:rPr lang="en-US" sz="1000" dirty="0">
                <a:solidFill>
                  <a:srgbClr val="000000"/>
                </a:solidFill>
                <a:latin typeface="Times New Roman" charset="0"/>
              </a:rPr>
              <a:t>β</a:t>
            </a:r>
            <a:r>
              <a:rPr lang="en-US" sz="1000" baseline="-25000" dirty="0">
                <a:solidFill>
                  <a:srgbClr val="000000"/>
                </a:solidFill>
                <a:latin typeface="Times New Roman" charset="0"/>
              </a:rPr>
              <a:t>6</a:t>
            </a:r>
            <a:r>
              <a:rPr lang="en-US" sz="1000" dirty="0">
                <a:solidFill>
                  <a:srgbClr val="000000"/>
                </a:solidFill>
                <a:latin typeface="Times New Roman" charset="0"/>
              </a:rPr>
              <a:t> and α</a:t>
            </a:r>
            <a:r>
              <a:rPr lang="en-US" sz="1000" baseline="-25000" dirty="0">
                <a:solidFill>
                  <a:srgbClr val="000000"/>
                </a:solidFill>
                <a:latin typeface="Times New Roman" charset="0"/>
              </a:rPr>
              <a:t>v</a:t>
            </a:r>
            <a:r>
              <a:rPr lang="en-US" sz="1000" dirty="0">
                <a:solidFill>
                  <a:srgbClr val="000000"/>
                </a:solidFill>
                <a:latin typeface="Times New Roman" charset="0"/>
              </a:rPr>
              <a:t>β</a:t>
            </a:r>
            <a:r>
              <a:rPr lang="en-US" sz="1000" baseline="-25000" dirty="0">
                <a:solidFill>
                  <a:srgbClr val="000000"/>
                </a:solidFill>
                <a:latin typeface="Times New Roman" charset="0"/>
              </a:rPr>
              <a:t>8</a:t>
            </a:r>
            <a:r>
              <a:rPr lang="en-US" sz="1000" dirty="0">
                <a:solidFill>
                  <a:srgbClr val="000000"/>
                </a:solidFill>
                <a:latin typeface="Times New Roman" charset="0"/>
              </a:rPr>
              <a:t> are critical for </a:t>
            </a:r>
            <a:r>
              <a:rPr lang="en-US" sz="1000" i="1" dirty="0">
                <a:solidFill>
                  <a:srgbClr val="000000"/>
                </a:solidFill>
                <a:latin typeface="Times New Roman" charset="0"/>
              </a:rPr>
              <a:t>in vivo</a:t>
            </a:r>
            <a:r>
              <a:rPr lang="en-US" sz="1000" dirty="0">
                <a:solidFill>
                  <a:srgbClr val="000000"/>
                </a:solidFill>
                <a:latin typeface="Times New Roman" charset="0"/>
              </a:rPr>
              <a:t> activation of TGF-β1.</a:t>
            </a:r>
            <a:endParaRPr lang="en-US" sz="1000" dirty="0"/>
          </a:p>
        </p:txBody>
      </p:sp>
      <p:sp>
        <p:nvSpPr>
          <p:cNvPr id="32" name="Rectangle 31"/>
          <p:cNvSpPr/>
          <p:nvPr/>
        </p:nvSpPr>
        <p:spPr>
          <a:xfrm>
            <a:off x="3590177" y="4125362"/>
            <a:ext cx="3157447" cy="64633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sz="1200" dirty="0">
                <a:solidFill>
                  <a:srgbClr val="000000"/>
                </a:solidFill>
                <a:latin typeface="Times New Roman" charset="0"/>
              </a:rPr>
              <a:t>Regulation of cell adhesions during tissue repair is fundamentally important for cell migration, proliferation, and protein production. </a:t>
            </a:r>
            <a:endParaRPr lang="en-US" sz="1200" dirty="0"/>
          </a:p>
        </p:txBody>
      </p:sp>
      <p:sp>
        <p:nvSpPr>
          <p:cNvPr id="34" name="Rectangle 33"/>
          <p:cNvSpPr/>
          <p:nvPr/>
        </p:nvSpPr>
        <p:spPr>
          <a:xfrm>
            <a:off x="3590177" y="4966806"/>
            <a:ext cx="3188061" cy="830997"/>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sz="1200" dirty="0" smtClean="0">
                <a:solidFill>
                  <a:srgbClr val="000000"/>
                </a:solidFill>
                <a:latin typeface="Times New Roman" charset="0"/>
              </a:rPr>
              <a:t>All cells interact with </a:t>
            </a:r>
            <a:r>
              <a:rPr lang="en-US" sz="1200" dirty="0" smtClean="0">
                <a:solidFill>
                  <a:srgbClr val="000000"/>
                </a:solidFill>
                <a:latin typeface="Times New Roman" charset="0"/>
              </a:rPr>
              <a:t>ECM proteins </a:t>
            </a:r>
            <a:r>
              <a:rPr lang="en-US" sz="1200" dirty="0" smtClean="0">
                <a:solidFill>
                  <a:srgbClr val="000000"/>
                </a:solidFill>
                <a:latin typeface="Times New Roman" charset="0"/>
              </a:rPr>
              <a:t>with cell surface integrin receptors that convey signals from the environment into the nucleus, regulating gene expression and cell behavior. </a:t>
            </a:r>
            <a:endParaRPr lang="en-US" sz="1200" dirty="0"/>
          </a:p>
        </p:txBody>
      </p:sp>
      <p:sp>
        <p:nvSpPr>
          <p:cNvPr id="35" name="Rectangle 34"/>
          <p:cNvSpPr/>
          <p:nvPr/>
        </p:nvSpPr>
        <p:spPr>
          <a:xfrm>
            <a:off x="3590177" y="6156059"/>
            <a:ext cx="3231113" cy="64633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sz="1200" dirty="0" err="1" smtClean="0">
                <a:solidFill>
                  <a:srgbClr val="000000"/>
                </a:solidFill>
                <a:latin typeface="Times New Roman" charset="0"/>
              </a:rPr>
              <a:t>Integrins</a:t>
            </a:r>
            <a:r>
              <a:rPr lang="en-US" sz="1200" dirty="0" smtClean="0">
                <a:solidFill>
                  <a:srgbClr val="000000"/>
                </a:solidFill>
                <a:latin typeface="Times New Roman" charset="0"/>
              </a:rPr>
              <a:t> also interact with a variety of other proteins, such as growth factors, their receptors, and proteolytic enzymes. </a:t>
            </a:r>
            <a:endParaRPr lang="en-US" sz="1200" dirty="0"/>
          </a:p>
        </p:txBody>
      </p:sp>
      <p:sp>
        <p:nvSpPr>
          <p:cNvPr id="37" name="Rectangle 36"/>
          <p:cNvSpPr/>
          <p:nvPr/>
        </p:nvSpPr>
        <p:spPr>
          <a:xfrm>
            <a:off x="3596800" y="7025133"/>
            <a:ext cx="3217947" cy="64633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sz="1200" smtClean="0">
                <a:solidFill>
                  <a:srgbClr val="000000"/>
                </a:solidFill>
                <a:latin typeface="Times New Roman" charset="0"/>
              </a:rPr>
              <a:t>Re-epithelialization </a:t>
            </a:r>
            <a:r>
              <a:rPr lang="en-US" sz="1200" dirty="0" smtClean="0">
                <a:solidFill>
                  <a:srgbClr val="000000"/>
                </a:solidFill>
                <a:latin typeface="Times New Roman" charset="0"/>
              </a:rPr>
              <a:t>and granulation tissue formation are crucially dependent on the </a:t>
            </a:r>
            <a:r>
              <a:rPr lang="en-US" sz="1200" dirty="0" err="1" smtClean="0">
                <a:solidFill>
                  <a:srgbClr val="000000"/>
                </a:solidFill>
                <a:latin typeface="Times New Roman" charset="0"/>
              </a:rPr>
              <a:t>temporospatial</a:t>
            </a:r>
            <a:r>
              <a:rPr lang="en-US" sz="1200" dirty="0" smtClean="0">
                <a:solidFill>
                  <a:srgbClr val="000000"/>
                </a:solidFill>
                <a:latin typeface="Times New Roman" charset="0"/>
              </a:rPr>
              <a:t> function of multiple </a:t>
            </a:r>
            <a:r>
              <a:rPr lang="en-US" sz="1200" dirty="0" err="1" smtClean="0">
                <a:solidFill>
                  <a:srgbClr val="000000"/>
                </a:solidFill>
                <a:latin typeface="Times New Roman" charset="0"/>
              </a:rPr>
              <a:t>integrins</a:t>
            </a:r>
            <a:r>
              <a:rPr lang="en-US" sz="1200" dirty="0" smtClean="0">
                <a:solidFill>
                  <a:srgbClr val="000000"/>
                </a:solidFill>
                <a:latin typeface="Times New Roman" charset="0"/>
              </a:rPr>
              <a:t>. </a:t>
            </a:r>
            <a:endParaRPr lang="en-US" sz="1200" dirty="0"/>
          </a:p>
        </p:txBody>
      </p:sp>
      <p:sp>
        <p:nvSpPr>
          <p:cNvPr id="38" name="Down Arrow 37"/>
          <p:cNvSpPr/>
          <p:nvPr/>
        </p:nvSpPr>
        <p:spPr>
          <a:xfrm>
            <a:off x="4948110" y="4815538"/>
            <a:ext cx="484632" cy="107422"/>
          </a:xfrm>
          <a:prstGeom prst="downArrow">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Down Arrow 38"/>
          <p:cNvSpPr/>
          <p:nvPr/>
        </p:nvSpPr>
        <p:spPr>
          <a:xfrm>
            <a:off x="4991646" y="6015553"/>
            <a:ext cx="484632" cy="107422"/>
          </a:xfrm>
          <a:prstGeom prst="downArrow">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Down Arrow 39"/>
          <p:cNvSpPr/>
          <p:nvPr/>
        </p:nvSpPr>
        <p:spPr>
          <a:xfrm>
            <a:off x="4991646" y="6852406"/>
            <a:ext cx="484632" cy="107422"/>
          </a:xfrm>
          <a:prstGeom prst="downArrow">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Rectangle 40"/>
          <p:cNvSpPr/>
          <p:nvPr/>
        </p:nvSpPr>
        <p:spPr>
          <a:xfrm>
            <a:off x="3433130" y="7670572"/>
            <a:ext cx="4327158" cy="246221"/>
          </a:xfrm>
          <a:prstGeom prst="rect">
            <a:avLst/>
          </a:prstGeom>
        </p:spPr>
        <p:txBody>
          <a:bodyPr wrap="square">
            <a:spAutoFit/>
          </a:bodyPr>
          <a:lstStyle/>
          <a:p>
            <a:r>
              <a:rPr lang="en-US" sz="1000" dirty="0" smtClean="0">
                <a:latin typeface="Times New Roman" charset="0"/>
                <a:ea typeface="Times New Roman" charset="0"/>
                <a:cs typeface="Times New Roman" charset="0"/>
              </a:rPr>
              <a:t>&lt;&lt;L. </a:t>
            </a:r>
            <a:r>
              <a:rPr lang="en-US" sz="1000" dirty="0" err="1" smtClean="0">
                <a:latin typeface="Times New Roman" charset="0"/>
                <a:ea typeface="Times New Roman" charset="0"/>
                <a:cs typeface="Times New Roman" charset="0"/>
              </a:rPr>
              <a:t>Koevisto</a:t>
            </a:r>
            <a:r>
              <a:rPr lang="en-US" sz="1000" dirty="0" smtClean="0">
                <a:latin typeface="Times New Roman" charset="0"/>
                <a:ea typeface="Times New Roman" charset="0"/>
                <a:cs typeface="Times New Roman" charset="0"/>
              </a:rPr>
              <a:t> </a:t>
            </a:r>
            <a:r>
              <a:rPr lang="en-US" sz="1000" i="1" dirty="0" smtClean="0">
                <a:latin typeface="Times New Roman" charset="0"/>
                <a:ea typeface="Times New Roman" charset="0"/>
                <a:cs typeface="Times New Roman" charset="0"/>
              </a:rPr>
              <a:t>et al</a:t>
            </a:r>
            <a:r>
              <a:rPr lang="en-US" sz="1000" dirty="0" smtClean="0">
                <a:latin typeface="Times New Roman" charset="0"/>
                <a:ea typeface="Times New Roman" charset="0"/>
                <a:cs typeface="Times New Roman" charset="0"/>
              </a:rPr>
              <a:t>, </a:t>
            </a:r>
            <a:r>
              <a:rPr lang="en-US" sz="1000" dirty="0" err="1">
                <a:latin typeface="Times New Roman" charset="0"/>
                <a:ea typeface="Times New Roman" charset="0"/>
                <a:cs typeface="Times New Roman" charset="0"/>
              </a:rPr>
              <a:t>Adv</a:t>
            </a:r>
            <a:r>
              <a:rPr lang="en-US" sz="1000" dirty="0">
                <a:latin typeface="Times New Roman" charset="0"/>
                <a:ea typeface="Times New Roman" charset="0"/>
                <a:cs typeface="Times New Roman" charset="0"/>
              </a:rPr>
              <a:t> Wound </a:t>
            </a:r>
            <a:r>
              <a:rPr lang="en-US" sz="1000" dirty="0" smtClean="0">
                <a:latin typeface="Times New Roman" charset="0"/>
                <a:ea typeface="Times New Roman" charset="0"/>
                <a:cs typeface="Times New Roman" charset="0"/>
              </a:rPr>
              <a:t>Care, 12), 762–783 (2014).&gt;&gt;</a:t>
            </a:r>
            <a:endParaRPr lang="en-US" sz="1000" dirty="0">
              <a:latin typeface="Times New Roman" charset="0"/>
              <a:ea typeface="Times New Roman" charset="0"/>
              <a:cs typeface="Times New Roman" charset="0"/>
            </a:endParaRPr>
          </a:p>
        </p:txBody>
      </p:sp>
      <p:sp>
        <p:nvSpPr>
          <p:cNvPr id="42" name="Rectangle 41"/>
          <p:cNvSpPr/>
          <p:nvPr/>
        </p:nvSpPr>
        <p:spPr>
          <a:xfrm>
            <a:off x="3674362" y="2369841"/>
            <a:ext cx="3116315" cy="246221"/>
          </a:xfrm>
          <a:prstGeom prst="rect">
            <a:avLst/>
          </a:prstGeom>
        </p:spPr>
        <p:txBody>
          <a:bodyPr wrap="square">
            <a:spAutoFit/>
          </a:bodyPr>
          <a:lstStyle/>
          <a:p>
            <a:r>
              <a:rPr lang="en-US" sz="1000" dirty="0" smtClean="0">
                <a:latin typeface="Times New Roman" charset="0"/>
                <a:ea typeface="Times New Roman" charset="0"/>
                <a:cs typeface="Times New Roman" charset="0"/>
              </a:rPr>
              <a:t>&lt;&lt;W.B. Jeon </a:t>
            </a:r>
            <a:r>
              <a:rPr lang="en-US" sz="1000" i="1" dirty="0" smtClean="0">
                <a:latin typeface="Times New Roman" charset="0"/>
                <a:ea typeface="Times New Roman" charset="0"/>
                <a:cs typeface="Times New Roman" charset="0"/>
              </a:rPr>
              <a:t>et al</a:t>
            </a:r>
            <a:r>
              <a:rPr lang="en-US" sz="1000" dirty="0" smtClean="0">
                <a:latin typeface="Times New Roman" charset="0"/>
                <a:ea typeface="Times New Roman" charset="0"/>
                <a:cs typeface="Times New Roman" charset="0"/>
              </a:rPr>
              <a:t>, </a:t>
            </a:r>
            <a:r>
              <a:rPr lang="is-IS" sz="1000" dirty="0">
                <a:latin typeface="Times New Roman" charset="0"/>
                <a:ea typeface="Times New Roman" charset="0"/>
                <a:cs typeface="Times New Roman" charset="0"/>
              </a:rPr>
              <a:t>BMC Biotechnol. </a:t>
            </a:r>
            <a:r>
              <a:rPr lang="is-IS" sz="1000" dirty="0" smtClean="0">
                <a:latin typeface="Times New Roman" charset="0"/>
                <a:ea typeface="Times New Roman" charset="0"/>
                <a:cs typeface="Times New Roman" charset="0"/>
              </a:rPr>
              <a:t>12, 61</a:t>
            </a:r>
            <a:r>
              <a:rPr lang="is-IS" sz="1000" dirty="0">
                <a:latin typeface="Times New Roman" charset="0"/>
                <a:ea typeface="Times New Roman" charset="0"/>
                <a:cs typeface="Times New Roman" charset="0"/>
              </a:rPr>
              <a:t> (2012)</a:t>
            </a:r>
            <a:r>
              <a:rPr lang="is-IS" sz="1000" dirty="0" smtClean="0">
                <a:latin typeface="Times New Roman" charset="0"/>
                <a:ea typeface="Times New Roman" charset="0"/>
                <a:cs typeface="Times New Roman" charset="0"/>
              </a:rPr>
              <a:t>. </a:t>
            </a:r>
            <a:r>
              <a:rPr lang="en-US" sz="1000" dirty="0" smtClean="0">
                <a:latin typeface="Times New Roman" charset="0"/>
                <a:ea typeface="Times New Roman" charset="0"/>
                <a:cs typeface="Times New Roman" charset="0"/>
              </a:rPr>
              <a:t>&gt;&gt;</a:t>
            </a:r>
            <a:endParaRPr lang="en-US" sz="1000" dirty="0">
              <a:latin typeface="Times New Roman" charset="0"/>
              <a:ea typeface="Times New Roman" charset="0"/>
              <a:cs typeface="Times New Roman" charset="0"/>
            </a:endParaRPr>
          </a:p>
        </p:txBody>
      </p:sp>
      <p:sp>
        <p:nvSpPr>
          <p:cNvPr id="44" name="TextBox 43"/>
          <p:cNvSpPr txBox="1"/>
          <p:nvPr/>
        </p:nvSpPr>
        <p:spPr>
          <a:xfrm>
            <a:off x="75585" y="3728565"/>
            <a:ext cx="6782415" cy="276999"/>
          </a:xfrm>
          <a:prstGeom prst="rect">
            <a:avLst/>
          </a:prstGeom>
          <a:noFill/>
        </p:spPr>
        <p:txBody>
          <a:bodyPr wrap="square" rtlCol="0">
            <a:spAutoFit/>
          </a:bodyPr>
          <a:lstStyle/>
          <a:p>
            <a:r>
              <a:rPr lang="en-US" sz="1200" dirty="0" err="1" smtClean="0">
                <a:latin typeface="Times New Roman" charset="0"/>
                <a:ea typeface="Times New Roman" charset="0"/>
                <a:cs typeface="Times New Roman" charset="0"/>
              </a:rPr>
              <a:t>Integrins</a:t>
            </a:r>
            <a:r>
              <a:rPr lang="en-US" sz="1200" dirty="0" smtClean="0">
                <a:latin typeface="Times New Roman" charset="0"/>
                <a:ea typeface="Times New Roman" charset="0"/>
                <a:cs typeface="Times New Roman" charset="0"/>
              </a:rPr>
              <a:t> </a:t>
            </a:r>
            <a:r>
              <a:rPr lang="en-US" sz="1200" dirty="0">
                <a:latin typeface="Times New Roman" charset="0"/>
                <a:ea typeface="Times New Roman" charset="0"/>
                <a:cs typeface="Times New Roman" charset="0"/>
              </a:rPr>
              <a:t>are transmembrane receptors that are the bridges for cell-cell and </a:t>
            </a:r>
            <a:r>
              <a:rPr lang="en-US" sz="1200" dirty="0" smtClean="0">
                <a:latin typeface="Times New Roman" charset="0"/>
                <a:ea typeface="Times New Roman" charset="0"/>
                <a:cs typeface="Times New Roman" charset="0"/>
              </a:rPr>
              <a:t>cell-ECM </a:t>
            </a:r>
            <a:r>
              <a:rPr lang="en-US" sz="1200" dirty="0">
                <a:latin typeface="Times New Roman" charset="0"/>
                <a:ea typeface="Times New Roman" charset="0"/>
                <a:cs typeface="Times New Roman" charset="0"/>
              </a:rPr>
              <a:t>interactions</a:t>
            </a:r>
            <a:r>
              <a:rPr lang="en-US" sz="1200" dirty="0" smtClean="0">
                <a:latin typeface="Times New Roman" charset="0"/>
                <a:ea typeface="Times New Roman" charset="0"/>
                <a:cs typeface="Times New Roman" charset="0"/>
              </a:rPr>
              <a:t>.</a:t>
            </a:r>
            <a:endParaRPr lang="en-US" sz="1200" dirty="0">
              <a:latin typeface="Times New Roman" charset="0"/>
              <a:ea typeface="Times New Roman" charset="0"/>
              <a:cs typeface="Times New Roman" charset="0"/>
            </a:endParaRPr>
          </a:p>
        </p:txBody>
      </p:sp>
      <p:sp>
        <p:nvSpPr>
          <p:cNvPr id="26" name="TextBox 25"/>
          <p:cNvSpPr txBox="1"/>
          <p:nvPr/>
        </p:nvSpPr>
        <p:spPr>
          <a:xfrm>
            <a:off x="76005" y="8057286"/>
            <a:ext cx="1253869" cy="276999"/>
          </a:xfrm>
          <a:prstGeom prst="rect">
            <a:avLst/>
          </a:prstGeom>
        </p:spPr>
        <p:style>
          <a:lnRef idx="3">
            <a:schemeClr val="lt1"/>
          </a:lnRef>
          <a:fillRef idx="1">
            <a:schemeClr val="accent4"/>
          </a:fillRef>
          <a:effectRef idx="1">
            <a:schemeClr val="accent4"/>
          </a:effectRef>
          <a:fontRef idx="minor">
            <a:schemeClr val="lt1"/>
          </a:fontRef>
        </p:style>
        <p:txBody>
          <a:bodyPr wrap="none" rtlCol="0">
            <a:spAutoFit/>
          </a:bodyPr>
          <a:lstStyle/>
          <a:p>
            <a:r>
              <a:rPr lang="en-US" sz="1200" dirty="0" smtClean="0">
                <a:latin typeface="Times New Roman" charset="0"/>
                <a:ea typeface="Times New Roman" charset="0"/>
                <a:cs typeface="Times New Roman" charset="0"/>
              </a:rPr>
              <a:t>In previous study</a:t>
            </a:r>
            <a:endParaRPr lang="en-US" sz="1200" dirty="0">
              <a:latin typeface="Times New Roman" charset="0"/>
              <a:ea typeface="Times New Roman" charset="0"/>
              <a:cs typeface="Times New Roman" charset="0"/>
            </a:endParaRPr>
          </a:p>
        </p:txBody>
      </p:sp>
      <p:sp>
        <p:nvSpPr>
          <p:cNvPr id="27" name="Rectangle 26"/>
          <p:cNvSpPr/>
          <p:nvPr/>
        </p:nvSpPr>
        <p:spPr>
          <a:xfrm>
            <a:off x="19416" y="8448654"/>
            <a:ext cx="6827428" cy="830997"/>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sz="1200" dirty="0" smtClean="0">
                <a:solidFill>
                  <a:srgbClr val="333333"/>
                </a:solidFill>
                <a:latin typeface="Times New Roman" charset="0"/>
                <a:ea typeface="Times New Roman" charset="0"/>
                <a:cs typeface="Times New Roman" charset="0"/>
              </a:rPr>
              <a:t>Jeon </a:t>
            </a:r>
            <a:r>
              <a:rPr lang="en-US" sz="1200" i="1" dirty="0" smtClean="0">
                <a:solidFill>
                  <a:srgbClr val="333333"/>
                </a:solidFill>
                <a:latin typeface="Times New Roman" charset="0"/>
                <a:ea typeface="Times New Roman" charset="0"/>
                <a:cs typeface="Times New Roman" charset="0"/>
              </a:rPr>
              <a:t>et al. </a:t>
            </a:r>
            <a:r>
              <a:rPr lang="en-US" sz="1200" dirty="0" smtClean="0">
                <a:solidFill>
                  <a:srgbClr val="333333"/>
                </a:solidFill>
                <a:latin typeface="Times New Roman" charset="0"/>
                <a:ea typeface="Times New Roman" charset="0"/>
                <a:cs typeface="Times New Roman" charset="0"/>
              </a:rPr>
              <a:t>successfully prepared an </a:t>
            </a:r>
            <a:r>
              <a:rPr lang="en-US" sz="1200" dirty="0">
                <a:solidFill>
                  <a:srgbClr val="2E2E2E"/>
                </a:solidFill>
                <a:latin typeface="Times New Roman" charset="0"/>
                <a:ea typeface="Times New Roman" charset="0"/>
                <a:cs typeface="Times New Roman" charset="0"/>
              </a:rPr>
              <a:t>RGD-containing elastin-like </a:t>
            </a:r>
            <a:r>
              <a:rPr lang="en-US" sz="1200" dirty="0" smtClean="0">
                <a:solidFill>
                  <a:srgbClr val="2E2E2E"/>
                </a:solidFill>
                <a:latin typeface="Times New Roman" charset="0"/>
                <a:ea typeface="Times New Roman" charset="0"/>
                <a:cs typeface="Times New Roman" charset="0"/>
              </a:rPr>
              <a:t>polypeptide (REP)</a:t>
            </a:r>
            <a:r>
              <a:rPr lang="en-US" sz="1200" dirty="0" smtClean="0">
                <a:solidFill>
                  <a:srgbClr val="333333"/>
                </a:solidFill>
                <a:latin typeface="Times New Roman" charset="0"/>
                <a:ea typeface="Times New Roman" charset="0"/>
                <a:cs typeface="Times New Roman" charset="0"/>
              </a:rPr>
              <a:t>, TGPG[VGRGD(VGVPG)</a:t>
            </a:r>
            <a:r>
              <a:rPr lang="en-US" sz="1200" baseline="-25000" dirty="0" smtClean="0">
                <a:solidFill>
                  <a:srgbClr val="333333"/>
                </a:solidFill>
                <a:latin typeface="Times New Roman" charset="0"/>
                <a:ea typeface="Times New Roman" charset="0"/>
                <a:cs typeface="Times New Roman" charset="0"/>
              </a:rPr>
              <a:t>6</a:t>
            </a:r>
            <a:r>
              <a:rPr lang="en-US" sz="1200" dirty="0" smtClean="0">
                <a:solidFill>
                  <a:srgbClr val="333333"/>
                </a:solidFill>
                <a:latin typeface="Times New Roman" charset="0"/>
                <a:ea typeface="Times New Roman" charset="0"/>
                <a:cs typeface="Times New Roman" charset="0"/>
              </a:rPr>
              <a:t>]</a:t>
            </a:r>
            <a:r>
              <a:rPr lang="en-US" sz="1200" baseline="-25000" dirty="0" smtClean="0">
                <a:solidFill>
                  <a:srgbClr val="333333"/>
                </a:solidFill>
                <a:latin typeface="Times New Roman" charset="0"/>
                <a:ea typeface="Times New Roman" charset="0"/>
                <a:cs typeface="Times New Roman" charset="0"/>
              </a:rPr>
              <a:t>20</a:t>
            </a:r>
            <a:r>
              <a:rPr lang="en-US" sz="1200" dirty="0" smtClean="0">
                <a:solidFill>
                  <a:srgbClr val="333333"/>
                </a:solidFill>
                <a:latin typeface="Times New Roman" charset="0"/>
                <a:ea typeface="Times New Roman" charset="0"/>
                <a:cs typeface="Times New Roman" charset="0"/>
              </a:rPr>
              <a:t>WPC, referred to as [RGD-V</a:t>
            </a:r>
            <a:r>
              <a:rPr lang="en-US" sz="1200" baseline="-25000" dirty="0" smtClean="0">
                <a:solidFill>
                  <a:srgbClr val="333333"/>
                </a:solidFill>
                <a:latin typeface="Times New Roman" charset="0"/>
                <a:ea typeface="Times New Roman" charset="0"/>
                <a:cs typeface="Times New Roman" charset="0"/>
              </a:rPr>
              <a:t>6</a:t>
            </a:r>
            <a:r>
              <a:rPr lang="en-US" sz="1200" dirty="0" smtClean="0">
                <a:solidFill>
                  <a:srgbClr val="333333"/>
                </a:solidFill>
                <a:latin typeface="Times New Roman" charset="0"/>
                <a:ea typeface="Times New Roman" charset="0"/>
                <a:cs typeface="Times New Roman" charset="0"/>
              </a:rPr>
              <a:t>]</a:t>
            </a:r>
            <a:r>
              <a:rPr lang="en-US" sz="1200" baseline="-25000" dirty="0" smtClean="0">
                <a:solidFill>
                  <a:srgbClr val="333333"/>
                </a:solidFill>
                <a:latin typeface="Times New Roman" charset="0"/>
                <a:ea typeface="Times New Roman" charset="0"/>
                <a:cs typeface="Times New Roman" charset="0"/>
              </a:rPr>
              <a:t>20</a:t>
            </a:r>
            <a:r>
              <a:rPr lang="en-US" sz="1200" dirty="0" smtClean="0">
                <a:solidFill>
                  <a:srgbClr val="333333"/>
                </a:solidFill>
                <a:latin typeface="Times New Roman" charset="0"/>
                <a:ea typeface="Times New Roman" charset="0"/>
                <a:cs typeface="Times New Roman" charset="0"/>
              </a:rPr>
              <a:t>, </a:t>
            </a:r>
            <a:r>
              <a:rPr lang="en-US" sz="1200" dirty="0">
                <a:solidFill>
                  <a:srgbClr val="333333"/>
                </a:solidFill>
                <a:latin typeface="Times New Roman" charset="0"/>
                <a:ea typeface="Times New Roman" charset="0"/>
                <a:cs typeface="Times New Roman" charset="0"/>
              </a:rPr>
              <a:t>contains multiple RGD motifs to bind cell-surface </a:t>
            </a:r>
            <a:r>
              <a:rPr lang="en-US" sz="1200" dirty="0" err="1" smtClean="0">
                <a:solidFill>
                  <a:srgbClr val="333333"/>
                </a:solidFill>
                <a:latin typeface="Times New Roman" charset="0"/>
                <a:ea typeface="Times New Roman" charset="0"/>
                <a:cs typeface="Times New Roman" charset="0"/>
              </a:rPr>
              <a:t>integrins</a:t>
            </a:r>
            <a:r>
              <a:rPr lang="en-US" sz="1200" dirty="0">
                <a:solidFill>
                  <a:srgbClr val="333333"/>
                </a:solidFill>
                <a:latin typeface="Times New Roman" charset="0"/>
                <a:ea typeface="Times New Roman" charset="0"/>
                <a:cs typeface="Times New Roman" charset="0"/>
              </a:rPr>
              <a:t>, which regulates diverse cellular functions, such as cell adhesion, </a:t>
            </a:r>
            <a:r>
              <a:rPr lang="en-US" sz="1200" dirty="0" smtClean="0">
                <a:solidFill>
                  <a:srgbClr val="333333"/>
                </a:solidFill>
                <a:latin typeface="Times New Roman" charset="0"/>
                <a:ea typeface="Times New Roman" charset="0"/>
                <a:cs typeface="Times New Roman" charset="0"/>
              </a:rPr>
              <a:t>migration</a:t>
            </a:r>
            <a:r>
              <a:rPr lang="en-US" sz="1200" dirty="0">
                <a:solidFill>
                  <a:srgbClr val="333333"/>
                </a:solidFill>
                <a:latin typeface="Times New Roman" charset="0"/>
                <a:ea typeface="Times New Roman" charset="0"/>
                <a:cs typeface="Times New Roman" charset="0"/>
              </a:rPr>
              <a:t>, proliferation, and differentiation in a manner similar to that of </a:t>
            </a:r>
            <a:r>
              <a:rPr lang="en-US" sz="1200" dirty="0" smtClean="0">
                <a:solidFill>
                  <a:srgbClr val="333333"/>
                </a:solidFill>
                <a:latin typeface="Times New Roman" charset="0"/>
                <a:ea typeface="Times New Roman" charset="0"/>
                <a:cs typeface="Times New Roman" charset="0"/>
              </a:rPr>
              <a:t>fibronectin. </a:t>
            </a:r>
            <a:endParaRPr lang="en-US" sz="1200" dirty="0">
              <a:solidFill>
                <a:srgbClr val="333333"/>
              </a:solidFill>
              <a:latin typeface="Times New Roman" charset="0"/>
              <a:ea typeface="Times New Roman" charset="0"/>
              <a:cs typeface="Times New Roman" charset="0"/>
            </a:endParaRPr>
          </a:p>
        </p:txBody>
      </p:sp>
    </p:spTree>
    <p:extLst>
      <p:ext uri="{BB962C8B-B14F-4D97-AF65-F5344CB8AC3E}">
        <p14:creationId xmlns:p14="http://schemas.microsoft.com/office/powerpoint/2010/main" val="5326706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Heptagon 13"/>
          <p:cNvSpPr/>
          <p:nvPr/>
        </p:nvSpPr>
        <p:spPr>
          <a:xfrm>
            <a:off x="6426521" y="9599631"/>
            <a:ext cx="394770" cy="254798"/>
          </a:xfrm>
          <a:prstGeom prst="heptagon">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ysClr val="windowText" lastClr="000000"/>
                </a:solidFill>
                <a:latin typeface="Arial" charset="0"/>
                <a:ea typeface="Arial" charset="0"/>
                <a:cs typeface="Arial" charset="0"/>
              </a:rPr>
              <a:t>6</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407" y="581385"/>
            <a:ext cx="6389224" cy="1163825"/>
          </a:xfrm>
          <a:prstGeom prst="rect">
            <a:avLst/>
          </a:prstGeom>
        </p:spPr>
      </p:pic>
      <p:sp>
        <p:nvSpPr>
          <p:cNvPr id="5" name="Rectangle 4"/>
          <p:cNvSpPr/>
          <p:nvPr/>
        </p:nvSpPr>
        <p:spPr>
          <a:xfrm>
            <a:off x="1783215" y="276999"/>
            <a:ext cx="3658472" cy="246221"/>
          </a:xfrm>
          <a:prstGeom prst="rect">
            <a:avLst/>
          </a:prstGeom>
        </p:spPr>
        <p:txBody>
          <a:bodyPr wrap="square">
            <a:spAutoFit/>
          </a:bodyPr>
          <a:lstStyle/>
          <a:p>
            <a:r>
              <a:rPr lang="en-US" sz="1000" dirty="0" smtClean="0">
                <a:solidFill>
                  <a:srgbClr val="231E1E"/>
                </a:solidFill>
                <a:latin typeface="Arial" charset="0"/>
                <a:ea typeface="Arial" charset="0"/>
                <a:cs typeface="Arial" charset="0"/>
              </a:rPr>
              <a:t>Table </a:t>
            </a:r>
            <a:r>
              <a:rPr lang="en-US" sz="1000" dirty="0" smtClean="0">
                <a:solidFill>
                  <a:srgbClr val="231E1E"/>
                </a:solidFill>
                <a:latin typeface="Arial" charset="0"/>
                <a:ea typeface="Arial" charset="0"/>
                <a:cs typeface="Arial" charset="0"/>
              </a:rPr>
              <a:t>1. </a:t>
            </a:r>
            <a:r>
              <a:rPr lang="en-US" sz="1000" dirty="0">
                <a:solidFill>
                  <a:srgbClr val="231E1E"/>
                </a:solidFill>
                <a:latin typeface="Arial" charset="0"/>
                <a:ea typeface="Arial" charset="0"/>
                <a:cs typeface="Arial" charset="0"/>
              </a:rPr>
              <a:t>The Oligonucleotides Encoding VGRGD(VGVPG)</a:t>
            </a:r>
            <a:r>
              <a:rPr lang="en-US" sz="1000" baseline="-25000" dirty="0">
                <a:solidFill>
                  <a:srgbClr val="231E1E"/>
                </a:solidFill>
                <a:latin typeface="Arial" charset="0"/>
                <a:ea typeface="Arial" charset="0"/>
                <a:cs typeface="Arial" charset="0"/>
              </a:rPr>
              <a:t>6</a:t>
            </a:r>
            <a:r>
              <a:rPr lang="en-US" sz="1000" dirty="0">
                <a:solidFill>
                  <a:srgbClr val="231E1E"/>
                </a:solidFill>
                <a:latin typeface="Arial" charset="0"/>
                <a:ea typeface="Arial" charset="0"/>
                <a:cs typeface="Arial" charset="0"/>
              </a:rPr>
              <a:t> </a:t>
            </a:r>
            <a:endParaRPr lang="en-US" sz="1000" dirty="0">
              <a:latin typeface="Arial" charset="0"/>
              <a:ea typeface="Arial" charset="0"/>
              <a:cs typeface="Arial" charset="0"/>
            </a:endParaRPr>
          </a:p>
        </p:txBody>
      </p:sp>
      <p:sp>
        <p:nvSpPr>
          <p:cNvPr id="8" name="Rectangle 7"/>
          <p:cNvSpPr/>
          <p:nvPr/>
        </p:nvSpPr>
        <p:spPr>
          <a:xfrm>
            <a:off x="49367" y="1796546"/>
            <a:ext cx="6623436" cy="461665"/>
          </a:xfrm>
          <a:prstGeom prst="rect">
            <a:avLst/>
          </a:prstGeom>
        </p:spPr>
        <p:txBody>
          <a:bodyPr wrap="square">
            <a:spAutoFit/>
          </a:bodyPr>
          <a:lstStyle/>
          <a:p>
            <a:r>
              <a:rPr lang="en-US" sz="1200" smtClean="0">
                <a:latin typeface="Times New Roman"/>
                <a:ea typeface="Wingdings"/>
                <a:cs typeface="Times New Roman"/>
                <a:sym typeface="Wingdings"/>
              </a:rPr>
              <a:t>Table </a:t>
            </a:r>
            <a:r>
              <a:rPr lang="en-US" sz="1200" smtClean="0">
                <a:latin typeface="Times New Roman"/>
                <a:ea typeface="Wingdings"/>
                <a:cs typeface="Times New Roman"/>
                <a:sym typeface="Wingdings"/>
              </a:rPr>
              <a:t>1 </a:t>
            </a:r>
            <a:r>
              <a:rPr lang="en-US" sz="1200" dirty="0" smtClean="0">
                <a:latin typeface="Times New Roman"/>
                <a:ea typeface="Wingdings"/>
                <a:cs typeface="Times New Roman"/>
                <a:sym typeface="Wingdings"/>
              </a:rPr>
              <a:t>summarizes the </a:t>
            </a:r>
            <a:r>
              <a:rPr lang="en-US" sz="1200" dirty="0">
                <a:latin typeface="Times New Roman"/>
                <a:ea typeface="Wingdings"/>
                <a:cs typeface="Times New Roman"/>
                <a:sym typeface="Wingdings"/>
              </a:rPr>
              <a:t>sequences of the oligonucleotides for the VGRGD(VGVPG)</a:t>
            </a:r>
            <a:r>
              <a:rPr lang="en-US" sz="1200" baseline="-25000" dirty="0">
                <a:latin typeface="Times New Roman"/>
                <a:ea typeface="Wingdings"/>
                <a:cs typeface="Times New Roman"/>
                <a:sym typeface="Wingdings"/>
              </a:rPr>
              <a:t>6</a:t>
            </a:r>
            <a:r>
              <a:rPr lang="en-US" sz="1200" dirty="0">
                <a:latin typeface="Times New Roman"/>
                <a:ea typeface="Wingdings"/>
                <a:cs typeface="Times New Roman"/>
                <a:sym typeface="Wingdings"/>
              </a:rPr>
              <a:t> </a:t>
            </a:r>
            <a:r>
              <a:rPr lang="en-US" sz="1200" dirty="0" smtClean="0">
                <a:latin typeface="Times New Roman"/>
                <a:ea typeface="Wingdings"/>
                <a:cs typeface="Times New Roman"/>
                <a:sym typeface="Wingdings"/>
              </a:rPr>
              <a:t>genes </a:t>
            </a:r>
            <a:r>
              <a:rPr lang="en-US" sz="1200" dirty="0">
                <a:latin typeface="Times New Roman"/>
                <a:ea typeface="Wingdings"/>
                <a:cs typeface="Times New Roman"/>
                <a:sym typeface="Wingdings"/>
              </a:rPr>
              <a:t>together with the </a:t>
            </a:r>
            <a:r>
              <a:rPr lang="en-US" sz="1200" dirty="0" err="1">
                <a:latin typeface="Times New Roman"/>
                <a:ea typeface="Wingdings"/>
                <a:cs typeface="Times New Roman"/>
                <a:sym typeface="Wingdings"/>
              </a:rPr>
              <a:t>EcoRI</a:t>
            </a:r>
            <a:r>
              <a:rPr lang="en-US" sz="1200" dirty="0">
                <a:latin typeface="Times New Roman"/>
                <a:ea typeface="Wingdings"/>
                <a:cs typeface="Times New Roman"/>
                <a:sym typeface="Wingdings"/>
              </a:rPr>
              <a:t>, </a:t>
            </a:r>
            <a:r>
              <a:rPr lang="en-US" sz="1200" dirty="0" err="1">
                <a:latin typeface="Times New Roman"/>
                <a:ea typeface="Wingdings"/>
                <a:cs typeface="Times New Roman"/>
                <a:sym typeface="Wingdings"/>
              </a:rPr>
              <a:t>NdeI</a:t>
            </a:r>
            <a:r>
              <a:rPr lang="en-US" sz="1200" dirty="0">
                <a:latin typeface="Times New Roman"/>
                <a:ea typeface="Wingdings"/>
                <a:cs typeface="Times New Roman"/>
                <a:sym typeface="Wingdings"/>
              </a:rPr>
              <a:t>, </a:t>
            </a:r>
            <a:r>
              <a:rPr lang="en-US" sz="1200" dirty="0" err="1">
                <a:latin typeface="Times New Roman"/>
                <a:ea typeface="Wingdings"/>
                <a:cs typeface="Times New Roman"/>
                <a:sym typeface="Wingdings"/>
              </a:rPr>
              <a:t>PflMI</a:t>
            </a:r>
            <a:r>
              <a:rPr lang="en-US" sz="1200" dirty="0">
                <a:latin typeface="Times New Roman"/>
                <a:ea typeface="Wingdings"/>
                <a:cs typeface="Times New Roman"/>
                <a:sym typeface="Wingdings"/>
              </a:rPr>
              <a:t>, </a:t>
            </a:r>
            <a:r>
              <a:rPr lang="en-US" sz="1200" dirty="0" err="1">
                <a:latin typeface="Times New Roman"/>
                <a:ea typeface="Wingdings"/>
                <a:cs typeface="Times New Roman"/>
                <a:sym typeface="Wingdings"/>
              </a:rPr>
              <a:t>BglI</a:t>
            </a:r>
            <a:r>
              <a:rPr lang="en-US" sz="1200" dirty="0">
                <a:latin typeface="Times New Roman"/>
                <a:ea typeface="Wingdings"/>
                <a:cs typeface="Times New Roman"/>
                <a:sym typeface="Wingdings"/>
              </a:rPr>
              <a:t>, and </a:t>
            </a:r>
            <a:r>
              <a:rPr lang="en-US" sz="1200" dirty="0" err="1">
                <a:latin typeface="Times New Roman"/>
                <a:ea typeface="Wingdings"/>
                <a:cs typeface="Times New Roman"/>
                <a:sym typeface="Wingdings"/>
              </a:rPr>
              <a:t>HinDIII</a:t>
            </a:r>
            <a:r>
              <a:rPr lang="en-US" sz="1200" dirty="0">
                <a:latin typeface="Times New Roman"/>
                <a:ea typeface="Wingdings"/>
                <a:cs typeface="Times New Roman"/>
                <a:sym typeface="Wingdings"/>
              </a:rPr>
              <a:t> restriction enzyme sites (NEB</a:t>
            </a:r>
            <a:r>
              <a:rPr lang="en-US" sz="1200" dirty="0" smtClean="0">
                <a:latin typeface="Times New Roman"/>
                <a:ea typeface="Wingdings"/>
                <a:cs typeface="Times New Roman"/>
                <a:sym typeface="Wingdings"/>
              </a:rPr>
              <a:t>). </a:t>
            </a:r>
            <a:endParaRPr lang="en-US" sz="1200" dirty="0">
              <a:latin typeface="Times New Roman"/>
              <a:ea typeface="Wingdings"/>
              <a:cs typeface="Times New Roman"/>
              <a:sym typeface="Wingdings"/>
            </a:endParaRPr>
          </a:p>
        </p:txBody>
      </p:sp>
      <p:sp>
        <p:nvSpPr>
          <p:cNvPr id="21" name="Rectangle 20"/>
          <p:cNvSpPr/>
          <p:nvPr/>
        </p:nvSpPr>
        <p:spPr>
          <a:xfrm>
            <a:off x="0" y="0"/>
            <a:ext cx="5304657" cy="276999"/>
          </a:xfrm>
          <a:prstGeom prst="rect">
            <a:avLst/>
          </a:prstGeom>
        </p:spPr>
        <p:txBody>
          <a:bodyPr wrap="none">
            <a:spAutoFit/>
          </a:bodyPr>
          <a:lstStyle/>
          <a:p>
            <a:r>
              <a:rPr lang="en-US" sz="1200" b="1" dirty="0" smtClean="0">
                <a:solidFill>
                  <a:srgbClr val="985735"/>
                </a:solidFill>
                <a:latin typeface="Arial" charset="0"/>
                <a:ea typeface="Arial" charset="0"/>
                <a:cs typeface="Arial" charset="0"/>
              </a:rPr>
              <a:t>Monomer </a:t>
            </a:r>
            <a:r>
              <a:rPr lang="en-US" sz="1200" b="1" dirty="0">
                <a:solidFill>
                  <a:srgbClr val="985735"/>
                </a:solidFill>
                <a:latin typeface="Arial" charset="0"/>
                <a:ea typeface="Arial" charset="0"/>
                <a:cs typeface="Arial" charset="0"/>
              </a:rPr>
              <a:t>gene construction and oligomerization of VGRGD(VGVPG)</a:t>
            </a:r>
            <a:r>
              <a:rPr lang="en-US" sz="1200" b="1" baseline="-25000" dirty="0">
                <a:solidFill>
                  <a:srgbClr val="985735"/>
                </a:solidFill>
                <a:latin typeface="Arial" charset="0"/>
                <a:ea typeface="Arial" charset="0"/>
                <a:cs typeface="Arial" charset="0"/>
              </a:rPr>
              <a:t>6</a:t>
            </a:r>
            <a:r>
              <a:rPr lang="en-US" sz="1200" b="1" dirty="0">
                <a:solidFill>
                  <a:srgbClr val="985735"/>
                </a:solidFill>
                <a:latin typeface="Arial" charset="0"/>
                <a:ea typeface="Arial" charset="0"/>
                <a:cs typeface="Arial" charset="0"/>
              </a:rPr>
              <a:t> </a:t>
            </a:r>
          </a:p>
        </p:txBody>
      </p:sp>
      <p:sp>
        <p:nvSpPr>
          <p:cNvPr id="25" name="Rectangle 24"/>
          <p:cNvSpPr/>
          <p:nvPr/>
        </p:nvSpPr>
        <p:spPr>
          <a:xfrm>
            <a:off x="2192011" y="2465586"/>
            <a:ext cx="1223336" cy="40011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sz="1000">
                <a:solidFill>
                  <a:srgbClr val="231E1E"/>
                </a:solidFill>
                <a:latin typeface="Arial" charset="0"/>
                <a:ea typeface="Arial" charset="0"/>
                <a:cs typeface="Arial" charset="0"/>
              </a:rPr>
              <a:t>A double-stranded DNA cassette </a:t>
            </a:r>
            <a:endParaRPr lang="en-US" sz="1000">
              <a:latin typeface="Arial" charset="0"/>
              <a:ea typeface="Arial" charset="0"/>
              <a:cs typeface="Arial" charset="0"/>
            </a:endParaRPr>
          </a:p>
        </p:txBody>
      </p:sp>
      <p:sp>
        <p:nvSpPr>
          <p:cNvPr id="26" name="Rectangle 25"/>
          <p:cNvSpPr/>
          <p:nvPr/>
        </p:nvSpPr>
        <p:spPr>
          <a:xfrm>
            <a:off x="58222" y="2465586"/>
            <a:ext cx="1149800" cy="40011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sz="1000" smtClean="0">
                <a:solidFill>
                  <a:srgbClr val="231E1E"/>
                </a:solidFill>
                <a:latin typeface="Times New Roman" charset="0"/>
                <a:ea typeface="Times New Roman" charset="0"/>
                <a:cs typeface="Times New Roman" charset="0"/>
              </a:rPr>
              <a:t>Oligonucleotides </a:t>
            </a:r>
            <a:r>
              <a:rPr lang="en-US" sz="1000" dirty="0">
                <a:solidFill>
                  <a:srgbClr val="231E1E"/>
                </a:solidFill>
                <a:latin typeface="Times New Roman" charset="0"/>
                <a:ea typeface="Times New Roman" charset="0"/>
                <a:cs typeface="Times New Roman" charset="0"/>
              </a:rPr>
              <a:t>1, 2, 3, and 4</a:t>
            </a:r>
            <a:endParaRPr lang="en-US" sz="1000" dirty="0"/>
          </a:p>
        </p:txBody>
      </p:sp>
      <p:cxnSp>
        <p:nvCxnSpPr>
          <p:cNvPr id="28" name="Straight Arrow Connector 27"/>
          <p:cNvCxnSpPr>
            <a:stCxn id="26" idx="3"/>
            <a:endCxn id="25" idx="1"/>
          </p:cNvCxnSpPr>
          <p:nvPr/>
        </p:nvCxnSpPr>
        <p:spPr>
          <a:xfrm>
            <a:off x="1208022" y="2665641"/>
            <a:ext cx="983989" cy="0"/>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sp>
        <p:nvSpPr>
          <p:cNvPr id="29" name="Rectangle 28"/>
          <p:cNvSpPr/>
          <p:nvPr/>
        </p:nvSpPr>
        <p:spPr>
          <a:xfrm>
            <a:off x="1273498" y="2387777"/>
            <a:ext cx="888385" cy="246221"/>
          </a:xfrm>
          <a:prstGeom prst="rect">
            <a:avLst/>
          </a:prstGeom>
        </p:spPr>
        <p:txBody>
          <a:bodyPr wrap="none">
            <a:spAutoFit/>
          </a:bodyPr>
          <a:lstStyle/>
          <a:p>
            <a:r>
              <a:rPr lang="en-US" sz="1000" dirty="0" smtClean="0">
                <a:solidFill>
                  <a:srgbClr val="231E1E"/>
                </a:solidFill>
                <a:latin typeface="Arial" charset="0"/>
                <a:ea typeface="Arial" charset="0"/>
                <a:cs typeface="Arial" charset="0"/>
              </a:rPr>
              <a:t>95°C, </a:t>
            </a:r>
            <a:r>
              <a:rPr lang="en-US" sz="1000" dirty="0">
                <a:solidFill>
                  <a:srgbClr val="231E1E"/>
                </a:solidFill>
                <a:latin typeface="Arial" charset="0"/>
                <a:ea typeface="Arial" charset="0"/>
                <a:cs typeface="Arial" charset="0"/>
              </a:rPr>
              <a:t>5 min</a:t>
            </a:r>
            <a:r>
              <a:rPr lang="en-US" sz="1000" dirty="0">
                <a:latin typeface="Arial" charset="0"/>
                <a:ea typeface="Arial" charset="0"/>
                <a:cs typeface="Arial" charset="0"/>
                <a:sym typeface="Wingdings"/>
              </a:rPr>
              <a:t> </a:t>
            </a:r>
            <a:endParaRPr lang="en-US" sz="1000" dirty="0">
              <a:latin typeface="Arial" charset="0"/>
              <a:ea typeface="Arial" charset="0"/>
              <a:cs typeface="Arial" charset="0"/>
            </a:endParaRPr>
          </a:p>
        </p:txBody>
      </p:sp>
      <p:sp>
        <p:nvSpPr>
          <p:cNvPr id="30" name="Rectangle 29"/>
          <p:cNvSpPr/>
          <p:nvPr/>
        </p:nvSpPr>
        <p:spPr>
          <a:xfrm>
            <a:off x="1231172" y="2638888"/>
            <a:ext cx="914033" cy="246221"/>
          </a:xfrm>
          <a:prstGeom prst="rect">
            <a:avLst/>
          </a:prstGeom>
        </p:spPr>
        <p:txBody>
          <a:bodyPr wrap="none">
            <a:spAutoFit/>
          </a:bodyPr>
          <a:lstStyle/>
          <a:p>
            <a:r>
              <a:rPr lang="en-US" sz="1000">
                <a:solidFill>
                  <a:srgbClr val="231E1E"/>
                </a:solidFill>
                <a:latin typeface="Arial" charset="0"/>
                <a:ea typeface="Arial" charset="0"/>
                <a:cs typeface="Arial" charset="0"/>
              </a:rPr>
              <a:t>ligase buffer </a:t>
            </a:r>
            <a:endParaRPr lang="en-US" sz="1000">
              <a:latin typeface="Arial" charset="0"/>
              <a:ea typeface="Arial" charset="0"/>
              <a:cs typeface="Arial" charset="0"/>
            </a:endParaRPr>
          </a:p>
        </p:txBody>
      </p:sp>
      <p:sp>
        <p:nvSpPr>
          <p:cNvPr id="31" name="Rectangle 30"/>
          <p:cNvSpPr/>
          <p:nvPr/>
        </p:nvSpPr>
        <p:spPr>
          <a:xfrm>
            <a:off x="4354689" y="2461929"/>
            <a:ext cx="1000058" cy="40011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sz="1000" smtClean="0">
                <a:solidFill>
                  <a:srgbClr val="231E1E"/>
                </a:solidFill>
                <a:latin typeface="Arial" charset="0"/>
                <a:ea typeface="Arial" charset="0"/>
                <a:cs typeface="Arial" charset="0"/>
              </a:rPr>
              <a:t>Cloning </a:t>
            </a:r>
            <a:r>
              <a:rPr lang="en-US" sz="1000">
                <a:solidFill>
                  <a:srgbClr val="231E1E"/>
                </a:solidFill>
                <a:latin typeface="Arial" charset="0"/>
                <a:ea typeface="Arial" charset="0"/>
                <a:cs typeface="Arial" charset="0"/>
              </a:rPr>
              <a:t>vector pUC19 </a:t>
            </a:r>
            <a:endParaRPr lang="en-US" sz="1000">
              <a:latin typeface="Arial" charset="0"/>
              <a:ea typeface="Arial" charset="0"/>
              <a:cs typeface="Arial" charset="0"/>
            </a:endParaRPr>
          </a:p>
        </p:txBody>
      </p:sp>
      <p:cxnSp>
        <p:nvCxnSpPr>
          <p:cNvPr id="32" name="Straight Arrow Connector 31"/>
          <p:cNvCxnSpPr>
            <a:stCxn id="25" idx="3"/>
            <a:endCxn id="31" idx="1"/>
          </p:cNvCxnSpPr>
          <p:nvPr/>
        </p:nvCxnSpPr>
        <p:spPr>
          <a:xfrm flipV="1">
            <a:off x="3415347" y="2661984"/>
            <a:ext cx="939342" cy="3657"/>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sp>
        <p:nvSpPr>
          <p:cNvPr id="34" name="Rectangle 33"/>
          <p:cNvSpPr/>
          <p:nvPr/>
        </p:nvSpPr>
        <p:spPr>
          <a:xfrm>
            <a:off x="5608153" y="2852258"/>
            <a:ext cx="994183" cy="246221"/>
          </a:xfrm>
          <a:prstGeom prst="rect">
            <a:avLst/>
          </a:prstGeom>
        </p:spPr>
        <p:txBody>
          <a:bodyPr wrap="none">
            <a:spAutoFit/>
          </a:bodyPr>
          <a:lstStyle/>
          <a:p>
            <a:r>
              <a:rPr lang="en-US" sz="1000" dirty="0" err="1" smtClean="0">
                <a:solidFill>
                  <a:srgbClr val="231E1E"/>
                </a:solidFill>
                <a:latin typeface="Arial" charset="0"/>
                <a:ea typeface="Arial" charset="0"/>
                <a:cs typeface="Arial" charset="0"/>
              </a:rPr>
              <a:t>EcoRI</a:t>
            </a:r>
            <a:r>
              <a:rPr lang="en-US" sz="1000" dirty="0" smtClean="0">
                <a:solidFill>
                  <a:srgbClr val="231E1E"/>
                </a:solidFill>
                <a:latin typeface="Arial" charset="0"/>
                <a:ea typeface="Arial" charset="0"/>
                <a:cs typeface="Arial" charset="0"/>
              </a:rPr>
              <a:t>, </a:t>
            </a:r>
            <a:r>
              <a:rPr lang="en-US" sz="1000" dirty="0" err="1" smtClean="0">
                <a:solidFill>
                  <a:srgbClr val="231E1E"/>
                </a:solidFill>
                <a:latin typeface="Arial" charset="0"/>
                <a:ea typeface="Arial" charset="0"/>
                <a:cs typeface="Arial" charset="0"/>
              </a:rPr>
              <a:t>HinDIII</a:t>
            </a:r>
            <a:endParaRPr lang="en-US" sz="1000" dirty="0">
              <a:latin typeface="Arial" charset="0"/>
              <a:ea typeface="Arial" charset="0"/>
              <a:cs typeface="Arial" charset="0"/>
            </a:endParaRPr>
          </a:p>
        </p:txBody>
      </p:sp>
      <p:sp>
        <p:nvSpPr>
          <p:cNvPr id="36" name="Rectangle 35"/>
          <p:cNvSpPr/>
          <p:nvPr/>
        </p:nvSpPr>
        <p:spPr>
          <a:xfrm>
            <a:off x="5194536" y="2919697"/>
            <a:ext cx="383438" cy="246221"/>
          </a:xfrm>
          <a:prstGeom prst="rect">
            <a:avLst/>
          </a:prstGeom>
        </p:spPr>
        <p:txBody>
          <a:bodyPr wrap="none">
            <a:spAutoFit/>
          </a:bodyPr>
          <a:lstStyle/>
          <a:p>
            <a:r>
              <a:rPr lang="en-US" sz="1000">
                <a:solidFill>
                  <a:srgbClr val="231E1E"/>
                </a:solidFill>
                <a:latin typeface="Times New Roman" charset="0"/>
                <a:ea typeface="Times New Roman" charset="0"/>
                <a:cs typeface="Times New Roman" charset="0"/>
              </a:rPr>
              <a:t>CIP</a:t>
            </a:r>
            <a:endParaRPr lang="en-US" sz="1000"/>
          </a:p>
        </p:txBody>
      </p:sp>
      <p:sp>
        <p:nvSpPr>
          <p:cNvPr id="37" name="Rectangle 36"/>
          <p:cNvSpPr/>
          <p:nvPr/>
        </p:nvSpPr>
        <p:spPr>
          <a:xfrm>
            <a:off x="5440169" y="2470123"/>
            <a:ext cx="1337226" cy="400110"/>
          </a:xfrm>
          <a:prstGeom prst="rect">
            <a:avLst/>
          </a:prstGeom>
        </p:spPr>
        <p:txBody>
          <a:bodyPr wrap="none">
            <a:spAutoFit/>
          </a:bodyPr>
          <a:lstStyle/>
          <a:p>
            <a:r>
              <a:rPr lang="en-US" sz="1000" b="1" dirty="0" smtClean="0">
                <a:solidFill>
                  <a:srgbClr val="231E1E"/>
                </a:solidFill>
                <a:latin typeface="Arial" charset="0"/>
                <a:ea typeface="Arial" charset="0"/>
                <a:cs typeface="Arial" charset="0"/>
              </a:rPr>
              <a:t>3. Digestion, </a:t>
            </a:r>
          </a:p>
          <a:p>
            <a:r>
              <a:rPr lang="en-US" sz="1000" b="1" dirty="0" err="1" smtClean="0">
                <a:solidFill>
                  <a:srgbClr val="231E1E"/>
                </a:solidFill>
                <a:latin typeface="Arial" charset="0"/>
                <a:ea typeface="Arial" charset="0"/>
                <a:cs typeface="Arial" charset="0"/>
              </a:rPr>
              <a:t>dephosphorylation</a:t>
            </a:r>
            <a:endParaRPr lang="en-US" sz="1000" b="1" dirty="0">
              <a:latin typeface="Arial" charset="0"/>
              <a:ea typeface="Arial" charset="0"/>
              <a:cs typeface="Arial" charset="0"/>
            </a:endParaRPr>
          </a:p>
        </p:txBody>
      </p:sp>
      <p:sp>
        <p:nvSpPr>
          <p:cNvPr id="38" name="Rectangle 37"/>
          <p:cNvSpPr/>
          <p:nvPr/>
        </p:nvSpPr>
        <p:spPr>
          <a:xfrm>
            <a:off x="1410708" y="2205991"/>
            <a:ext cx="696024" cy="246221"/>
          </a:xfrm>
          <a:prstGeom prst="rect">
            <a:avLst/>
          </a:prstGeom>
        </p:spPr>
        <p:txBody>
          <a:bodyPr wrap="none">
            <a:spAutoFit/>
          </a:bodyPr>
          <a:lstStyle/>
          <a:p>
            <a:r>
              <a:rPr lang="en-US" sz="1000" b="1" dirty="0" smtClean="0">
                <a:solidFill>
                  <a:srgbClr val="231E1E"/>
                </a:solidFill>
                <a:latin typeface="Arial" charset="0"/>
                <a:ea typeface="Arial" charset="0"/>
                <a:cs typeface="Arial" charset="0"/>
              </a:rPr>
              <a:t>1.Mixing</a:t>
            </a:r>
            <a:endParaRPr lang="en-US" sz="1000" b="1" dirty="0">
              <a:latin typeface="Arial" charset="0"/>
              <a:ea typeface="Arial" charset="0"/>
              <a:cs typeface="Arial" charset="0"/>
            </a:endParaRPr>
          </a:p>
        </p:txBody>
      </p:sp>
      <p:sp>
        <p:nvSpPr>
          <p:cNvPr id="39" name="Rectangle 38"/>
          <p:cNvSpPr/>
          <p:nvPr/>
        </p:nvSpPr>
        <p:spPr>
          <a:xfrm>
            <a:off x="6007267" y="3353277"/>
            <a:ext cx="808235" cy="400110"/>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r>
              <a:rPr lang="en-US" sz="1000" smtClean="0">
                <a:solidFill>
                  <a:srgbClr val="231E1E"/>
                </a:solidFill>
                <a:latin typeface="Arial" charset="0"/>
                <a:ea typeface="Arial" charset="0"/>
                <a:cs typeface="Arial" charset="0"/>
              </a:rPr>
              <a:t>Linearized </a:t>
            </a:r>
          </a:p>
          <a:p>
            <a:r>
              <a:rPr lang="en-US" sz="1000" dirty="0" smtClean="0">
                <a:solidFill>
                  <a:srgbClr val="231E1E"/>
                </a:solidFill>
                <a:latin typeface="Arial" charset="0"/>
                <a:ea typeface="Arial" charset="0"/>
                <a:cs typeface="Arial" charset="0"/>
              </a:rPr>
              <a:t>pUC19 </a:t>
            </a:r>
            <a:endParaRPr lang="en-US" sz="1000" dirty="0">
              <a:latin typeface="Arial" charset="0"/>
              <a:ea typeface="Arial" charset="0"/>
              <a:cs typeface="Arial" charset="0"/>
            </a:endParaRPr>
          </a:p>
        </p:txBody>
      </p:sp>
      <p:cxnSp>
        <p:nvCxnSpPr>
          <p:cNvPr id="40" name="Straight Arrow Connector 39"/>
          <p:cNvCxnSpPr>
            <a:stCxn id="31" idx="3"/>
            <a:endCxn id="39" idx="1"/>
          </p:cNvCxnSpPr>
          <p:nvPr/>
        </p:nvCxnSpPr>
        <p:spPr>
          <a:xfrm>
            <a:off x="5354747" y="2661984"/>
            <a:ext cx="652520" cy="891348"/>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sp>
        <p:nvSpPr>
          <p:cNvPr id="42" name="Rectangle 41"/>
          <p:cNvSpPr/>
          <p:nvPr/>
        </p:nvSpPr>
        <p:spPr>
          <a:xfrm>
            <a:off x="4703812" y="3318130"/>
            <a:ext cx="1141659" cy="246221"/>
          </a:xfrm>
          <a:prstGeom prst="rect">
            <a:avLst/>
          </a:prstGeom>
        </p:spPr>
        <p:txBody>
          <a:bodyPr wrap="none">
            <a:spAutoFit/>
          </a:bodyPr>
          <a:lstStyle/>
          <a:p>
            <a:r>
              <a:rPr lang="en-US" sz="1000">
                <a:solidFill>
                  <a:srgbClr val="231E1E"/>
                </a:solidFill>
                <a:latin typeface="Arial" charset="0"/>
                <a:ea typeface="Arial" charset="0"/>
                <a:cs typeface="Arial" charset="0"/>
              </a:rPr>
              <a:t>gel extraction kit </a:t>
            </a:r>
            <a:endParaRPr lang="en-US" sz="1000">
              <a:latin typeface="Arial" charset="0"/>
              <a:ea typeface="Arial" charset="0"/>
              <a:cs typeface="Arial" charset="0"/>
            </a:endParaRPr>
          </a:p>
        </p:txBody>
      </p:sp>
      <p:sp>
        <p:nvSpPr>
          <p:cNvPr id="45" name="Rectangle 44"/>
          <p:cNvSpPr/>
          <p:nvPr/>
        </p:nvSpPr>
        <p:spPr>
          <a:xfrm>
            <a:off x="4546512" y="3558928"/>
            <a:ext cx="1445416" cy="707886"/>
          </a:xfrm>
          <a:prstGeom prst="rect">
            <a:avLst/>
          </a:prstGeom>
        </p:spPr>
        <p:txBody>
          <a:bodyPr wrap="square">
            <a:spAutoFit/>
          </a:bodyPr>
          <a:lstStyle/>
          <a:p>
            <a:r>
              <a:rPr lang="en-US" sz="1000">
                <a:solidFill>
                  <a:srgbClr val="231E1E"/>
                </a:solidFill>
                <a:latin typeface="Arial" charset="0"/>
                <a:ea typeface="Arial" charset="0"/>
                <a:cs typeface="Arial" charset="0"/>
              </a:rPr>
              <a:t>double-stranded DNA </a:t>
            </a:r>
            <a:r>
              <a:rPr lang="en-US" sz="1000" smtClean="0">
                <a:solidFill>
                  <a:srgbClr val="231E1E"/>
                </a:solidFill>
                <a:latin typeface="Arial" charset="0"/>
                <a:ea typeface="Arial" charset="0"/>
                <a:cs typeface="Arial" charset="0"/>
              </a:rPr>
              <a:t>cassette </a:t>
            </a:r>
            <a:r>
              <a:rPr lang="en-US" sz="1000" dirty="0">
                <a:solidFill>
                  <a:srgbClr val="231E1E"/>
                </a:solidFill>
                <a:latin typeface="Arial" charset="0"/>
                <a:ea typeface="Arial" charset="0"/>
                <a:cs typeface="Arial" charset="0"/>
              </a:rPr>
              <a:t>of the VGRGD(VGVPG)</a:t>
            </a:r>
            <a:r>
              <a:rPr lang="en-US" sz="1000" baseline="-25000" dirty="0">
                <a:solidFill>
                  <a:srgbClr val="231E1E"/>
                </a:solidFill>
                <a:latin typeface="Arial" charset="0"/>
                <a:ea typeface="Arial" charset="0"/>
                <a:cs typeface="Arial" charset="0"/>
              </a:rPr>
              <a:t>6</a:t>
            </a:r>
            <a:r>
              <a:rPr lang="en-US" sz="1000" dirty="0">
                <a:solidFill>
                  <a:srgbClr val="231E1E"/>
                </a:solidFill>
                <a:latin typeface="Arial" charset="0"/>
                <a:ea typeface="Arial" charset="0"/>
                <a:cs typeface="Arial" charset="0"/>
              </a:rPr>
              <a:t> gene</a:t>
            </a:r>
            <a:endParaRPr lang="en-US" sz="1000" dirty="0">
              <a:latin typeface="Arial" charset="0"/>
              <a:ea typeface="Arial" charset="0"/>
              <a:cs typeface="Arial" charset="0"/>
            </a:endParaRPr>
          </a:p>
        </p:txBody>
      </p:sp>
      <p:sp>
        <p:nvSpPr>
          <p:cNvPr id="46" name="Rectangle 45"/>
          <p:cNvSpPr/>
          <p:nvPr/>
        </p:nvSpPr>
        <p:spPr>
          <a:xfrm>
            <a:off x="4277367" y="3127946"/>
            <a:ext cx="1555234" cy="246221"/>
          </a:xfrm>
          <a:prstGeom prst="rect">
            <a:avLst/>
          </a:prstGeom>
        </p:spPr>
        <p:txBody>
          <a:bodyPr wrap="none">
            <a:spAutoFit/>
          </a:bodyPr>
          <a:lstStyle/>
          <a:p>
            <a:r>
              <a:rPr lang="en-US" sz="1000" b="1" dirty="0" smtClean="0">
                <a:solidFill>
                  <a:srgbClr val="231E1E"/>
                </a:solidFill>
                <a:latin typeface="Arial" charset="0"/>
                <a:ea typeface="Arial" charset="0"/>
                <a:cs typeface="Arial" charset="0"/>
              </a:rPr>
              <a:t>4. Purification, ligation</a:t>
            </a:r>
            <a:endParaRPr lang="en-US" sz="1000" b="1" dirty="0">
              <a:latin typeface="Arial" charset="0"/>
              <a:ea typeface="Arial" charset="0"/>
              <a:cs typeface="Arial" charset="0"/>
            </a:endParaRPr>
          </a:p>
        </p:txBody>
      </p:sp>
      <p:sp>
        <p:nvSpPr>
          <p:cNvPr id="47" name="Rectangle 46"/>
          <p:cNvSpPr/>
          <p:nvPr/>
        </p:nvSpPr>
        <p:spPr>
          <a:xfrm>
            <a:off x="3496876" y="2389818"/>
            <a:ext cx="861133" cy="246221"/>
          </a:xfrm>
          <a:prstGeom prst="rect">
            <a:avLst/>
          </a:prstGeom>
        </p:spPr>
        <p:txBody>
          <a:bodyPr wrap="none">
            <a:spAutoFit/>
          </a:bodyPr>
          <a:lstStyle/>
          <a:p>
            <a:r>
              <a:rPr lang="en-US" sz="1000" dirty="0" err="1" smtClean="0">
                <a:solidFill>
                  <a:srgbClr val="231E1E"/>
                </a:solidFill>
                <a:latin typeface="Arial" charset="0"/>
                <a:ea typeface="Arial" charset="0"/>
                <a:cs typeface="Arial" charset="0"/>
              </a:rPr>
              <a:t>r.t</a:t>
            </a:r>
            <a:r>
              <a:rPr lang="en-US" sz="1000" dirty="0" smtClean="0">
                <a:solidFill>
                  <a:srgbClr val="231E1E"/>
                </a:solidFill>
                <a:latin typeface="Arial" charset="0"/>
                <a:ea typeface="Arial" charset="0"/>
                <a:cs typeface="Arial" charset="0"/>
              </a:rPr>
              <a:t>, 1°C/min </a:t>
            </a:r>
            <a:endParaRPr lang="en-US" sz="1000" dirty="0">
              <a:latin typeface="Arial" charset="0"/>
              <a:ea typeface="Arial" charset="0"/>
              <a:cs typeface="Arial" charset="0"/>
            </a:endParaRPr>
          </a:p>
        </p:txBody>
      </p:sp>
      <p:sp>
        <p:nvSpPr>
          <p:cNvPr id="48" name="Rectangle 47"/>
          <p:cNvSpPr/>
          <p:nvPr/>
        </p:nvSpPr>
        <p:spPr>
          <a:xfrm>
            <a:off x="3543028" y="2195718"/>
            <a:ext cx="803425" cy="246221"/>
          </a:xfrm>
          <a:prstGeom prst="rect">
            <a:avLst/>
          </a:prstGeom>
        </p:spPr>
        <p:txBody>
          <a:bodyPr wrap="none">
            <a:spAutoFit/>
          </a:bodyPr>
          <a:lstStyle/>
          <a:p>
            <a:r>
              <a:rPr lang="en-US" sz="1000" b="1" dirty="0" smtClean="0">
                <a:solidFill>
                  <a:srgbClr val="231E1E"/>
                </a:solidFill>
                <a:latin typeface="Arial" charset="0"/>
                <a:ea typeface="Arial" charset="0"/>
                <a:cs typeface="Arial" charset="0"/>
              </a:rPr>
              <a:t>2. Cooling</a:t>
            </a:r>
            <a:endParaRPr lang="en-US" sz="1000" b="1" dirty="0">
              <a:latin typeface="Arial" charset="0"/>
              <a:ea typeface="Arial" charset="0"/>
              <a:cs typeface="Arial" charset="0"/>
            </a:endParaRPr>
          </a:p>
        </p:txBody>
      </p:sp>
      <p:cxnSp>
        <p:nvCxnSpPr>
          <p:cNvPr id="50" name="Straight Arrow Connector 49"/>
          <p:cNvCxnSpPr>
            <a:stCxn id="39" idx="1"/>
          </p:cNvCxnSpPr>
          <p:nvPr/>
        </p:nvCxnSpPr>
        <p:spPr>
          <a:xfrm flipH="1">
            <a:off x="4508988" y="3553332"/>
            <a:ext cx="1498279" cy="13407"/>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51" name="Straight Arrow Connector 50"/>
          <p:cNvCxnSpPr/>
          <p:nvPr/>
        </p:nvCxnSpPr>
        <p:spPr>
          <a:xfrm flipH="1">
            <a:off x="2931871" y="3577385"/>
            <a:ext cx="1498279" cy="13407"/>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sp>
        <p:nvSpPr>
          <p:cNvPr id="52" name="Rectangle 51"/>
          <p:cNvSpPr/>
          <p:nvPr/>
        </p:nvSpPr>
        <p:spPr>
          <a:xfrm>
            <a:off x="3097439" y="3614281"/>
            <a:ext cx="1290738" cy="246221"/>
          </a:xfrm>
          <a:prstGeom prst="rect">
            <a:avLst/>
          </a:prstGeom>
        </p:spPr>
        <p:txBody>
          <a:bodyPr wrap="none">
            <a:spAutoFit/>
          </a:bodyPr>
          <a:lstStyle/>
          <a:p>
            <a:r>
              <a:rPr lang="en-US" sz="1000" dirty="0">
                <a:solidFill>
                  <a:srgbClr val="231E1E"/>
                </a:solidFill>
                <a:latin typeface="Arial" charset="0"/>
                <a:ea typeface="Arial" charset="0"/>
                <a:cs typeface="Arial" charset="0"/>
              </a:rPr>
              <a:t>E. coli Top 10 cells </a:t>
            </a:r>
            <a:endParaRPr lang="en-US" sz="1000" dirty="0">
              <a:latin typeface="Arial" charset="0"/>
              <a:ea typeface="Arial" charset="0"/>
              <a:cs typeface="Arial" charset="0"/>
            </a:endParaRPr>
          </a:p>
        </p:txBody>
      </p:sp>
      <p:sp>
        <p:nvSpPr>
          <p:cNvPr id="53" name="Rectangle 52"/>
          <p:cNvSpPr/>
          <p:nvPr/>
        </p:nvSpPr>
        <p:spPr>
          <a:xfrm>
            <a:off x="2880762" y="3146095"/>
            <a:ext cx="1505540" cy="246221"/>
          </a:xfrm>
          <a:prstGeom prst="rect">
            <a:avLst/>
          </a:prstGeom>
        </p:spPr>
        <p:txBody>
          <a:bodyPr wrap="none">
            <a:spAutoFit/>
          </a:bodyPr>
          <a:lstStyle/>
          <a:p>
            <a:r>
              <a:rPr lang="en-US" sz="1000" b="1" smtClean="0">
                <a:solidFill>
                  <a:srgbClr val="231E1E"/>
                </a:solidFill>
                <a:latin typeface="Arial" charset="0"/>
                <a:ea typeface="Arial" charset="0"/>
                <a:cs typeface="Arial" charset="0"/>
              </a:rPr>
              <a:t>5. </a:t>
            </a:r>
            <a:r>
              <a:rPr lang="en-US" sz="1000" b="1" dirty="0" smtClean="0">
                <a:solidFill>
                  <a:srgbClr val="231E1E"/>
                </a:solidFill>
                <a:latin typeface="Arial" charset="0"/>
                <a:ea typeface="Arial" charset="0"/>
                <a:cs typeface="Arial" charset="0"/>
              </a:rPr>
              <a:t>Heat </a:t>
            </a:r>
            <a:r>
              <a:rPr lang="en-US" sz="1000" b="1" dirty="0">
                <a:solidFill>
                  <a:srgbClr val="231E1E"/>
                </a:solidFill>
                <a:latin typeface="Arial" charset="0"/>
                <a:ea typeface="Arial" charset="0"/>
                <a:cs typeface="Arial" charset="0"/>
              </a:rPr>
              <a:t>shock method</a:t>
            </a:r>
            <a:endParaRPr lang="en-US" sz="1000" b="1" dirty="0">
              <a:latin typeface="Arial" charset="0"/>
              <a:ea typeface="Arial" charset="0"/>
              <a:cs typeface="Arial" charset="0"/>
            </a:endParaRPr>
          </a:p>
        </p:txBody>
      </p:sp>
      <p:cxnSp>
        <p:nvCxnSpPr>
          <p:cNvPr id="54" name="Straight Arrow Connector 53"/>
          <p:cNvCxnSpPr/>
          <p:nvPr/>
        </p:nvCxnSpPr>
        <p:spPr>
          <a:xfrm flipH="1">
            <a:off x="1413213" y="3590792"/>
            <a:ext cx="1498279" cy="13407"/>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sp>
        <p:nvSpPr>
          <p:cNvPr id="55" name="Rectangle 54"/>
          <p:cNvSpPr/>
          <p:nvPr/>
        </p:nvSpPr>
        <p:spPr>
          <a:xfrm>
            <a:off x="1399967" y="3146816"/>
            <a:ext cx="1584088" cy="246221"/>
          </a:xfrm>
          <a:prstGeom prst="rect">
            <a:avLst/>
          </a:prstGeom>
        </p:spPr>
        <p:txBody>
          <a:bodyPr wrap="none">
            <a:spAutoFit/>
          </a:bodyPr>
          <a:lstStyle/>
          <a:p>
            <a:r>
              <a:rPr lang="en-US" sz="1000" b="1" dirty="0" smtClean="0">
                <a:solidFill>
                  <a:srgbClr val="231E1E"/>
                </a:solidFill>
                <a:latin typeface="Arial" charset="0"/>
                <a:ea typeface="Arial" charset="0"/>
                <a:cs typeface="Arial" charset="0"/>
              </a:rPr>
              <a:t>6. Diagnostic digestion</a:t>
            </a:r>
            <a:endParaRPr lang="en-US" sz="1000" b="1" dirty="0">
              <a:latin typeface="Arial" charset="0"/>
              <a:ea typeface="Arial" charset="0"/>
              <a:cs typeface="Arial" charset="0"/>
            </a:endParaRPr>
          </a:p>
        </p:txBody>
      </p:sp>
      <p:sp>
        <p:nvSpPr>
          <p:cNvPr id="56" name="Rectangle 55"/>
          <p:cNvSpPr/>
          <p:nvPr/>
        </p:nvSpPr>
        <p:spPr>
          <a:xfrm>
            <a:off x="1416962" y="3589109"/>
            <a:ext cx="1603324" cy="246221"/>
          </a:xfrm>
          <a:prstGeom prst="rect">
            <a:avLst/>
          </a:prstGeom>
        </p:spPr>
        <p:txBody>
          <a:bodyPr wrap="none">
            <a:spAutoFit/>
          </a:bodyPr>
          <a:lstStyle/>
          <a:p>
            <a:r>
              <a:rPr lang="en-US" sz="1000" dirty="0" err="1">
                <a:solidFill>
                  <a:srgbClr val="231E1E"/>
                </a:solidFill>
                <a:latin typeface="Arial" charset="0"/>
                <a:ea typeface="Arial" charset="0"/>
                <a:cs typeface="Arial" charset="0"/>
              </a:rPr>
              <a:t>EcoRI</a:t>
            </a:r>
            <a:r>
              <a:rPr lang="en-US" sz="1000" dirty="0">
                <a:solidFill>
                  <a:srgbClr val="231E1E"/>
                </a:solidFill>
                <a:latin typeface="Arial" charset="0"/>
                <a:ea typeface="Arial" charset="0"/>
                <a:cs typeface="Arial" charset="0"/>
              </a:rPr>
              <a:t>, </a:t>
            </a:r>
            <a:r>
              <a:rPr lang="en-US" sz="1000" dirty="0" err="1">
                <a:solidFill>
                  <a:srgbClr val="231E1E"/>
                </a:solidFill>
                <a:latin typeface="Arial" charset="0"/>
                <a:ea typeface="Arial" charset="0"/>
                <a:cs typeface="Arial" charset="0"/>
              </a:rPr>
              <a:t>PflMI</a:t>
            </a:r>
            <a:r>
              <a:rPr lang="en-US" sz="1000" dirty="0">
                <a:solidFill>
                  <a:srgbClr val="231E1E"/>
                </a:solidFill>
                <a:latin typeface="Arial" charset="0"/>
                <a:ea typeface="Arial" charset="0"/>
                <a:cs typeface="Arial" charset="0"/>
              </a:rPr>
              <a:t>, and </a:t>
            </a:r>
            <a:r>
              <a:rPr lang="en-US" sz="1000" dirty="0" err="1">
                <a:solidFill>
                  <a:srgbClr val="231E1E"/>
                </a:solidFill>
                <a:latin typeface="Arial" charset="0"/>
                <a:ea typeface="Arial" charset="0"/>
                <a:cs typeface="Arial" charset="0"/>
              </a:rPr>
              <a:t>HinDIII</a:t>
            </a:r>
            <a:endParaRPr lang="en-US" sz="1000" dirty="0">
              <a:latin typeface="Arial" charset="0"/>
              <a:ea typeface="Arial" charset="0"/>
              <a:cs typeface="Arial" charset="0"/>
            </a:endParaRPr>
          </a:p>
        </p:txBody>
      </p:sp>
      <p:sp>
        <p:nvSpPr>
          <p:cNvPr id="57" name="Rectangle 56"/>
          <p:cNvSpPr/>
          <p:nvPr/>
        </p:nvSpPr>
        <p:spPr>
          <a:xfrm>
            <a:off x="49367" y="3494235"/>
            <a:ext cx="1361270" cy="246221"/>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r>
              <a:rPr lang="en-US" sz="1000">
                <a:solidFill>
                  <a:srgbClr val="231E1E"/>
                </a:solidFill>
                <a:latin typeface="Arial" charset="0"/>
                <a:ea typeface="Arial" charset="0"/>
                <a:cs typeface="Arial" charset="0"/>
              </a:rPr>
              <a:t>[VGRGD(VGVPG)</a:t>
            </a:r>
            <a:r>
              <a:rPr lang="en-US" sz="1000" baseline="-25000">
                <a:solidFill>
                  <a:srgbClr val="231E1E"/>
                </a:solidFill>
                <a:latin typeface="Arial" charset="0"/>
                <a:ea typeface="Arial" charset="0"/>
                <a:cs typeface="Arial" charset="0"/>
              </a:rPr>
              <a:t>6</a:t>
            </a:r>
            <a:r>
              <a:rPr lang="en-US" sz="1000">
                <a:solidFill>
                  <a:srgbClr val="231E1E"/>
                </a:solidFill>
                <a:latin typeface="Arial" charset="0"/>
                <a:ea typeface="Arial" charset="0"/>
                <a:cs typeface="Arial" charset="0"/>
              </a:rPr>
              <a:t>]</a:t>
            </a:r>
            <a:r>
              <a:rPr lang="en-US" sz="1000" baseline="-25000">
                <a:solidFill>
                  <a:srgbClr val="231E1E"/>
                </a:solidFill>
                <a:latin typeface="Arial" charset="0"/>
                <a:ea typeface="Arial" charset="0"/>
                <a:cs typeface="Arial" charset="0"/>
              </a:rPr>
              <a:t>n</a:t>
            </a:r>
            <a:endParaRPr lang="en-US" sz="1000">
              <a:latin typeface="Arial" charset="0"/>
              <a:ea typeface="Arial" charset="0"/>
              <a:cs typeface="Arial" charset="0"/>
            </a:endParaRPr>
          </a:p>
        </p:txBody>
      </p:sp>
      <p:sp>
        <p:nvSpPr>
          <p:cNvPr id="58" name="Rectangle 57"/>
          <p:cNvSpPr/>
          <p:nvPr/>
        </p:nvSpPr>
        <p:spPr>
          <a:xfrm>
            <a:off x="5786" y="4231170"/>
            <a:ext cx="6308204" cy="46166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sz="1200" dirty="0">
                <a:solidFill>
                  <a:srgbClr val="231E1E"/>
                </a:solidFill>
                <a:latin typeface="Times New Roman" charset="0"/>
                <a:ea typeface="Times New Roman" charset="0"/>
                <a:cs typeface="Times New Roman" charset="0"/>
              </a:rPr>
              <a:t>The genes for [VGRGD(VGVPG)</a:t>
            </a:r>
            <a:r>
              <a:rPr lang="en-US" sz="1200" baseline="-25000" dirty="0">
                <a:solidFill>
                  <a:srgbClr val="231E1E"/>
                </a:solidFill>
                <a:latin typeface="Times New Roman" charset="0"/>
                <a:ea typeface="Times New Roman" charset="0"/>
                <a:cs typeface="Times New Roman" charset="0"/>
              </a:rPr>
              <a:t>6</a:t>
            </a:r>
            <a:r>
              <a:rPr lang="en-US" sz="1200" dirty="0">
                <a:solidFill>
                  <a:srgbClr val="231E1E"/>
                </a:solidFill>
                <a:latin typeface="Times New Roman" charset="0"/>
                <a:ea typeface="Times New Roman" charset="0"/>
                <a:cs typeface="Times New Roman" charset="0"/>
              </a:rPr>
              <a:t>]</a:t>
            </a:r>
            <a:r>
              <a:rPr lang="en-US" sz="1200" baseline="-25000" dirty="0">
                <a:solidFill>
                  <a:srgbClr val="231E1E"/>
                </a:solidFill>
                <a:latin typeface="Times New Roman" charset="0"/>
                <a:ea typeface="Times New Roman" charset="0"/>
                <a:cs typeface="Times New Roman" charset="0"/>
              </a:rPr>
              <a:t>n</a:t>
            </a:r>
            <a:r>
              <a:rPr lang="en-US" sz="1200" dirty="0">
                <a:solidFill>
                  <a:srgbClr val="231E1E"/>
                </a:solidFill>
                <a:latin typeface="Times New Roman" charset="0"/>
                <a:ea typeface="Times New Roman" charset="0"/>
                <a:cs typeface="Times New Roman" charset="0"/>
              </a:rPr>
              <a:t>, where n 1⁄4 10, 12, 15, and 20, were prepared from a plasmid containing the VGRGD(VGVPG)</a:t>
            </a:r>
            <a:r>
              <a:rPr lang="en-US" sz="1200" baseline="-25000" dirty="0">
                <a:solidFill>
                  <a:srgbClr val="231E1E"/>
                </a:solidFill>
                <a:latin typeface="Times New Roman" charset="0"/>
                <a:ea typeface="Times New Roman" charset="0"/>
                <a:cs typeface="Times New Roman" charset="0"/>
              </a:rPr>
              <a:t>6</a:t>
            </a:r>
            <a:r>
              <a:rPr lang="en-US" sz="1200" dirty="0">
                <a:solidFill>
                  <a:srgbClr val="231E1E"/>
                </a:solidFill>
                <a:latin typeface="Times New Roman" charset="0"/>
                <a:ea typeface="Times New Roman" charset="0"/>
                <a:cs typeface="Times New Roman" charset="0"/>
              </a:rPr>
              <a:t> gene by using recursive directional ligation. </a:t>
            </a:r>
            <a:endParaRPr lang="en-US" sz="1200" dirty="0"/>
          </a:p>
        </p:txBody>
      </p:sp>
      <p:cxnSp>
        <p:nvCxnSpPr>
          <p:cNvPr id="60" name="Straight Arrow Connector 59"/>
          <p:cNvCxnSpPr>
            <a:stCxn id="57" idx="2"/>
          </p:cNvCxnSpPr>
          <p:nvPr/>
        </p:nvCxnSpPr>
        <p:spPr>
          <a:xfrm>
            <a:off x="730002" y="3740456"/>
            <a:ext cx="4988" cy="526358"/>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sp>
        <p:nvSpPr>
          <p:cNvPr id="99" name="Rectangle 98"/>
          <p:cNvSpPr/>
          <p:nvPr/>
        </p:nvSpPr>
        <p:spPr>
          <a:xfrm>
            <a:off x="58222" y="7210682"/>
            <a:ext cx="6858211" cy="707886"/>
          </a:xfrm>
          <a:prstGeom prst="rect">
            <a:avLst/>
          </a:prstGeom>
        </p:spPr>
        <p:txBody>
          <a:bodyPr wrap="square">
            <a:spAutoFit/>
          </a:bodyPr>
          <a:lstStyle/>
          <a:p>
            <a:r>
              <a:rPr lang="en-US" sz="1000" dirty="0" smtClean="0">
                <a:latin typeface="Arial" charset="0"/>
                <a:ea typeface="Arial" charset="0"/>
                <a:cs typeface="Arial" charset="0"/>
              </a:rPr>
              <a:t>Fig. 8. (A</a:t>
            </a:r>
            <a:r>
              <a:rPr lang="en-US" sz="1000" dirty="0">
                <a:latin typeface="Arial" charset="0"/>
                <a:ea typeface="Arial" charset="0"/>
                <a:cs typeface="Arial" charset="0"/>
              </a:rPr>
              <a:t>) Amino acid sequences </a:t>
            </a:r>
            <a:r>
              <a:rPr lang="en-US" sz="1000" dirty="0" smtClean="0">
                <a:latin typeface="Arial" charset="0"/>
                <a:ea typeface="Arial" charset="0"/>
                <a:cs typeface="Arial" charset="0"/>
              </a:rPr>
              <a:t>of [</a:t>
            </a:r>
            <a:r>
              <a:rPr lang="en-US" sz="1000" dirty="0">
                <a:latin typeface="Arial" charset="0"/>
                <a:ea typeface="Arial" charset="0"/>
                <a:cs typeface="Arial" charset="0"/>
              </a:rPr>
              <a:t>RGD-V</a:t>
            </a:r>
            <a:r>
              <a:rPr lang="en-US" sz="1000" baseline="-25000" dirty="0">
                <a:latin typeface="Arial" charset="0"/>
                <a:ea typeface="Arial" charset="0"/>
                <a:cs typeface="Arial" charset="0"/>
              </a:rPr>
              <a:t> 6 </a:t>
            </a:r>
            <a:r>
              <a:rPr lang="en-US" sz="1000" dirty="0">
                <a:latin typeface="Arial" charset="0"/>
                <a:ea typeface="Arial" charset="0"/>
                <a:cs typeface="Arial" charset="0"/>
              </a:rPr>
              <a:t>]</a:t>
            </a:r>
            <a:r>
              <a:rPr lang="en-US" sz="1000" baseline="-25000" dirty="0">
                <a:latin typeface="Arial" charset="0"/>
                <a:ea typeface="Arial" charset="0"/>
                <a:cs typeface="Arial" charset="0"/>
              </a:rPr>
              <a:t> 20 </a:t>
            </a:r>
            <a:r>
              <a:rPr lang="en-US" sz="1000" dirty="0">
                <a:latin typeface="Arial" charset="0"/>
                <a:ea typeface="Arial" charset="0"/>
                <a:cs typeface="Arial" charset="0"/>
              </a:rPr>
              <a:t>. (B) </a:t>
            </a:r>
            <a:r>
              <a:rPr lang="en-US" sz="1000" dirty="0" smtClean="0">
                <a:latin typeface="Arial" charset="0"/>
                <a:ea typeface="Arial" charset="0"/>
                <a:cs typeface="Arial" charset="0"/>
              </a:rPr>
              <a:t>SDS-PAGE (</a:t>
            </a:r>
            <a:r>
              <a:rPr lang="en-US" sz="1000" dirty="0">
                <a:latin typeface="Arial" charset="0"/>
                <a:ea typeface="Arial" charset="0"/>
                <a:cs typeface="Arial" charset="0"/>
              </a:rPr>
              <a:t>sodium dodecyl sulfate-polyacrylamide gel </a:t>
            </a:r>
            <a:r>
              <a:rPr lang="en-US" sz="1000" dirty="0" smtClean="0">
                <a:latin typeface="Arial" charset="0"/>
                <a:ea typeface="Arial" charset="0"/>
                <a:cs typeface="Arial" charset="0"/>
              </a:rPr>
              <a:t>electrophoresis) analysis </a:t>
            </a:r>
            <a:r>
              <a:rPr lang="en-US" sz="1000" dirty="0">
                <a:latin typeface="Arial" charset="0"/>
                <a:ea typeface="Arial" charset="0"/>
                <a:cs typeface="Arial" charset="0"/>
              </a:rPr>
              <a:t>of [RGD-V</a:t>
            </a:r>
            <a:r>
              <a:rPr lang="en-US" sz="1000" baseline="-25000" dirty="0">
                <a:latin typeface="Arial" charset="0"/>
                <a:ea typeface="Arial" charset="0"/>
                <a:cs typeface="Arial" charset="0"/>
              </a:rPr>
              <a:t>6</a:t>
            </a:r>
            <a:r>
              <a:rPr lang="en-US" sz="1000" dirty="0">
                <a:latin typeface="Arial" charset="0"/>
                <a:ea typeface="Arial" charset="0"/>
                <a:cs typeface="Arial" charset="0"/>
              </a:rPr>
              <a:t>]</a:t>
            </a:r>
            <a:r>
              <a:rPr lang="en-US" sz="1000" baseline="-25000" dirty="0">
                <a:latin typeface="Arial" charset="0"/>
                <a:ea typeface="Arial" charset="0"/>
                <a:cs typeface="Arial" charset="0"/>
              </a:rPr>
              <a:t>20</a:t>
            </a:r>
            <a:r>
              <a:rPr lang="en-US" sz="1000" dirty="0">
                <a:latin typeface="Arial" charset="0"/>
                <a:ea typeface="Arial" charset="0"/>
                <a:cs typeface="Arial" charset="0"/>
              </a:rPr>
              <a:t> purification by inverse transition cycling at 42°C and 4°C. (C) UV-visible spectrum of [RGD-V</a:t>
            </a:r>
            <a:r>
              <a:rPr lang="en-US" sz="1000" baseline="-25000" dirty="0">
                <a:latin typeface="Arial" charset="0"/>
                <a:ea typeface="Arial" charset="0"/>
                <a:cs typeface="Arial" charset="0"/>
              </a:rPr>
              <a:t>6</a:t>
            </a:r>
            <a:r>
              <a:rPr lang="en-US" sz="1000" dirty="0">
                <a:latin typeface="Arial" charset="0"/>
                <a:ea typeface="Arial" charset="0"/>
                <a:cs typeface="Arial" charset="0"/>
              </a:rPr>
              <a:t>]</a:t>
            </a:r>
            <a:r>
              <a:rPr lang="en-US" sz="1000" baseline="-25000" dirty="0">
                <a:latin typeface="Arial" charset="0"/>
                <a:ea typeface="Arial" charset="0"/>
                <a:cs typeface="Arial" charset="0"/>
              </a:rPr>
              <a:t>20</a:t>
            </a:r>
            <a:r>
              <a:rPr lang="en-US" sz="1000" dirty="0">
                <a:latin typeface="Arial" charset="0"/>
                <a:ea typeface="Arial" charset="0"/>
                <a:cs typeface="Arial" charset="0"/>
              </a:rPr>
              <a:t> in PBS.PS shows MWs of protein standards from top to the bottom: 200, 116, 97, 66, 45, 31, 22 and 14 </a:t>
            </a:r>
            <a:r>
              <a:rPr lang="en-US" sz="1000" dirty="0" err="1">
                <a:latin typeface="Arial" charset="0"/>
                <a:ea typeface="Arial" charset="0"/>
                <a:cs typeface="Arial" charset="0"/>
              </a:rPr>
              <a:t>kDa</a:t>
            </a:r>
            <a:r>
              <a:rPr lang="en-US" sz="1000" dirty="0">
                <a:latin typeface="Arial" charset="0"/>
                <a:ea typeface="Arial" charset="0"/>
                <a:cs typeface="Arial" charset="0"/>
              </a:rPr>
              <a:t>. CL, S and P represent cell lysate, supernatant and pellet, respectively.</a:t>
            </a:r>
          </a:p>
        </p:txBody>
      </p:sp>
      <p:sp>
        <p:nvSpPr>
          <p:cNvPr id="100" name="Rectangle 99"/>
          <p:cNvSpPr/>
          <p:nvPr/>
        </p:nvSpPr>
        <p:spPr>
          <a:xfrm>
            <a:off x="3747048" y="7924781"/>
            <a:ext cx="3116315" cy="246221"/>
          </a:xfrm>
          <a:prstGeom prst="rect">
            <a:avLst/>
          </a:prstGeom>
        </p:spPr>
        <p:txBody>
          <a:bodyPr wrap="square">
            <a:spAutoFit/>
          </a:bodyPr>
          <a:lstStyle/>
          <a:p>
            <a:r>
              <a:rPr lang="en-US" sz="1000" dirty="0" smtClean="0">
                <a:latin typeface="Times New Roman" charset="0"/>
                <a:ea typeface="Times New Roman" charset="0"/>
                <a:cs typeface="Times New Roman" charset="0"/>
              </a:rPr>
              <a:t>&lt;&lt;W.B. Jeon </a:t>
            </a:r>
            <a:r>
              <a:rPr lang="en-US" sz="1000" i="1" dirty="0" smtClean="0">
                <a:latin typeface="Times New Roman" charset="0"/>
                <a:ea typeface="Times New Roman" charset="0"/>
                <a:cs typeface="Times New Roman" charset="0"/>
              </a:rPr>
              <a:t>et al</a:t>
            </a:r>
            <a:r>
              <a:rPr lang="en-US" sz="1000" dirty="0" smtClean="0">
                <a:latin typeface="Times New Roman" charset="0"/>
                <a:ea typeface="Times New Roman" charset="0"/>
                <a:cs typeface="Times New Roman" charset="0"/>
              </a:rPr>
              <a:t>, </a:t>
            </a:r>
            <a:r>
              <a:rPr lang="is-IS" sz="1000" dirty="0">
                <a:latin typeface="Times New Roman" charset="0"/>
                <a:ea typeface="Times New Roman" charset="0"/>
                <a:cs typeface="Times New Roman" charset="0"/>
              </a:rPr>
              <a:t>BMC Biotechnol. </a:t>
            </a:r>
            <a:r>
              <a:rPr lang="is-IS" sz="1000" dirty="0" smtClean="0">
                <a:latin typeface="Times New Roman" charset="0"/>
                <a:ea typeface="Times New Roman" charset="0"/>
                <a:cs typeface="Times New Roman" charset="0"/>
              </a:rPr>
              <a:t>12, 61</a:t>
            </a:r>
            <a:r>
              <a:rPr lang="is-IS" sz="1000" dirty="0">
                <a:latin typeface="Times New Roman" charset="0"/>
                <a:ea typeface="Times New Roman" charset="0"/>
                <a:cs typeface="Times New Roman" charset="0"/>
              </a:rPr>
              <a:t> (2012)</a:t>
            </a:r>
            <a:r>
              <a:rPr lang="is-IS" sz="1000" dirty="0" smtClean="0">
                <a:latin typeface="Times New Roman" charset="0"/>
                <a:ea typeface="Times New Roman" charset="0"/>
                <a:cs typeface="Times New Roman" charset="0"/>
              </a:rPr>
              <a:t>. </a:t>
            </a:r>
            <a:r>
              <a:rPr lang="en-US" sz="1000" dirty="0" smtClean="0">
                <a:latin typeface="Times New Roman" charset="0"/>
                <a:ea typeface="Times New Roman" charset="0"/>
                <a:cs typeface="Times New Roman" charset="0"/>
              </a:rPr>
              <a:t>&gt;&gt;</a:t>
            </a:r>
            <a:endParaRPr lang="en-US" sz="1000" dirty="0">
              <a:latin typeface="Times New Roman" charset="0"/>
              <a:ea typeface="Times New Roman" charset="0"/>
              <a:cs typeface="Times New Roman" charset="0"/>
            </a:endParaRPr>
          </a:p>
        </p:txBody>
      </p:sp>
      <p:grpSp>
        <p:nvGrpSpPr>
          <p:cNvPr id="101" name="Group 100"/>
          <p:cNvGrpSpPr/>
          <p:nvPr/>
        </p:nvGrpSpPr>
        <p:grpSpPr>
          <a:xfrm>
            <a:off x="1481336" y="5333213"/>
            <a:ext cx="4144499" cy="1922733"/>
            <a:chOff x="3313045" y="279417"/>
            <a:chExt cx="4399755" cy="2189499"/>
          </a:xfrm>
        </p:grpSpPr>
        <p:pic>
          <p:nvPicPr>
            <p:cNvPr id="102" name="Picture 101"/>
            <p:cNvPicPr>
              <a:picLocks noChangeAspect="1"/>
            </p:cNvPicPr>
            <p:nvPr/>
          </p:nvPicPr>
          <p:blipFill rotWithShape="1">
            <a:blip r:embed="rId4">
              <a:extLst>
                <a:ext uri="{28A0092B-C50C-407E-A947-70E740481C1C}">
                  <a14:useLocalDpi xmlns:a14="http://schemas.microsoft.com/office/drawing/2010/main" val="0"/>
                </a:ext>
              </a:extLst>
            </a:blip>
            <a:srcRect l="1521" t="4357" r="756" b="2536"/>
            <a:stretch/>
          </p:blipFill>
          <p:spPr>
            <a:xfrm>
              <a:off x="3313045" y="279417"/>
              <a:ext cx="4399755" cy="2189499"/>
            </a:xfrm>
            <a:prstGeom prst="rect">
              <a:avLst/>
            </a:prstGeom>
          </p:spPr>
        </p:pic>
        <p:sp>
          <p:nvSpPr>
            <p:cNvPr id="103" name="Rectangle 102"/>
            <p:cNvSpPr/>
            <p:nvPr/>
          </p:nvSpPr>
          <p:spPr>
            <a:xfrm>
              <a:off x="3313046" y="458668"/>
              <a:ext cx="1406736" cy="18787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04" name="Rectangle 103"/>
          <p:cNvSpPr/>
          <p:nvPr/>
        </p:nvSpPr>
        <p:spPr>
          <a:xfrm>
            <a:off x="58222" y="4960289"/>
            <a:ext cx="4033925" cy="276999"/>
          </a:xfrm>
          <a:prstGeom prst="rect">
            <a:avLst/>
          </a:prstGeom>
        </p:spPr>
        <p:txBody>
          <a:bodyPr wrap="none">
            <a:spAutoFit/>
          </a:bodyPr>
          <a:lstStyle/>
          <a:p>
            <a:r>
              <a:rPr lang="en-US" sz="1200" b="1" dirty="0">
                <a:solidFill>
                  <a:srgbClr val="985735"/>
                </a:solidFill>
                <a:latin typeface="Arial" charset="0"/>
                <a:ea typeface="Arial" charset="0"/>
                <a:cs typeface="Arial" charset="0"/>
              </a:rPr>
              <a:t>Purification and </a:t>
            </a:r>
            <a:r>
              <a:rPr lang="en-US" sz="1200" b="1" dirty="0" smtClean="0">
                <a:solidFill>
                  <a:srgbClr val="985735"/>
                </a:solidFill>
                <a:latin typeface="Arial" charset="0"/>
                <a:ea typeface="Arial" charset="0"/>
                <a:cs typeface="Arial" charset="0"/>
              </a:rPr>
              <a:t>characterization of REP ([</a:t>
            </a:r>
            <a:r>
              <a:rPr lang="mr-IN" sz="1200" b="1" dirty="0" smtClean="0">
                <a:solidFill>
                  <a:srgbClr val="985735"/>
                </a:solidFill>
                <a:latin typeface="Arial" charset="0"/>
                <a:ea typeface="Arial" charset="0"/>
                <a:cs typeface="Arial" charset="0"/>
              </a:rPr>
              <a:t>RGD-V</a:t>
            </a:r>
            <a:r>
              <a:rPr lang="mr-IN" sz="1200" b="1" baseline="-25000" dirty="0" smtClean="0">
                <a:solidFill>
                  <a:srgbClr val="985735"/>
                </a:solidFill>
                <a:latin typeface="Arial" charset="0"/>
                <a:ea typeface="Arial" charset="0"/>
                <a:cs typeface="Arial" charset="0"/>
              </a:rPr>
              <a:t>6</a:t>
            </a:r>
            <a:r>
              <a:rPr lang="en-US" sz="1200" b="1" dirty="0" smtClean="0">
                <a:solidFill>
                  <a:srgbClr val="985735"/>
                </a:solidFill>
                <a:latin typeface="Arial" charset="0"/>
                <a:ea typeface="Arial" charset="0"/>
                <a:cs typeface="Arial" charset="0"/>
              </a:rPr>
              <a:t>]</a:t>
            </a:r>
            <a:r>
              <a:rPr lang="mr-IN" sz="1200" b="1" baseline="-25000" dirty="0" smtClean="0">
                <a:solidFill>
                  <a:srgbClr val="985735"/>
                </a:solidFill>
                <a:latin typeface="Arial" charset="0"/>
                <a:ea typeface="Arial" charset="0"/>
                <a:cs typeface="Arial" charset="0"/>
              </a:rPr>
              <a:t>20</a:t>
            </a:r>
            <a:r>
              <a:rPr lang="en-US" sz="1200" b="1" dirty="0" smtClean="0">
                <a:solidFill>
                  <a:srgbClr val="985735"/>
                </a:solidFill>
                <a:latin typeface="Arial" charset="0"/>
                <a:ea typeface="Arial" charset="0"/>
                <a:cs typeface="Arial" charset="0"/>
              </a:rPr>
              <a:t>)</a:t>
            </a:r>
            <a:endParaRPr lang="en-US" sz="1200" b="1" dirty="0">
              <a:solidFill>
                <a:srgbClr val="985735"/>
              </a:solidFill>
              <a:latin typeface="Arial" charset="0"/>
              <a:ea typeface="Arial" charset="0"/>
              <a:cs typeface="Arial" charset="0"/>
            </a:endParaRPr>
          </a:p>
        </p:txBody>
      </p:sp>
      <p:sp>
        <p:nvSpPr>
          <p:cNvPr id="44" name="TextBox 43"/>
          <p:cNvSpPr txBox="1"/>
          <p:nvPr/>
        </p:nvSpPr>
        <p:spPr>
          <a:xfrm>
            <a:off x="177969" y="8087601"/>
            <a:ext cx="946093" cy="276999"/>
          </a:xfrm>
          <a:prstGeom prst="rect">
            <a:avLst/>
          </a:prstGeom>
        </p:spPr>
        <p:style>
          <a:lnRef idx="3">
            <a:schemeClr val="lt1"/>
          </a:lnRef>
          <a:fillRef idx="1">
            <a:schemeClr val="accent4"/>
          </a:fillRef>
          <a:effectRef idx="1">
            <a:schemeClr val="accent4"/>
          </a:effectRef>
          <a:fontRef idx="minor">
            <a:schemeClr val="lt1"/>
          </a:fontRef>
        </p:style>
        <p:txBody>
          <a:bodyPr wrap="none" rtlCol="0">
            <a:spAutoFit/>
          </a:bodyPr>
          <a:lstStyle/>
          <a:p>
            <a:r>
              <a:rPr lang="en-US" sz="1200" dirty="0" smtClean="0">
                <a:latin typeface="Times New Roman" charset="0"/>
                <a:ea typeface="Times New Roman" charset="0"/>
                <a:cs typeface="Times New Roman" charset="0"/>
              </a:rPr>
              <a:t>In this study</a:t>
            </a:r>
            <a:endParaRPr lang="en-US" sz="1200" dirty="0">
              <a:latin typeface="Times New Roman" charset="0"/>
              <a:ea typeface="Times New Roman" charset="0"/>
              <a:cs typeface="Times New Roman" charset="0"/>
            </a:endParaRPr>
          </a:p>
        </p:txBody>
      </p:sp>
      <p:sp>
        <p:nvSpPr>
          <p:cNvPr id="49" name="Rectangle 48"/>
          <p:cNvSpPr/>
          <p:nvPr/>
        </p:nvSpPr>
        <p:spPr>
          <a:xfrm>
            <a:off x="123452" y="8533633"/>
            <a:ext cx="6653943" cy="46166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sz="1200" dirty="0" smtClean="0">
                <a:latin typeface="Times New Roman" charset="0"/>
                <a:ea typeface="Times New Roman" charset="0"/>
                <a:cs typeface="Times New Roman" charset="0"/>
              </a:rPr>
              <a:t>Jeon </a:t>
            </a:r>
            <a:r>
              <a:rPr lang="en-US" sz="1200" i="1" dirty="0" smtClean="0">
                <a:latin typeface="Times New Roman" charset="0"/>
                <a:ea typeface="Times New Roman" charset="0"/>
                <a:cs typeface="Times New Roman" charset="0"/>
              </a:rPr>
              <a:t>et al.</a:t>
            </a:r>
            <a:r>
              <a:rPr lang="en-US" sz="1200" dirty="0" smtClean="0">
                <a:latin typeface="Times New Roman" charset="0"/>
                <a:ea typeface="Times New Roman" charset="0"/>
                <a:cs typeface="Times New Roman" charset="0"/>
              </a:rPr>
              <a:t> hypothesized </a:t>
            </a:r>
            <a:r>
              <a:rPr lang="en-US" sz="1200" dirty="0">
                <a:latin typeface="Times New Roman" charset="0"/>
                <a:ea typeface="Times New Roman" charset="0"/>
                <a:cs typeface="Times New Roman" charset="0"/>
              </a:rPr>
              <a:t>that infilling wounds with </a:t>
            </a:r>
            <a:r>
              <a:rPr lang="en-US" sz="1200" dirty="0" smtClean="0">
                <a:solidFill>
                  <a:srgbClr val="2E2E2E"/>
                </a:solidFill>
                <a:latin typeface="Times New Roman" charset="0"/>
                <a:ea typeface="Times New Roman" charset="0"/>
                <a:cs typeface="Times New Roman" charset="0"/>
              </a:rPr>
              <a:t>REP </a:t>
            </a:r>
            <a:r>
              <a:rPr lang="en-US" sz="1200" dirty="0" smtClean="0">
                <a:latin typeface="Times New Roman" charset="0"/>
                <a:ea typeface="Times New Roman" charset="0"/>
                <a:cs typeface="Times New Roman" charset="0"/>
              </a:rPr>
              <a:t>aggregates </a:t>
            </a:r>
            <a:r>
              <a:rPr lang="en-US" sz="1200" dirty="0">
                <a:latin typeface="Times New Roman" charset="0"/>
                <a:ea typeface="Times New Roman" charset="0"/>
                <a:cs typeface="Times New Roman" charset="0"/>
              </a:rPr>
              <a:t>would attract host cell migration from the wound margins while also enhancing the survival of engrafted ASC through cell attachment. </a:t>
            </a:r>
          </a:p>
        </p:txBody>
      </p:sp>
    </p:spTree>
    <p:extLst>
      <p:ext uri="{BB962C8B-B14F-4D97-AF65-F5344CB8AC3E}">
        <p14:creationId xmlns:p14="http://schemas.microsoft.com/office/powerpoint/2010/main" val="21072226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75585" y="47863"/>
            <a:ext cx="6745706" cy="1015663"/>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1200" b="1" dirty="0" smtClean="0">
                <a:latin typeface="Times New Roman" charset="0"/>
                <a:ea typeface="Times New Roman" charset="0"/>
                <a:cs typeface="Times New Roman" charset="0"/>
              </a:rPr>
              <a:t>[Purpose]</a:t>
            </a:r>
          </a:p>
          <a:p>
            <a:pPr algn="ctr"/>
            <a:endParaRPr lang="en-US" sz="1200" b="1" dirty="0" smtClean="0">
              <a:latin typeface="Times New Roman" charset="0"/>
              <a:ea typeface="Times New Roman" charset="0"/>
              <a:cs typeface="Times New Roman" charset="0"/>
            </a:endParaRPr>
          </a:p>
          <a:p>
            <a:pPr algn="just"/>
            <a:r>
              <a:rPr lang="en-US" sz="1200" dirty="0" smtClean="0">
                <a:solidFill>
                  <a:srgbClr val="2E2E2E"/>
                </a:solidFill>
                <a:latin typeface="Times New Roman" charset="0"/>
                <a:ea typeface="Times New Roman" charset="0"/>
                <a:cs typeface="Times New Roman" charset="0"/>
              </a:rPr>
              <a:t>To </a:t>
            </a:r>
            <a:r>
              <a:rPr lang="en-US" sz="1200" dirty="0">
                <a:solidFill>
                  <a:srgbClr val="2E2E2E"/>
                </a:solidFill>
                <a:latin typeface="Times New Roman" charset="0"/>
                <a:ea typeface="Times New Roman" charset="0"/>
                <a:cs typeface="Times New Roman" charset="0"/>
              </a:rPr>
              <a:t>investigate the potential of an RGD-containing elastin-like polypeptide (REP) with the structure </a:t>
            </a:r>
            <a:r>
              <a:rPr lang="en-US" sz="1200" dirty="0">
                <a:solidFill>
                  <a:srgbClr val="333333"/>
                </a:solidFill>
                <a:latin typeface="Times New Roman" charset="0"/>
                <a:ea typeface="Times New Roman" charset="0"/>
                <a:cs typeface="Times New Roman" charset="0"/>
              </a:rPr>
              <a:t>TGPG[VGRGD(VGVPG)</a:t>
            </a:r>
            <a:r>
              <a:rPr lang="en-US" sz="1200" baseline="-25000" dirty="0">
                <a:solidFill>
                  <a:srgbClr val="333333"/>
                </a:solidFill>
                <a:latin typeface="Times New Roman" charset="0"/>
                <a:ea typeface="Times New Roman" charset="0"/>
                <a:cs typeface="Times New Roman" charset="0"/>
              </a:rPr>
              <a:t>6</a:t>
            </a:r>
            <a:r>
              <a:rPr lang="en-US" sz="1200" dirty="0">
                <a:solidFill>
                  <a:srgbClr val="333333"/>
                </a:solidFill>
                <a:latin typeface="Times New Roman" charset="0"/>
                <a:ea typeface="Times New Roman" charset="0"/>
                <a:cs typeface="Times New Roman" charset="0"/>
              </a:rPr>
              <a:t>]</a:t>
            </a:r>
            <a:r>
              <a:rPr lang="en-US" sz="1200" baseline="-25000" dirty="0">
                <a:solidFill>
                  <a:srgbClr val="333333"/>
                </a:solidFill>
                <a:latin typeface="Times New Roman" charset="0"/>
                <a:ea typeface="Times New Roman" charset="0"/>
                <a:cs typeface="Times New Roman" charset="0"/>
              </a:rPr>
              <a:t>20</a:t>
            </a:r>
            <a:r>
              <a:rPr lang="en-US" sz="1200" dirty="0">
                <a:solidFill>
                  <a:srgbClr val="333333"/>
                </a:solidFill>
                <a:latin typeface="Times New Roman" charset="0"/>
                <a:ea typeface="Times New Roman" charset="0"/>
                <a:cs typeface="Times New Roman" charset="0"/>
              </a:rPr>
              <a:t>WPC</a:t>
            </a:r>
            <a:r>
              <a:rPr lang="en-US" sz="1200" dirty="0" smtClean="0">
                <a:solidFill>
                  <a:srgbClr val="2E2E2E"/>
                </a:solidFill>
                <a:latin typeface="Times New Roman" charset="0"/>
                <a:ea typeface="Times New Roman" charset="0"/>
                <a:cs typeface="Times New Roman" charset="0"/>
              </a:rPr>
              <a:t> </a:t>
            </a:r>
            <a:r>
              <a:rPr lang="en-US" sz="1200" dirty="0">
                <a:solidFill>
                  <a:srgbClr val="2E2E2E"/>
                </a:solidFill>
                <a:latin typeface="Times New Roman" charset="0"/>
                <a:ea typeface="Times New Roman" charset="0"/>
                <a:cs typeface="Times New Roman" charset="0"/>
              </a:rPr>
              <a:t>to engraft adipose stem cells (ASC) to full-thickness </a:t>
            </a:r>
            <a:r>
              <a:rPr lang="en-US" sz="1200" dirty="0" smtClean="0">
                <a:solidFill>
                  <a:srgbClr val="2E2E2E"/>
                </a:solidFill>
                <a:latin typeface="Times New Roman" charset="0"/>
                <a:ea typeface="Times New Roman" charset="0"/>
                <a:cs typeface="Times New Roman" charset="0"/>
              </a:rPr>
              <a:t>excisional </a:t>
            </a:r>
            <a:r>
              <a:rPr lang="en-US" sz="1200" dirty="0">
                <a:solidFill>
                  <a:srgbClr val="2E2E2E"/>
                </a:solidFill>
                <a:latin typeface="Times New Roman" charset="0"/>
                <a:ea typeface="Times New Roman" charset="0"/>
                <a:cs typeface="Times New Roman" charset="0"/>
              </a:rPr>
              <a:t>wounds in </a:t>
            </a:r>
            <a:r>
              <a:rPr lang="en-US" sz="1200" dirty="0" smtClean="0">
                <a:solidFill>
                  <a:srgbClr val="2E2E2E"/>
                </a:solidFill>
                <a:latin typeface="Times New Roman" charset="0"/>
                <a:ea typeface="Times New Roman" charset="0"/>
                <a:cs typeface="Times New Roman" charset="0"/>
              </a:rPr>
              <a:t>mice</a:t>
            </a:r>
            <a:endParaRPr lang="en-US" sz="1200" dirty="0">
              <a:solidFill>
                <a:srgbClr val="2E2E2E"/>
              </a:solidFill>
              <a:latin typeface="Times New Roman" charset="0"/>
              <a:ea typeface="Times New Roman" charset="0"/>
              <a:cs typeface="Times New Roman" charset="0"/>
            </a:endParaRPr>
          </a:p>
        </p:txBody>
      </p:sp>
      <p:sp>
        <p:nvSpPr>
          <p:cNvPr id="13" name="Rectangle 12"/>
          <p:cNvSpPr/>
          <p:nvPr/>
        </p:nvSpPr>
        <p:spPr>
          <a:xfrm>
            <a:off x="75585" y="1063526"/>
            <a:ext cx="6745706" cy="8586966"/>
          </a:xfrm>
          <a:prstGeom prst="rect">
            <a:avLst/>
          </a:prstGeom>
          <a:noFill/>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1200" b="1" dirty="0" smtClean="0">
                <a:latin typeface="Times New Roman"/>
                <a:cs typeface="Times New Roman"/>
              </a:rPr>
              <a:t>[Results]</a:t>
            </a:r>
          </a:p>
          <a:p>
            <a:endParaRPr lang="en-US" sz="1200" dirty="0" smtClean="0">
              <a:latin typeface="Times New Roman"/>
              <a:cs typeface="Times New Roman"/>
            </a:endParaRPr>
          </a:p>
          <a:p>
            <a:r>
              <a:rPr lang="en-US" sz="1200" dirty="0" smtClean="0">
                <a:latin typeface="Times New Roman"/>
                <a:cs typeface="Times New Roman"/>
              </a:rPr>
              <a:t>Fig.1</a:t>
            </a:r>
            <a:r>
              <a:rPr lang="en-US" sz="1200" dirty="0">
                <a:latin typeface="Times New Roman"/>
                <a:cs typeface="Times New Roman"/>
              </a:rPr>
              <a:t>. REP matrix binds ASC and activates adhesion signaling kinases and enhances ASC viability through the activation of </a:t>
            </a:r>
            <a:r>
              <a:rPr lang="en-US" sz="1200" dirty="0" err="1">
                <a:latin typeface="Times New Roman"/>
                <a:cs typeface="Times New Roman"/>
              </a:rPr>
              <a:t>Mek</a:t>
            </a:r>
            <a:r>
              <a:rPr lang="en-US" sz="1200" dirty="0">
                <a:latin typeface="Times New Roman"/>
                <a:cs typeface="Times New Roman"/>
              </a:rPr>
              <a:t>/</a:t>
            </a:r>
            <a:r>
              <a:rPr lang="en-US" sz="1200" dirty="0" err="1">
                <a:latin typeface="Times New Roman"/>
                <a:cs typeface="Times New Roman"/>
              </a:rPr>
              <a:t>Erk</a:t>
            </a:r>
            <a:r>
              <a:rPr lang="en-US" sz="1200" dirty="0">
                <a:latin typeface="Times New Roman"/>
                <a:cs typeface="Times New Roman"/>
              </a:rPr>
              <a:t> and PI3K/</a:t>
            </a:r>
            <a:r>
              <a:rPr lang="en-US" sz="1200" dirty="0" err="1">
                <a:latin typeface="Times New Roman"/>
                <a:cs typeface="Times New Roman"/>
              </a:rPr>
              <a:t>Akt</a:t>
            </a:r>
            <a:r>
              <a:rPr lang="en-US" sz="1200" dirty="0">
                <a:latin typeface="Times New Roman"/>
                <a:cs typeface="Times New Roman"/>
              </a:rPr>
              <a:t> signaling </a:t>
            </a:r>
            <a:r>
              <a:rPr lang="en-US" sz="1200" dirty="0" smtClean="0">
                <a:latin typeface="Times New Roman"/>
                <a:cs typeface="Times New Roman"/>
              </a:rPr>
              <a:t>pathways</a:t>
            </a:r>
            <a:endParaRPr lang="en-US" sz="1200" dirty="0">
              <a:latin typeface="Times New Roman"/>
              <a:cs typeface="Times New Roman"/>
            </a:endParaRPr>
          </a:p>
          <a:p>
            <a:pPr marL="171450" indent="-171450">
              <a:buFont typeface="Arial" charset="0"/>
              <a:buChar char="•"/>
            </a:pPr>
            <a:r>
              <a:rPr lang="en-US" sz="1200" dirty="0" smtClean="0">
                <a:latin typeface="Times New Roman"/>
                <a:cs typeface="Times New Roman"/>
              </a:rPr>
              <a:t>The </a:t>
            </a:r>
            <a:r>
              <a:rPr lang="en-US" sz="1200" dirty="0">
                <a:latin typeface="Times New Roman"/>
                <a:cs typeface="Times New Roman"/>
              </a:rPr>
              <a:t>interaction of ASC with REP upregulated phosphorylation of </a:t>
            </a:r>
            <a:r>
              <a:rPr lang="en-US" sz="1200" dirty="0" err="1">
                <a:latin typeface="Times New Roman"/>
                <a:cs typeface="Times New Roman"/>
              </a:rPr>
              <a:t>Fak</a:t>
            </a:r>
            <a:r>
              <a:rPr lang="en-US" sz="1200" dirty="0">
                <a:latin typeface="Times New Roman"/>
                <a:cs typeface="Times New Roman"/>
              </a:rPr>
              <a:t> and </a:t>
            </a:r>
            <a:r>
              <a:rPr lang="en-US" sz="1200" dirty="0" err="1">
                <a:latin typeface="Times New Roman"/>
                <a:cs typeface="Times New Roman"/>
              </a:rPr>
              <a:t>Src</a:t>
            </a:r>
            <a:r>
              <a:rPr lang="en-US" sz="1200" dirty="0">
                <a:latin typeface="Times New Roman"/>
                <a:cs typeface="Times New Roman"/>
              </a:rPr>
              <a:t> kinases </a:t>
            </a:r>
            <a:r>
              <a:rPr lang="en-US" sz="1200" dirty="0" smtClean="0">
                <a:latin typeface="Times New Roman"/>
                <a:cs typeface="Times New Roman"/>
              </a:rPr>
              <a:t>and </a:t>
            </a:r>
            <a:r>
              <a:rPr lang="en-US" sz="1200" dirty="0">
                <a:latin typeface="Times New Roman"/>
                <a:cs typeface="Times New Roman"/>
              </a:rPr>
              <a:t>significantly increased </a:t>
            </a:r>
            <a:r>
              <a:rPr lang="en-US" sz="1200" dirty="0" err="1">
                <a:latin typeface="Times New Roman"/>
                <a:cs typeface="Times New Roman"/>
              </a:rPr>
              <a:t>Erk</a:t>
            </a:r>
            <a:r>
              <a:rPr lang="en-US" sz="1200" dirty="0">
                <a:latin typeface="Times New Roman"/>
                <a:cs typeface="Times New Roman"/>
              </a:rPr>
              <a:t> and </a:t>
            </a:r>
            <a:r>
              <a:rPr lang="en-US" sz="1200" dirty="0" err="1">
                <a:latin typeface="Times New Roman"/>
                <a:cs typeface="Times New Roman"/>
              </a:rPr>
              <a:t>Akt</a:t>
            </a:r>
            <a:r>
              <a:rPr lang="en-US" sz="1200" dirty="0">
                <a:latin typeface="Times New Roman"/>
                <a:cs typeface="Times New Roman"/>
              </a:rPr>
              <a:t> signal transduction </a:t>
            </a:r>
            <a:r>
              <a:rPr lang="en-US" sz="1200" i="1" dirty="0">
                <a:latin typeface="Times New Roman"/>
                <a:cs typeface="Times New Roman"/>
              </a:rPr>
              <a:t>in </a:t>
            </a:r>
            <a:r>
              <a:rPr lang="en-US" sz="1200" i="1" dirty="0" smtClean="0">
                <a:latin typeface="Times New Roman"/>
                <a:cs typeface="Times New Roman"/>
              </a:rPr>
              <a:t>vitro</a:t>
            </a:r>
            <a:r>
              <a:rPr lang="en-US" sz="1200" dirty="0" smtClean="0">
                <a:latin typeface="Times New Roman"/>
                <a:cs typeface="Times New Roman"/>
              </a:rPr>
              <a:t>.</a:t>
            </a:r>
          </a:p>
          <a:p>
            <a:pPr marL="171450" indent="-171450">
              <a:buFont typeface="Arial" charset="0"/>
              <a:buChar char="•"/>
            </a:pPr>
            <a:r>
              <a:rPr lang="en-US" sz="1200" dirty="0">
                <a:latin typeface="Times New Roman"/>
                <a:cs typeface="Times New Roman"/>
              </a:rPr>
              <a:t>Inhibition of </a:t>
            </a:r>
            <a:r>
              <a:rPr lang="en-US" sz="1200" dirty="0" err="1">
                <a:latin typeface="Times New Roman"/>
                <a:cs typeface="Times New Roman"/>
              </a:rPr>
              <a:t>Mek</a:t>
            </a:r>
            <a:r>
              <a:rPr lang="en-US" sz="1200" dirty="0">
                <a:latin typeface="Times New Roman"/>
                <a:cs typeface="Times New Roman"/>
              </a:rPr>
              <a:t>/</a:t>
            </a:r>
            <a:r>
              <a:rPr lang="en-US" sz="1200" dirty="0" err="1">
                <a:latin typeface="Times New Roman"/>
                <a:cs typeface="Times New Roman"/>
              </a:rPr>
              <a:t>Erk</a:t>
            </a:r>
            <a:r>
              <a:rPr lang="en-US" sz="1200" dirty="0">
                <a:latin typeface="Times New Roman"/>
                <a:cs typeface="Times New Roman"/>
              </a:rPr>
              <a:t> </a:t>
            </a:r>
            <a:r>
              <a:rPr lang="en-US" sz="1200" dirty="0" smtClean="0">
                <a:latin typeface="Times New Roman"/>
                <a:cs typeface="Times New Roman"/>
              </a:rPr>
              <a:t>signaling </a:t>
            </a:r>
            <a:r>
              <a:rPr lang="en-US" sz="1200" dirty="0">
                <a:latin typeface="Times New Roman"/>
                <a:cs typeface="Times New Roman"/>
              </a:rPr>
              <a:t>by PD98059 or PI3K/</a:t>
            </a:r>
            <a:r>
              <a:rPr lang="en-US" sz="1200" dirty="0" err="1">
                <a:latin typeface="Times New Roman"/>
                <a:cs typeface="Times New Roman"/>
              </a:rPr>
              <a:t>Akt</a:t>
            </a:r>
            <a:r>
              <a:rPr lang="en-US" sz="1200" dirty="0">
                <a:latin typeface="Times New Roman"/>
                <a:cs typeface="Times New Roman"/>
              </a:rPr>
              <a:t> signaling by </a:t>
            </a:r>
            <a:r>
              <a:rPr lang="en-US" sz="1200" dirty="0" err="1">
                <a:latin typeface="Times New Roman"/>
                <a:cs typeface="Times New Roman"/>
              </a:rPr>
              <a:t>Wortmannin</a:t>
            </a:r>
            <a:r>
              <a:rPr lang="en-US" sz="1200" dirty="0">
                <a:latin typeface="Times New Roman"/>
                <a:cs typeface="Times New Roman"/>
              </a:rPr>
              <a:t> caused a marked decrease in cell adhesion and cell </a:t>
            </a:r>
            <a:r>
              <a:rPr lang="en-US" sz="1200" dirty="0" smtClean="0">
                <a:latin typeface="Times New Roman"/>
                <a:cs typeface="Times New Roman"/>
              </a:rPr>
              <a:t>viability.</a:t>
            </a:r>
            <a:endParaRPr lang="en-US" sz="1200" dirty="0">
              <a:latin typeface="Times New Roman"/>
              <a:cs typeface="Times New Roman"/>
            </a:endParaRPr>
          </a:p>
          <a:p>
            <a:endParaRPr lang="en-US" sz="1200" dirty="0">
              <a:latin typeface="Times New Roman"/>
              <a:cs typeface="Times New Roman"/>
            </a:endParaRPr>
          </a:p>
          <a:p>
            <a:r>
              <a:rPr lang="en-US" sz="1200" dirty="0" smtClean="0">
                <a:latin typeface="Times New Roman"/>
                <a:cs typeface="Times New Roman"/>
              </a:rPr>
              <a:t>Fig.2</a:t>
            </a:r>
            <a:r>
              <a:rPr lang="en-US" sz="1200" dirty="0">
                <a:latin typeface="Times New Roman"/>
                <a:cs typeface="Times New Roman"/>
              </a:rPr>
              <a:t>. Accelerating effect of REP on keratinocyte </a:t>
            </a:r>
            <a:r>
              <a:rPr lang="en-US" sz="1200" dirty="0" smtClean="0">
                <a:latin typeface="Times New Roman"/>
                <a:cs typeface="Times New Roman"/>
              </a:rPr>
              <a:t>migration </a:t>
            </a:r>
            <a:endParaRPr lang="en-US" sz="1200" dirty="0">
              <a:latin typeface="Times New Roman"/>
              <a:cs typeface="Times New Roman"/>
            </a:endParaRPr>
          </a:p>
          <a:p>
            <a:pPr marL="171450" indent="-171450">
              <a:buFont typeface="Arial" charset="0"/>
              <a:buChar char="•"/>
            </a:pPr>
            <a:r>
              <a:rPr lang="en-US" sz="1200" dirty="0" smtClean="0">
                <a:latin typeface="Times New Roman"/>
                <a:cs typeface="Times New Roman"/>
              </a:rPr>
              <a:t>The </a:t>
            </a:r>
            <a:r>
              <a:rPr lang="en-US" sz="1200" dirty="0">
                <a:latin typeface="Times New Roman"/>
                <a:cs typeface="Times New Roman"/>
              </a:rPr>
              <a:t>migration speed of keratinocyte accelerated in a REP concentration-dependent </a:t>
            </a:r>
            <a:r>
              <a:rPr lang="en-US" sz="1200" dirty="0" smtClean="0">
                <a:latin typeface="Times New Roman"/>
                <a:cs typeface="Times New Roman"/>
              </a:rPr>
              <a:t>fashion.</a:t>
            </a:r>
          </a:p>
          <a:p>
            <a:pPr marL="171450" indent="-171450">
              <a:buFont typeface="Arial" charset="0"/>
              <a:buChar char="•"/>
            </a:pPr>
            <a:r>
              <a:rPr lang="en-US" sz="1200" dirty="0" smtClean="0">
                <a:latin typeface="Times New Roman"/>
                <a:cs typeface="Times New Roman"/>
              </a:rPr>
              <a:t>The </a:t>
            </a:r>
            <a:r>
              <a:rPr lang="en-US" sz="1200" dirty="0">
                <a:latin typeface="Times New Roman"/>
                <a:cs typeface="Times New Roman"/>
              </a:rPr>
              <a:t>motility of keratinocytes </a:t>
            </a:r>
            <a:r>
              <a:rPr lang="en-US" sz="1200" dirty="0" smtClean="0">
                <a:latin typeface="Times New Roman"/>
                <a:cs typeface="Times New Roman"/>
              </a:rPr>
              <a:t>was shown </a:t>
            </a:r>
            <a:r>
              <a:rPr lang="en-US" sz="1200" dirty="0">
                <a:latin typeface="Times New Roman"/>
                <a:cs typeface="Times New Roman"/>
              </a:rPr>
              <a:t>to be </a:t>
            </a:r>
            <a:r>
              <a:rPr lang="en-US" sz="1200" dirty="0" smtClean="0">
                <a:latin typeface="Times New Roman"/>
                <a:cs typeface="Times New Roman"/>
              </a:rPr>
              <a:t>correlated </a:t>
            </a:r>
            <a:r>
              <a:rPr lang="en-US" sz="1200" dirty="0">
                <a:latin typeface="Times New Roman"/>
                <a:cs typeface="Times New Roman"/>
              </a:rPr>
              <a:t>with the dosage of RGD-functionalized </a:t>
            </a:r>
            <a:r>
              <a:rPr lang="en-US" sz="1200" dirty="0" smtClean="0">
                <a:latin typeface="Times New Roman"/>
                <a:cs typeface="Times New Roman"/>
              </a:rPr>
              <a:t>REP.</a:t>
            </a:r>
          </a:p>
          <a:p>
            <a:pPr marL="171450" indent="-171450">
              <a:buFont typeface="Arial" charset="0"/>
              <a:buChar char="•"/>
            </a:pPr>
            <a:endParaRPr lang="en-US" sz="1200" dirty="0">
              <a:latin typeface="Times New Roman"/>
              <a:cs typeface="Times New Roman"/>
            </a:endParaRPr>
          </a:p>
          <a:p>
            <a:r>
              <a:rPr lang="en-US" sz="1200" dirty="0" smtClean="0">
                <a:latin typeface="Times New Roman"/>
                <a:cs typeface="Times New Roman"/>
              </a:rPr>
              <a:t>Fig.3</a:t>
            </a:r>
            <a:r>
              <a:rPr lang="en-US" sz="1200" dirty="0">
                <a:latin typeface="Times New Roman"/>
                <a:cs typeface="Times New Roman"/>
              </a:rPr>
              <a:t>. Clearance of REP from the site of injury </a:t>
            </a:r>
          </a:p>
          <a:p>
            <a:pPr marL="171450" indent="-171450">
              <a:buFont typeface="Arial" charset="0"/>
              <a:buChar char="•"/>
            </a:pPr>
            <a:r>
              <a:rPr lang="en-US" sz="1200" dirty="0">
                <a:latin typeface="Times New Roman"/>
                <a:cs typeface="Times New Roman"/>
              </a:rPr>
              <a:t>The grafted REP remained locally and did not disperse into the intact wound </a:t>
            </a:r>
            <a:r>
              <a:rPr lang="en-US" sz="1200" dirty="0" smtClean="0">
                <a:latin typeface="Times New Roman"/>
                <a:cs typeface="Times New Roman"/>
              </a:rPr>
              <a:t>edges.</a:t>
            </a:r>
          </a:p>
          <a:p>
            <a:pPr marL="171450" indent="-171450">
              <a:buFont typeface="Arial" charset="0"/>
              <a:buChar char="•"/>
            </a:pPr>
            <a:r>
              <a:rPr lang="en-US" sz="1200" dirty="0">
                <a:latin typeface="Times New Roman"/>
                <a:cs typeface="Times New Roman"/>
              </a:rPr>
              <a:t>The majority of grafted REP was dissolved within 5 days and almost completely cleared by 9 days after surgery with a half-life of about 3 </a:t>
            </a:r>
            <a:r>
              <a:rPr lang="en-US" sz="1200" dirty="0" smtClean="0">
                <a:latin typeface="Times New Roman"/>
                <a:cs typeface="Times New Roman"/>
              </a:rPr>
              <a:t>days.</a:t>
            </a:r>
            <a:endParaRPr lang="en-US" sz="1200" dirty="0">
              <a:latin typeface="Times New Roman"/>
              <a:cs typeface="Times New Roman"/>
            </a:endParaRPr>
          </a:p>
          <a:p>
            <a:pPr marL="171450" indent="-171450">
              <a:buFont typeface="Arial" charset="0"/>
              <a:buChar char="•"/>
            </a:pPr>
            <a:r>
              <a:rPr lang="en-US" sz="1200" dirty="0" smtClean="0">
                <a:latin typeface="Times New Roman"/>
                <a:cs typeface="Times New Roman"/>
              </a:rPr>
              <a:t>The </a:t>
            </a:r>
            <a:r>
              <a:rPr lang="en-US" sz="1200" dirty="0">
                <a:latin typeface="Times New Roman"/>
                <a:cs typeface="Times New Roman"/>
              </a:rPr>
              <a:t>time span of clearance covered the inflammatory and proliferative phases, and partially overlaps with the initial stage of maturation phase of wound </a:t>
            </a:r>
            <a:r>
              <a:rPr lang="en-US" sz="1200" dirty="0" smtClean="0">
                <a:latin typeface="Times New Roman"/>
                <a:cs typeface="Times New Roman"/>
              </a:rPr>
              <a:t>healing.</a:t>
            </a:r>
          </a:p>
          <a:p>
            <a:pPr marL="171450" indent="-171450">
              <a:buFont typeface="Arial" charset="0"/>
              <a:buChar char="•"/>
            </a:pPr>
            <a:endParaRPr lang="en-US" sz="1200" dirty="0">
              <a:latin typeface="Times New Roman"/>
              <a:cs typeface="Times New Roman"/>
            </a:endParaRPr>
          </a:p>
          <a:p>
            <a:r>
              <a:rPr lang="en-US" sz="1200" dirty="0">
                <a:latin typeface="Times New Roman"/>
                <a:cs typeface="Times New Roman"/>
              </a:rPr>
              <a:t>Fig. 4. Quantitative comparison of inflammatory cells and immunological cytokines in the REP-treated mice with the sham control mice. </a:t>
            </a:r>
          </a:p>
          <a:p>
            <a:pPr marL="171450" indent="-171450">
              <a:buFont typeface="Arial" charset="0"/>
              <a:buChar char="•"/>
            </a:pPr>
            <a:r>
              <a:rPr lang="en-US" sz="1200" dirty="0">
                <a:latin typeface="Times New Roman"/>
                <a:cs typeface="Times New Roman"/>
              </a:rPr>
              <a:t>Excessive local inflammation did not occur after REP application.</a:t>
            </a:r>
          </a:p>
          <a:p>
            <a:endParaRPr lang="en-US" sz="1200" dirty="0">
              <a:latin typeface="Times New Roman"/>
              <a:cs typeface="Times New Roman"/>
            </a:endParaRPr>
          </a:p>
          <a:p>
            <a:r>
              <a:rPr lang="en-US" sz="1200" dirty="0">
                <a:latin typeface="Times New Roman"/>
                <a:cs typeface="Times New Roman"/>
              </a:rPr>
              <a:t>Fig.5. Effects of REP concentration on overall wound closure and dermal tissue regeneration </a:t>
            </a:r>
          </a:p>
          <a:p>
            <a:pPr marL="171450" indent="-171450">
              <a:buFont typeface="Arial" charset="0"/>
              <a:buChar char="•"/>
            </a:pPr>
            <a:r>
              <a:rPr lang="en-US" sz="1200" dirty="0">
                <a:latin typeface="Times New Roman"/>
                <a:cs typeface="Times New Roman"/>
              </a:rPr>
              <a:t>Wound closure occurred with faster kinetics following REP administration.</a:t>
            </a:r>
          </a:p>
          <a:p>
            <a:pPr marL="171450" indent="-171450">
              <a:buFont typeface="Arial" charset="0"/>
              <a:buChar char="•"/>
            </a:pPr>
            <a:r>
              <a:rPr lang="en-US" sz="1200" dirty="0">
                <a:latin typeface="Times New Roman"/>
                <a:cs typeface="Times New Roman"/>
              </a:rPr>
              <a:t>Histological analyses indicated a fast transition of granulation tissue into a collagen-rich dermal tissue in the presence of REP. </a:t>
            </a:r>
            <a:endParaRPr lang="en-US" sz="1200" dirty="0" smtClean="0">
              <a:latin typeface="Times New Roman"/>
              <a:cs typeface="Times New Roman"/>
            </a:endParaRPr>
          </a:p>
          <a:p>
            <a:pPr marL="171450" indent="-171450">
              <a:buFont typeface="Arial" charset="0"/>
              <a:buChar char="•"/>
            </a:pPr>
            <a:endParaRPr lang="en-US" sz="1200" dirty="0">
              <a:latin typeface="Times New Roman"/>
              <a:cs typeface="Times New Roman"/>
            </a:endParaRPr>
          </a:p>
          <a:p>
            <a:r>
              <a:rPr lang="en-US" sz="1200" dirty="0">
                <a:latin typeface="Times New Roman"/>
                <a:cs typeface="Times New Roman"/>
              </a:rPr>
              <a:t>Table 1. Nucleotide sequence of the primers used for </a:t>
            </a:r>
            <a:r>
              <a:rPr lang="en-US" sz="1200" dirty="0" err="1">
                <a:latin typeface="Times New Roman"/>
                <a:cs typeface="Times New Roman"/>
              </a:rPr>
              <a:t>qRT</a:t>
            </a:r>
            <a:r>
              <a:rPr lang="en-US" sz="1200" dirty="0">
                <a:latin typeface="Times New Roman"/>
                <a:cs typeface="Times New Roman"/>
              </a:rPr>
              <a:t>-PCR </a:t>
            </a:r>
          </a:p>
          <a:p>
            <a:r>
              <a:rPr lang="en-US" sz="1200" dirty="0">
                <a:latin typeface="Times New Roman"/>
                <a:cs typeface="Times New Roman"/>
              </a:rPr>
              <a:t>The sequences of primer sets used for </a:t>
            </a:r>
            <a:r>
              <a:rPr lang="en-US" sz="1200" dirty="0" err="1">
                <a:latin typeface="Times New Roman"/>
                <a:cs typeface="Times New Roman"/>
              </a:rPr>
              <a:t>qRT</a:t>
            </a:r>
            <a:r>
              <a:rPr lang="en-US" sz="1200" dirty="0">
                <a:latin typeface="Times New Roman"/>
                <a:cs typeface="Times New Roman"/>
              </a:rPr>
              <a:t>-PCR were designed using the primer express 3.0 software (Applied Biosystems) based on the mouse gene sequences available from </a:t>
            </a:r>
            <a:r>
              <a:rPr lang="en-US" sz="1200" dirty="0" err="1">
                <a:latin typeface="Times New Roman"/>
                <a:cs typeface="Times New Roman"/>
              </a:rPr>
              <a:t>GenBank</a:t>
            </a:r>
            <a:r>
              <a:rPr lang="en-US" sz="1200" dirty="0">
                <a:latin typeface="Times New Roman"/>
                <a:cs typeface="Times New Roman"/>
              </a:rPr>
              <a:t>. </a:t>
            </a:r>
          </a:p>
          <a:p>
            <a:endParaRPr lang="en-US" sz="1200" dirty="0">
              <a:latin typeface="Times New Roman"/>
              <a:cs typeface="Times New Roman"/>
            </a:endParaRPr>
          </a:p>
          <a:p>
            <a:r>
              <a:rPr lang="en-US" sz="1200" dirty="0">
                <a:latin typeface="Times New Roman"/>
                <a:cs typeface="Times New Roman"/>
              </a:rPr>
              <a:t>Fig.6. Comparison of overall wound healing between the control group and 100 </a:t>
            </a:r>
            <a:r>
              <a:rPr lang="en-US" sz="1200" dirty="0" err="1">
                <a:latin typeface="Times New Roman"/>
                <a:cs typeface="Times New Roman"/>
              </a:rPr>
              <a:t>μM</a:t>
            </a:r>
            <a:r>
              <a:rPr lang="en-US" sz="1200" dirty="0">
                <a:latin typeface="Times New Roman"/>
                <a:cs typeface="Times New Roman"/>
              </a:rPr>
              <a:t> REP group </a:t>
            </a:r>
          </a:p>
          <a:p>
            <a:pPr marL="171450" indent="-171450">
              <a:buFont typeface="Arial" charset="0"/>
              <a:buChar char="•"/>
            </a:pPr>
            <a:r>
              <a:rPr lang="en-US" sz="1200" dirty="0">
                <a:latin typeface="Times New Roman"/>
                <a:cs typeface="Times New Roman"/>
              </a:rPr>
              <a:t>Following REP treatment, skin tissue regeneration occurred through increased restoration of dermal and epidermal components, not merely by contracting wound edges. </a:t>
            </a:r>
            <a:endParaRPr lang="en-US" sz="1200" dirty="0" smtClean="0">
              <a:latin typeface="Times New Roman"/>
              <a:cs typeface="Times New Roman"/>
            </a:endParaRPr>
          </a:p>
          <a:p>
            <a:endParaRPr lang="en-US" sz="1200" dirty="0">
              <a:latin typeface="Times New Roman"/>
              <a:cs typeface="Times New Roman"/>
            </a:endParaRPr>
          </a:p>
          <a:p>
            <a:r>
              <a:rPr lang="en-US" sz="1200" dirty="0">
                <a:latin typeface="Times New Roman"/>
                <a:cs typeface="Times New Roman"/>
              </a:rPr>
              <a:t>Fig.7. Comparison of wound healing progression among the sham control, REP, ASC, and RA groups over a 2-week period. </a:t>
            </a:r>
          </a:p>
          <a:p>
            <a:pPr marL="171450" indent="-171450">
              <a:buFont typeface="Arial" charset="0"/>
              <a:buChar char="•"/>
            </a:pPr>
            <a:r>
              <a:rPr lang="en-US" sz="1200" dirty="0">
                <a:latin typeface="Times New Roman"/>
                <a:cs typeface="Times New Roman"/>
              </a:rPr>
              <a:t>The rate of wound closure increased from the REP group to the ASC group, and to the RA group.</a:t>
            </a:r>
          </a:p>
          <a:p>
            <a:pPr marL="171450" indent="-171450">
              <a:buFont typeface="Arial" charset="0"/>
              <a:buChar char="•"/>
            </a:pPr>
            <a:r>
              <a:rPr lang="en-US" sz="1200" dirty="0">
                <a:latin typeface="Times New Roman"/>
                <a:cs typeface="Times New Roman"/>
              </a:rPr>
              <a:t>Histological analysis of the H&amp;E-stained wound sections indicated that the resto- ration of epidermal and dermal tissues occurred faster in the ASC group than in the other groups at days 1 and 14 </a:t>
            </a:r>
          </a:p>
          <a:p>
            <a:pPr marL="171450" indent="-171450">
              <a:buFont typeface="Arial" charset="0"/>
              <a:buChar char="•"/>
            </a:pPr>
            <a:r>
              <a:rPr lang="en-US" sz="1200" dirty="0">
                <a:latin typeface="Times New Roman"/>
                <a:cs typeface="Times New Roman"/>
              </a:rPr>
              <a:t>Although statistical significance was not achieved, it appeared there was a trend toward a better </a:t>
            </a:r>
            <a:r>
              <a:rPr lang="en-US" sz="1200" dirty="0" err="1">
                <a:latin typeface="Times New Roman"/>
                <a:cs typeface="Times New Roman"/>
              </a:rPr>
              <a:t>reepithelialization</a:t>
            </a:r>
            <a:r>
              <a:rPr lang="en-US" sz="1200" dirty="0">
                <a:latin typeface="Times New Roman"/>
                <a:cs typeface="Times New Roman"/>
              </a:rPr>
              <a:t> in the mice treated with RA than the REP and ASC groups.</a:t>
            </a:r>
          </a:p>
          <a:p>
            <a:pPr marL="171450" indent="-171450">
              <a:buFont typeface="Arial" charset="0"/>
              <a:buChar char="•"/>
            </a:pPr>
            <a:r>
              <a:rPr lang="en-US" sz="1200" dirty="0">
                <a:latin typeface="Times New Roman"/>
                <a:cs typeface="Times New Roman"/>
              </a:rPr>
              <a:t>Western blot analysis showed that α-SMA content was highest in the RA group, meaning that this group had the highest </a:t>
            </a:r>
            <a:r>
              <a:rPr lang="en-US" sz="1200" dirty="0" err="1">
                <a:latin typeface="Times New Roman"/>
                <a:cs typeface="Times New Roman"/>
              </a:rPr>
              <a:t>myofibroblast</a:t>
            </a:r>
            <a:r>
              <a:rPr lang="en-US" sz="1200" dirty="0">
                <a:latin typeface="Times New Roman"/>
                <a:cs typeface="Times New Roman"/>
              </a:rPr>
              <a:t> population. </a:t>
            </a:r>
          </a:p>
        </p:txBody>
      </p:sp>
      <p:sp>
        <p:nvSpPr>
          <p:cNvPr id="14" name="Heptagon 13"/>
          <p:cNvSpPr/>
          <p:nvPr/>
        </p:nvSpPr>
        <p:spPr>
          <a:xfrm>
            <a:off x="6426521" y="9599631"/>
            <a:ext cx="394770" cy="254798"/>
          </a:xfrm>
          <a:prstGeom prst="heptagon">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ysClr val="windowText" lastClr="000000"/>
                </a:solidFill>
                <a:latin typeface="Arial" charset="0"/>
                <a:ea typeface="Arial" charset="0"/>
                <a:cs typeface="Arial" charset="0"/>
              </a:rPr>
              <a:t>7</a:t>
            </a:r>
          </a:p>
        </p:txBody>
      </p:sp>
    </p:spTree>
    <p:extLst>
      <p:ext uri="{BB962C8B-B14F-4D97-AF65-F5344CB8AC3E}">
        <p14:creationId xmlns:p14="http://schemas.microsoft.com/office/powerpoint/2010/main" val="2587009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5585" y="36217"/>
            <a:ext cx="6745706" cy="4154984"/>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marL="171450" indent="-171450">
              <a:buFont typeface="Arial" charset="0"/>
              <a:buChar char="•"/>
            </a:pPr>
            <a:r>
              <a:rPr lang="en-US" sz="1200" dirty="0">
                <a:latin typeface="Times New Roman"/>
                <a:cs typeface="Times New Roman"/>
              </a:rPr>
              <a:t>α-SMA content in RA- treated wounds on days 3, 5, and 7 was 1.4-, 1.4-, and 1.2-fold greater, respectively, relative to α-SMA content in wounds treated with only ACS</a:t>
            </a:r>
            <a:r>
              <a:rPr lang="en-US" sz="1200" dirty="0" smtClean="0">
                <a:latin typeface="Times New Roman"/>
                <a:cs typeface="Times New Roman"/>
              </a:rPr>
              <a:t>.</a:t>
            </a:r>
            <a:endParaRPr lang="en-US" sz="1200" dirty="0" smtClean="0">
              <a:latin typeface="Times New Roman"/>
              <a:cs typeface="Times New Roman"/>
            </a:endParaRPr>
          </a:p>
          <a:p>
            <a:endParaRPr lang="en-US" sz="1200" dirty="0">
              <a:latin typeface="Times New Roman"/>
              <a:cs typeface="Times New Roman"/>
            </a:endParaRPr>
          </a:p>
          <a:p>
            <a:r>
              <a:rPr lang="en-US" sz="1200" dirty="0" smtClean="0">
                <a:latin typeface="Times New Roman"/>
                <a:cs typeface="Times New Roman"/>
              </a:rPr>
              <a:t>Fig.8</a:t>
            </a:r>
            <a:r>
              <a:rPr lang="en-US" sz="1200" dirty="0">
                <a:latin typeface="Times New Roman"/>
                <a:cs typeface="Times New Roman"/>
              </a:rPr>
              <a:t>. Effects of REP, ASC, and RA on the production of </a:t>
            </a:r>
            <a:r>
              <a:rPr lang="en-US" sz="1200" dirty="0" err="1">
                <a:latin typeface="Times New Roman"/>
                <a:cs typeface="Times New Roman"/>
              </a:rPr>
              <a:t>angiogenic</a:t>
            </a:r>
            <a:r>
              <a:rPr lang="en-US" sz="1200" dirty="0">
                <a:latin typeface="Times New Roman"/>
                <a:cs typeface="Times New Roman"/>
              </a:rPr>
              <a:t> factors and on new blood vessel </a:t>
            </a:r>
            <a:r>
              <a:rPr lang="en-US" sz="1200" dirty="0" smtClean="0">
                <a:latin typeface="Times New Roman"/>
                <a:cs typeface="Times New Roman"/>
              </a:rPr>
              <a:t>formation</a:t>
            </a:r>
            <a:endParaRPr lang="en-US" sz="1200" dirty="0">
              <a:latin typeface="Times New Roman"/>
              <a:cs typeface="Times New Roman"/>
            </a:endParaRPr>
          </a:p>
          <a:p>
            <a:pPr marL="171450" indent="-171450">
              <a:buFont typeface="Arial" charset="0"/>
              <a:buChar char="•"/>
            </a:pPr>
            <a:r>
              <a:rPr lang="en-US" sz="1200" dirty="0">
                <a:latin typeface="Times New Roman"/>
                <a:cs typeface="Times New Roman"/>
              </a:rPr>
              <a:t>Implanted REP induced higher expression of VEGF, CD31, and VWF, and also promoted new blood vessel </a:t>
            </a:r>
            <a:r>
              <a:rPr lang="en-US" sz="1200" dirty="0" smtClean="0">
                <a:latin typeface="Times New Roman"/>
                <a:cs typeface="Times New Roman"/>
              </a:rPr>
              <a:t>formation.</a:t>
            </a:r>
          </a:p>
          <a:p>
            <a:pPr marL="171450" indent="-171450">
              <a:buFont typeface="Arial" charset="0"/>
              <a:buChar char="•"/>
            </a:pPr>
            <a:r>
              <a:rPr lang="en-US" sz="1200" dirty="0" smtClean="0">
                <a:latin typeface="Times New Roman"/>
                <a:cs typeface="Times New Roman"/>
              </a:rPr>
              <a:t>The </a:t>
            </a:r>
            <a:r>
              <a:rPr lang="en-US" sz="1200" dirty="0">
                <a:latin typeface="Times New Roman"/>
                <a:cs typeface="Times New Roman"/>
              </a:rPr>
              <a:t>combination of REP and ASC resulted in a more prominent </a:t>
            </a:r>
            <a:r>
              <a:rPr lang="en-US" sz="1200" dirty="0" err="1">
                <a:latin typeface="Times New Roman"/>
                <a:cs typeface="Times New Roman"/>
              </a:rPr>
              <a:t>microvas</a:t>
            </a:r>
            <a:r>
              <a:rPr lang="en-US" sz="1200" dirty="0">
                <a:latin typeface="Times New Roman"/>
                <a:cs typeface="Times New Roman"/>
              </a:rPr>
              <a:t>- </a:t>
            </a:r>
            <a:r>
              <a:rPr lang="en-US" sz="1200" dirty="0" err="1">
                <a:latin typeface="Times New Roman"/>
                <a:cs typeface="Times New Roman"/>
              </a:rPr>
              <a:t>culature</a:t>
            </a:r>
            <a:r>
              <a:rPr lang="en-US" sz="1200" dirty="0">
                <a:latin typeface="Times New Roman"/>
                <a:cs typeface="Times New Roman"/>
              </a:rPr>
              <a:t> as compared to treatment with ASC alone </a:t>
            </a:r>
          </a:p>
          <a:p>
            <a:pPr marL="171450" indent="-171450">
              <a:buFont typeface="Arial" charset="0"/>
              <a:buChar char="•"/>
            </a:pPr>
            <a:r>
              <a:rPr lang="en-US" sz="1200" dirty="0">
                <a:latin typeface="Times New Roman"/>
                <a:cs typeface="Times New Roman"/>
              </a:rPr>
              <a:t>in a tissue </a:t>
            </a:r>
            <a:r>
              <a:rPr lang="en-US" sz="1200" dirty="0" smtClean="0">
                <a:latin typeface="Times New Roman"/>
                <a:cs typeface="Times New Roman"/>
              </a:rPr>
              <a:t>section </a:t>
            </a:r>
            <a:r>
              <a:rPr lang="en-US" sz="1200" dirty="0">
                <a:latin typeface="Times New Roman"/>
                <a:cs typeface="Times New Roman"/>
              </a:rPr>
              <a:t>of RA, a single cell in a cross section of newly formed vascular tube exhibited a clear overlap of CD31 and EGFP </a:t>
            </a:r>
            <a:r>
              <a:rPr lang="en-US" sz="1200" dirty="0" smtClean="0">
                <a:latin typeface="Times New Roman"/>
                <a:cs typeface="Times New Roman"/>
              </a:rPr>
              <a:t>probes, </a:t>
            </a:r>
            <a:r>
              <a:rPr lang="en-US" sz="1200" dirty="0">
                <a:latin typeface="Times New Roman"/>
                <a:cs typeface="Times New Roman"/>
              </a:rPr>
              <a:t>suggesting a possibility of in situ differentiation of ASC into a vascular endothelial cell type and direct engraftment into the vasculature. </a:t>
            </a:r>
          </a:p>
          <a:p>
            <a:pPr marL="171450" indent="-171450">
              <a:buFont typeface="Arial" charset="0"/>
              <a:buChar char="•"/>
            </a:pPr>
            <a:endParaRPr lang="en-US" sz="1200" dirty="0">
              <a:latin typeface="Times New Roman"/>
              <a:cs typeface="Times New Roman"/>
            </a:endParaRPr>
          </a:p>
          <a:p>
            <a:r>
              <a:rPr lang="en-US" sz="1200" dirty="0" smtClean="0">
                <a:latin typeface="Times New Roman"/>
                <a:cs typeface="Times New Roman"/>
              </a:rPr>
              <a:t>Fig.9</a:t>
            </a:r>
            <a:r>
              <a:rPr lang="en-US" sz="1200" dirty="0">
                <a:latin typeface="Times New Roman"/>
                <a:cs typeface="Times New Roman"/>
              </a:rPr>
              <a:t>. Effect of REP on the survival of transplanted ASC </a:t>
            </a:r>
            <a:endParaRPr lang="en-US" sz="1200" dirty="0" smtClean="0">
              <a:latin typeface="Times New Roman"/>
              <a:cs typeface="Times New Roman"/>
            </a:endParaRPr>
          </a:p>
          <a:p>
            <a:pPr marL="171450" indent="-171450">
              <a:buFont typeface="Arial" charset="0"/>
              <a:buChar char="•"/>
            </a:pPr>
            <a:r>
              <a:rPr lang="en-US" sz="1200" dirty="0" smtClean="0">
                <a:latin typeface="Times New Roman"/>
                <a:cs typeface="Times New Roman"/>
              </a:rPr>
              <a:t>&gt;90</a:t>
            </a:r>
            <a:r>
              <a:rPr lang="en-US" sz="1200" dirty="0">
                <a:latin typeface="Times New Roman"/>
                <a:cs typeface="Times New Roman"/>
              </a:rPr>
              <a:t>% of the implanted ASC were dead within 5 days, with a massive cell death occurring within 5 </a:t>
            </a:r>
            <a:r>
              <a:rPr lang="en-US" sz="1200" dirty="0" smtClean="0">
                <a:latin typeface="Times New Roman"/>
                <a:cs typeface="Times New Roman"/>
              </a:rPr>
              <a:t>days.</a:t>
            </a:r>
          </a:p>
          <a:p>
            <a:pPr marL="171450" indent="-171450">
              <a:buFont typeface="Arial" charset="0"/>
              <a:buChar char="•"/>
            </a:pPr>
            <a:r>
              <a:rPr lang="en-US" sz="1200" dirty="0" smtClean="0">
                <a:latin typeface="Times New Roman"/>
                <a:cs typeface="Times New Roman"/>
              </a:rPr>
              <a:t>The </a:t>
            </a:r>
            <a:r>
              <a:rPr lang="en-US" sz="1200" dirty="0">
                <a:latin typeface="Times New Roman"/>
                <a:cs typeface="Times New Roman"/>
              </a:rPr>
              <a:t>combined therapy of REP and ASC resulted in a 35% improve- </a:t>
            </a:r>
            <a:r>
              <a:rPr lang="en-US" sz="1200" dirty="0" err="1">
                <a:latin typeface="Times New Roman"/>
                <a:cs typeface="Times New Roman"/>
              </a:rPr>
              <a:t>ment</a:t>
            </a:r>
            <a:r>
              <a:rPr lang="en-US" sz="1200" dirty="0">
                <a:latin typeface="Times New Roman"/>
                <a:cs typeface="Times New Roman"/>
              </a:rPr>
              <a:t> in cell viability at 1 week after </a:t>
            </a:r>
            <a:r>
              <a:rPr lang="en-US" sz="1200" dirty="0" smtClean="0">
                <a:latin typeface="Times New Roman"/>
                <a:cs typeface="Times New Roman"/>
              </a:rPr>
              <a:t>surgery.</a:t>
            </a:r>
          </a:p>
          <a:p>
            <a:pPr marL="171450" indent="-171450">
              <a:buFont typeface="Arial" charset="0"/>
              <a:buChar char="•"/>
            </a:pPr>
            <a:endParaRPr lang="en-US" sz="1200" dirty="0">
              <a:latin typeface="Times New Roman"/>
              <a:cs typeface="Times New Roman"/>
            </a:endParaRPr>
          </a:p>
          <a:p>
            <a:r>
              <a:rPr lang="en-US" sz="1200" dirty="0" smtClean="0">
                <a:latin typeface="Times New Roman"/>
                <a:cs typeface="Times New Roman"/>
              </a:rPr>
              <a:t>Fig.10</a:t>
            </a:r>
            <a:r>
              <a:rPr lang="en-US" sz="1200" dirty="0">
                <a:latin typeface="Times New Roman"/>
                <a:cs typeface="Times New Roman"/>
              </a:rPr>
              <a:t>. Comparison of </a:t>
            </a:r>
            <a:r>
              <a:rPr lang="en-US" sz="1200" dirty="0" err="1">
                <a:latin typeface="Times New Roman"/>
                <a:cs typeface="Times New Roman"/>
              </a:rPr>
              <a:t>Erk</a:t>
            </a:r>
            <a:r>
              <a:rPr lang="en-US" sz="1200" dirty="0">
                <a:latin typeface="Times New Roman"/>
                <a:cs typeface="Times New Roman"/>
              </a:rPr>
              <a:t> and </a:t>
            </a:r>
            <a:r>
              <a:rPr lang="en-US" sz="1200" dirty="0" err="1">
                <a:latin typeface="Times New Roman"/>
                <a:cs typeface="Times New Roman"/>
              </a:rPr>
              <a:t>Akt</a:t>
            </a:r>
            <a:r>
              <a:rPr lang="en-US" sz="1200" dirty="0">
                <a:latin typeface="Times New Roman"/>
                <a:cs typeface="Times New Roman"/>
              </a:rPr>
              <a:t> phosphorylation during wound repair among the sham control, REP, ASC, and RA groups. </a:t>
            </a:r>
          </a:p>
          <a:p>
            <a:pPr marL="171450" indent="-171450">
              <a:buFont typeface="Arial" charset="0"/>
              <a:buChar char="•"/>
            </a:pPr>
            <a:r>
              <a:rPr lang="en-US" sz="1200" dirty="0" smtClean="0">
                <a:latin typeface="Times New Roman"/>
                <a:cs typeface="Times New Roman"/>
              </a:rPr>
              <a:t>The </a:t>
            </a:r>
            <a:r>
              <a:rPr lang="en-US" sz="1200" dirty="0">
                <a:latin typeface="Times New Roman"/>
                <a:cs typeface="Times New Roman"/>
              </a:rPr>
              <a:t>interaction of ASC with </a:t>
            </a:r>
            <a:r>
              <a:rPr lang="en-US" sz="1200" dirty="0" smtClean="0">
                <a:latin typeface="Times New Roman"/>
                <a:cs typeface="Times New Roman"/>
              </a:rPr>
              <a:t>REP significantly </a:t>
            </a:r>
            <a:r>
              <a:rPr lang="en-US" sz="1200" dirty="0">
                <a:latin typeface="Times New Roman"/>
                <a:cs typeface="Times New Roman"/>
              </a:rPr>
              <a:t>increased </a:t>
            </a:r>
            <a:r>
              <a:rPr lang="en-US" sz="1200" dirty="0" err="1">
                <a:latin typeface="Times New Roman"/>
                <a:cs typeface="Times New Roman"/>
              </a:rPr>
              <a:t>Erk</a:t>
            </a:r>
            <a:r>
              <a:rPr lang="en-US" sz="1200" dirty="0">
                <a:latin typeface="Times New Roman"/>
                <a:cs typeface="Times New Roman"/>
              </a:rPr>
              <a:t> and </a:t>
            </a:r>
            <a:r>
              <a:rPr lang="en-US" sz="1200" dirty="0" err="1">
                <a:latin typeface="Times New Roman"/>
                <a:cs typeface="Times New Roman"/>
              </a:rPr>
              <a:t>Akt</a:t>
            </a:r>
            <a:r>
              <a:rPr lang="en-US" sz="1200" dirty="0">
                <a:latin typeface="Times New Roman"/>
                <a:cs typeface="Times New Roman"/>
              </a:rPr>
              <a:t> signal transduction </a:t>
            </a:r>
            <a:r>
              <a:rPr lang="en-US" sz="1200" dirty="0" smtClean="0">
                <a:latin typeface="Times New Roman"/>
                <a:cs typeface="Times New Roman"/>
              </a:rPr>
              <a:t>during </a:t>
            </a:r>
            <a:r>
              <a:rPr lang="en-US" sz="1200" dirty="0">
                <a:latin typeface="Times New Roman"/>
                <a:cs typeface="Times New Roman"/>
              </a:rPr>
              <a:t>wound </a:t>
            </a:r>
            <a:r>
              <a:rPr lang="en-US" sz="1200" dirty="0" smtClean="0">
                <a:latin typeface="Times New Roman"/>
                <a:cs typeface="Times New Roman"/>
              </a:rPr>
              <a:t>healing.</a:t>
            </a:r>
            <a:endParaRPr lang="en-US" sz="1200" dirty="0">
              <a:latin typeface="Times New Roman"/>
              <a:cs typeface="Times New Roman"/>
            </a:endParaRPr>
          </a:p>
        </p:txBody>
      </p:sp>
      <p:sp>
        <p:nvSpPr>
          <p:cNvPr id="8" name="Rectangle 7"/>
          <p:cNvSpPr/>
          <p:nvPr/>
        </p:nvSpPr>
        <p:spPr>
          <a:xfrm>
            <a:off x="75585" y="4191201"/>
            <a:ext cx="6745706" cy="2123658"/>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1200" b="1" dirty="0" smtClean="0">
                <a:latin typeface="Times New Roman"/>
                <a:cs typeface="Times New Roman"/>
              </a:rPr>
              <a:t>CONCLUSION</a:t>
            </a:r>
            <a:endParaRPr lang="en-US" sz="1200" b="1" dirty="0">
              <a:latin typeface="Times New Roman"/>
              <a:cs typeface="Times New Roman"/>
            </a:endParaRPr>
          </a:p>
          <a:p>
            <a:endParaRPr lang="en-US" sz="1200" b="1" dirty="0" smtClean="0">
              <a:latin typeface="Times New Roman"/>
              <a:cs typeface="Times New Roman"/>
            </a:endParaRPr>
          </a:p>
          <a:p>
            <a:pPr algn="just"/>
            <a:r>
              <a:rPr lang="en-US" sz="1200" dirty="0">
                <a:latin typeface="Times New Roman"/>
                <a:cs typeface="Times New Roman"/>
              </a:rPr>
              <a:t>In conclusion, of the most significant among </a:t>
            </a:r>
            <a:r>
              <a:rPr lang="en-US" sz="1200" dirty="0" smtClean="0">
                <a:latin typeface="Times New Roman"/>
                <a:cs typeface="Times New Roman"/>
              </a:rPr>
              <a:t>these </a:t>
            </a:r>
            <a:r>
              <a:rPr lang="en-US" sz="1200" dirty="0">
                <a:latin typeface="Times New Roman"/>
                <a:cs typeface="Times New Roman"/>
              </a:rPr>
              <a:t>findings is the </a:t>
            </a:r>
            <a:r>
              <a:rPr lang="en-US" sz="1200" dirty="0" smtClean="0">
                <a:latin typeface="Times New Roman"/>
                <a:cs typeface="Times New Roman"/>
              </a:rPr>
              <a:t>successful </a:t>
            </a:r>
            <a:r>
              <a:rPr lang="en-US" sz="1200" dirty="0">
                <a:latin typeface="Times New Roman"/>
                <a:cs typeface="Times New Roman"/>
              </a:rPr>
              <a:t>implementation of </a:t>
            </a:r>
            <a:r>
              <a:rPr lang="en-US" sz="1200" dirty="0" err="1">
                <a:latin typeface="Times New Roman"/>
                <a:cs typeface="Times New Roman"/>
              </a:rPr>
              <a:t>thermoreversible</a:t>
            </a:r>
            <a:r>
              <a:rPr lang="en-US" sz="1200" dirty="0">
                <a:latin typeface="Times New Roman"/>
                <a:cs typeface="Times New Roman"/>
              </a:rPr>
              <a:t>, integrin-binding REP as not only an alternative matrix for replacing of damaged or lost natural ECM, but also as an effective carrier for embedding ASC and enhancing the subsequent in vivo viability of transplanted ASC. A combined therapy of REP and ASC enhances wound healing and regeneration with a clinically noticeable effect. Because the mechanisms for the influence of REP on the combined therapy are through the mobilization of endogenous cells, stimulation of local angiogenesis, and enhancement of engrafted stem cell viability, this mechanistic insight on the REP-mediated delivery system might identify new therapeutic targets that can promote normal tissue regeneration in impaired healing conditions such as chronic neurodegenerative diseases and diabetic ulcers.</a:t>
            </a:r>
          </a:p>
        </p:txBody>
      </p:sp>
      <p:sp>
        <p:nvSpPr>
          <p:cNvPr id="22" name="Heptagon 21"/>
          <p:cNvSpPr/>
          <p:nvPr/>
        </p:nvSpPr>
        <p:spPr>
          <a:xfrm>
            <a:off x="6426521" y="9599631"/>
            <a:ext cx="394770" cy="254798"/>
          </a:xfrm>
          <a:prstGeom prst="heptagon">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ysClr val="windowText" lastClr="000000"/>
                </a:solidFill>
                <a:latin typeface="Arial" charset="0"/>
                <a:ea typeface="Arial" charset="0"/>
                <a:cs typeface="Arial" charset="0"/>
              </a:rPr>
              <a:t>8</a:t>
            </a:r>
          </a:p>
        </p:txBody>
      </p:sp>
    </p:spTree>
    <p:extLst>
      <p:ext uri="{BB962C8B-B14F-4D97-AF65-F5344CB8AC3E}">
        <p14:creationId xmlns:p14="http://schemas.microsoft.com/office/powerpoint/2010/main" val="1570482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2900677" y="64921"/>
            <a:ext cx="1187645" cy="338554"/>
          </a:xfrm>
          <a:prstGeom prst="rect">
            <a:avLst/>
          </a:prstGeom>
          <a:noFill/>
        </p:spPr>
        <p:txBody>
          <a:bodyPr wrap="none" rtlCol="0">
            <a:spAutoFit/>
          </a:bodyPr>
          <a:lstStyle/>
          <a:p>
            <a:r>
              <a:rPr lang="en-US" sz="1600" b="1" dirty="0" smtClean="0">
                <a:latin typeface="Times New Roman"/>
                <a:cs typeface="Times New Roman"/>
              </a:rPr>
              <a:t>[Summary]</a:t>
            </a:r>
            <a:endParaRPr lang="en-US" sz="1600" b="1" dirty="0">
              <a:latin typeface="Times New Roman"/>
              <a:cs typeface="Times New Roman"/>
            </a:endParaRPr>
          </a:p>
        </p:txBody>
      </p:sp>
      <p:sp>
        <p:nvSpPr>
          <p:cNvPr id="22" name="Heptagon 21"/>
          <p:cNvSpPr/>
          <p:nvPr/>
        </p:nvSpPr>
        <p:spPr>
          <a:xfrm>
            <a:off x="6426521" y="9599631"/>
            <a:ext cx="394770" cy="254798"/>
          </a:xfrm>
          <a:prstGeom prst="heptagon">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ysClr val="windowText" lastClr="000000"/>
                </a:solidFill>
                <a:latin typeface="Arial" charset="0"/>
                <a:ea typeface="Arial" charset="0"/>
                <a:cs typeface="Arial" charset="0"/>
              </a:rPr>
              <a:t>9</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9498" y="510307"/>
            <a:ext cx="6319204" cy="3361279"/>
          </a:xfrm>
          <a:prstGeom prst="rect">
            <a:avLst/>
          </a:prstGeom>
        </p:spPr>
      </p:pic>
      <p:sp>
        <p:nvSpPr>
          <p:cNvPr id="8" name="Rectangle 7"/>
          <p:cNvSpPr/>
          <p:nvPr/>
        </p:nvSpPr>
        <p:spPr>
          <a:xfrm>
            <a:off x="201812" y="3978418"/>
            <a:ext cx="6454575" cy="3046988"/>
          </a:xfrm>
          <a:prstGeom prst="rect">
            <a:avLst/>
          </a:prstGeom>
        </p:spPr>
        <p:txBody>
          <a:bodyPr wrap="square">
            <a:spAutoFit/>
          </a:bodyPr>
          <a:lstStyle/>
          <a:p>
            <a:pPr algn="just"/>
            <a:r>
              <a:rPr lang="en-US" sz="1200" dirty="0">
                <a:solidFill>
                  <a:srgbClr val="2E2E2E"/>
                </a:solidFill>
                <a:latin typeface="Times New Roman" charset="0"/>
                <a:ea typeface="Times New Roman" charset="0"/>
                <a:cs typeface="Times New Roman" charset="0"/>
              </a:rPr>
              <a:t>One crucial issue in stem cell therapy used for tissue repair is often the lack of selective carriers to deliver stem cells to the site of injury where the native extracellular matrix is pathologically damaged or lost. Therefore, it is necessary to develop a biomaterial that is permissive to stem cells and is suitable to replace injured or missing matrix. The major aim of this study is to investigate the potential of an </a:t>
            </a:r>
            <a:r>
              <a:rPr lang="en-US" sz="1200" b="1" dirty="0">
                <a:solidFill>
                  <a:srgbClr val="2E2E2E"/>
                </a:solidFill>
                <a:latin typeface="Times New Roman" charset="0"/>
                <a:ea typeface="Times New Roman" charset="0"/>
                <a:cs typeface="Times New Roman" charset="0"/>
              </a:rPr>
              <a:t>R</a:t>
            </a:r>
            <a:r>
              <a:rPr lang="en-US" sz="1200" dirty="0">
                <a:solidFill>
                  <a:srgbClr val="2E2E2E"/>
                </a:solidFill>
                <a:latin typeface="Times New Roman" charset="0"/>
                <a:ea typeface="Times New Roman" charset="0"/>
                <a:cs typeface="Times New Roman" charset="0"/>
              </a:rPr>
              <a:t>GD-containing </a:t>
            </a:r>
            <a:r>
              <a:rPr lang="en-US" sz="1200" b="1" dirty="0">
                <a:solidFill>
                  <a:srgbClr val="2E2E2E"/>
                </a:solidFill>
                <a:latin typeface="Times New Roman" charset="0"/>
                <a:ea typeface="Times New Roman" charset="0"/>
                <a:cs typeface="Times New Roman" charset="0"/>
              </a:rPr>
              <a:t>e</a:t>
            </a:r>
            <a:r>
              <a:rPr lang="en-US" sz="1200" dirty="0">
                <a:solidFill>
                  <a:srgbClr val="2E2E2E"/>
                </a:solidFill>
                <a:latin typeface="Times New Roman" charset="0"/>
                <a:ea typeface="Times New Roman" charset="0"/>
                <a:cs typeface="Times New Roman" charset="0"/>
              </a:rPr>
              <a:t>lastin-like </a:t>
            </a:r>
            <a:r>
              <a:rPr lang="en-US" sz="1200" b="1" dirty="0">
                <a:solidFill>
                  <a:srgbClr val="2E2E2E"/>
                </a:solidFill>
                <a:latin typeface="Times New Roman" charset="0"/>
                <a:ea typeface="Times New Roman" charset="0"/>
                <a:cs typeface="Times New Roman" charset="0"/>
              </a:rPr>
              <a:t>p</a:t>
            </a:r>
            <a:r>
              <a:rPr lang="en-US" sz="1200" dirty="0">
                <a:solidFill>
                  <a:srgbClr val="2E2E2E"/>
                </a:solidFill>
                <a:latin typeface="Times New Roman" charset="0"/>
                <a:ea typeface="Times New Roman" charset="0"/>
                <a:cs typeface="Times New Roman" charset="0"/>
              </a:rPr>
              <a:t>olypeptide (REP) with the structure TGPG[VGRGD(VGVPG)</a:t>
            </a:r>
            <a:r>
              <a:rPr lang="en-US" sz="1200" baseline="-25000" dirty="0">
                <a:solidFill>
                  <a:srgbClr val="2E2E2E"/>
                </a:solidFill>
                <a:latin typeface="Times New Roman" charset="0"/>
                <a:ea typeface="Times New Roman" charset="0"/>
                <a:cs typeface="Times New Roman" charset="0"/>
              </a:rPr>
              <a:t>6</a:t>
            </a:r>
            <a:r>
              <a:rPr lang="en-US" sz="1200" dirty="0">
                <a:solidFill>
                  <a:srgbClr val="2E2E2E"/>
                </a:solidFill>
                <a:latin typeface="Times New Roman" charset="0"/>
                <a:ea typeface="Times New Roman" charset="0"/>
                <a:cs typeface="Times New Roman" charset="0"/>
              </a:rPr>
              <a:t>]</a:t>
            </a:r>
            <a:r>
              <a:rPr lang="en-US" sz="1200" baseline="-25000" dirty="0">
                <a:solidFill>
                  <a:srgbClr val="2E2E2E"/>
                </a:solidFill>
                <a:latin typeface="Times New Roman" charset="0"/>
                <a:ea typeface="Times New Roman" charset="0"/>
                <a:cs typeface="Times New Roman" charset="0"/>
              </a:rPr>
              <a:t>20</a:t>
            </a:r>
            <a:r>
              <a:rPr lang="en-US" sz="1200" dirty="0">
                <a:solidFill>
                  <a:srgbClr val="2E2E2E"/>
                </a:solidFill>
                <a:latin typeface="Times New Roman" charset="0"/>
                <a:ea typeface="Times New Roman" charset="0"/>
                <a:cs typeface="Times New Roman" charset="0"/>
              </a:rPr>
              <a:t>WPC to engraft adipose stem cells (ASC) to full-thickness excisional wounds in mice. We implanted REP into the wound defects </a:t>
            </a:r>
            <a:r>
              <a:rPr lang="en-US" sz="1200" i="1" dirty="0">
                <a:solidFill>
                  <a:srgbClr val="2E2E2E"/>
                </a:solidFill>
                <a:latin typeface="Times New Roman" charset="0"/>
                <a:ea typeface="Times New Roman" charset="0"/>
                <a:cs typeface="Times New Roman" charset="0"/>
              </a:rPr>
              <a:t>via</a:t>
            </a:r>
            <a:r>
              <a:rPr lang="en-US" sz="1200" dirty="0">
                <a:solidFill>
                  <a:srgbClr val="2E2E2E"/>
                </a:solidFill>
                <a:latin typeface="Times New Roman" charset="0"/>
                <a:ea typeface="Times New Roman" charset="0"/>
                <a:cs typeface="Times New Roman" charset="0"/>
              </a:rPr>
              <a:t> body temperature-induced </a:t>
            </a:r>
            <a:r>
              <a:rPr lang="en-US" sz="1200" i="1" dirty="0">
                <a:solidFill>
                  <a:srgbClr val="2E2E2E"/>
                </a:solidFill>
                <a:latin typeface="Times New Roman" charset="0"/>
                <a:ea typeface="Times New Roman" charset="0"/>
                <a:cs typeface="Times New Roman" charset="0"/>
              </a:rPr>
              <a:t>in situ</a:t>
            </a:r>
            <a:r>
              <a:rPr lang="en-US" sz="1200" dirty="0">
                <a:solidFill>
                  <a:srgbClr val="2E2E2E"/>
                </a:solidFill>
                <a:latin typeface="Times New Roman" charset="0"/>
                <a:ea typeface="Times New Roman" charset="0"/>
                <a:cs typeface="Times New Roman" charset="0"/>
              </a:rPr>
              <a:t> aggregation. Engrafted REP exhibited a half-life of 2.6 days in the wounds and did not elicit any pathological immune responses. REP itself significantly accelerated wound closure and </a:t>
            </a:r>
            <a:r>
              <a:rPr lang="en-US" sz="1200" dirty="0" err="1">
                <a:solidFill>
                  <a:srgbClr val="2E2E2E"/>
                </a:solidFill>
                <a:latin typeface="Times New Roman" charset="0"/>
                <a:ea typeface="Times New Roman" charset="0"/>
                <a:cs typeface="Times New Roman" charset="0"/>
              </a:rPr>
              <a:t>reepithelialization</a:t>
            </a:r>
            <a:r>
              <a:rPr lang="en-US" sz="1200" dirty="0">
                <a:solidFill>
                  <a:srgbClr val="2E2E2E"/>
                </a:solidFill>
                <a:latin typeface="Times New Roman" charset="0"/>
                <a:ea typeface="Times New Roman" charset="0"/>
                <a:cs typeface="Times New Roman" charset="0"/>
              </a:rPr>
              <a:t> and upregulated the expression of dermal tissue components. A combined administration of REP and ASC formed a hydrogel-like ASC/REP composite, which provided better neovascularization than the use of ASCs alone and increased the viability of transplanted ASC, improving overall wound healing. </a:t>
            </a:r>
            <a:r>
              <a:rPr lang="en-US" sz="1200" i="1" dirty="0">
                <a:solidFill>
                  <a:srgbClr val="2E2E2E"/>
                </a:solidFill>
                <a:latin typeface="Times New Roman" charset="0"/>
                <a:ea typeface="Times New Roman" charset="0"/>
                <a:cs typeface="Times New Roman" charset="0"/>
              </a:rPr>
              <a:t>In vitro</a:t>
            </a:r>
            <a:r>
              <a:rPr lang="en-US" sz="1200" dirty="0">
                <a:solidFill>
                  <a:srgbClr val="2E2E2E"/>
                </a:solidFill>
                <a:latin typeface="Times New Roman" charset="0"/>
                <a:ea typeface="Times New Roman" charset="0"/>
                <a:cs typeface="Times New Roman" charset="0"/>
              </a:rPr>
              <a:t> and </a:t>
            </a:r>
            <a:r>
              <a:rPr lang="en-US" sz="1200" i="1" dirty="0">
                <a:solidFill>
                  <a:srgbClr val="2E2E2E"/>
                </a:solidFill>
                <a:latin typeface="Times New Roman" charset="0"/>
                <a:ea typeface="Times New Roman" charset="0"/>
                <a:cs typeface="Times New Roman" charset="0"/>
              </a:rPr>
              <a:t>in vivo</a:t>
            </a:r>
            <a:r>
              <a:rPr lang="en-US" sz="1200" dirty="0">
                <a:solidFill>
                  <a:srgbClr val="2E2E2E"/>
                </a:solidFill>
                <a:latin typeface="Times New Roman" charset="0"/>
                <a:ea typeface="Times New Roman" charset="0"/>
                <a:cs typeface="Times New Roman" charset="0"/>
              </a:rPr>
              <a:t> mechanistic investigations suggested that REP enhances ASC survival at least in part </a:t>
            </a:r>
            <a:r>
              <a:rPr lang="en-US" sz="1200" i="1" dirty="0">
                <a:solidFill>
                  <a:srgbClr val="2E2E2E"/>
                </a:solidFill>
                <a:latin typeface="Times New Roman" charset="0"/>
                <a:ea typeface="Times New Roman" charset="0"/>
                <a:cs typeface="Times New Roman" charset="0"/>
              </a:rPr>
              <a:t>via</a:t>
            </a:r>
            <a:r>
              <a:rPr lang="en-US" sz="1200" dirty="0">
                <a:solidFill>
                  <a:srgbClr val="2E2E2E"/>
                </a:solidFill>
                <a:latin typeface="Times New Roman" charset="0"/>
                <a:ea typeface="Times New Roman" charset="0"/>
                <a:cs typeface="Times New Roman" charset="0"/>
              </a:rPr>
              <a:t> the </a:t>
            </a:r>
            <a:r>
              <a:rPr lang="en-US" sz="1200" dirty="0" err="1">
                <a:solidFill>
                  <a:srgbClr val="2E2E2E"/>
                </a:solidFill>
                <a:latin typeface="Times New Roman" charset="0"/>
                <a:ea typeface="Times New Roman" charset="0"/>
                <a:cs typeface="Times New Roman" charset="0"/>
              </a:rPr>
              <a:t>Fak</a:t>
            </a:r>
            <a:r>
              <a:rPr lang="en-US" sz="1200" dirty="0">
                <a:solidFill>
                  <a:srgbClr val="2E2E2E"/>
                </a:solidFill>
                <a:latin typeface="Times New Roman" charset="0"/>
                <a:ea typeface="Times New Roman" charset="0"/>
                <a:cs typeface="Times New Roman" charset="0"/>
              </a:rPr>
              <a:t>/</a:t>
            </a:r>
            <a:r>
              <a:rPr lang="en-US" sz="1200" dirty="0" err="1">
                <a:solidFill>
                  <a:srgbClr val="2E2E2E"/>
                </a:solidFill>
                <a:latin typeface="Times New Roman" charset="0"/>
                <a:ea typeface="Times New Roman" charset="0"/>
                <a:cs typeface="Times New Roman" charset="0"/>
              </a:rPr>
              <a:t>Src</a:t>
            </a:r>
            <a:r>
              <a:rPr lang="en-US" sz="1200" dirty="0">
                <a:solidFill>
                  <a:srgbClr val="2E2E2E"/>
                </a:solidFill>
                <a:latin typeface="Times New Roman" charset="0"/>
                <a:ea typeface="Times New Roman" charset="0"/>
                <a:cs typeface="Times New Roman" charset="0"/>
              </a:rPr>
              <a:t> adhesion-induced upregulation of </a:t>
            </a:r>
            <a:r>
              <a:rPr lang="en-US" sz="1200" dirty="0" err="1">
                <a:solidFill>
                  <a:srgbClr val="2E2E2E"/>
                </a:solidFill>
                <a:latin typeface="Times New Roman" charset="0"/>
                <a:ea typeface="Times New Roman" charset="0"/>
                <a:cs typeface="Times New Roman" charset="0"/>
              </a:rPr>
              <a:t>Mek</a:t>
            </a:r>
            <a:r>
              <a:rPr lang="en-US" sz="1200" dirty="0">
                <a:solidFill>
                  <a:srgbClr val="2E2E2E"/>
                </a:solidFill>
                <a:latin typeface="Times New Roman" charset="0"/>
                <a:ea typeface="Times New Roman" charset="0"/>
                <a:cs typeface="Times New Roman" charset="0"/>
              </a:rPr>
              <a:t>/</a:t>
            </a:r>
            <a:r>
              <a:rPr lang="en-US" sz="1200" dirty="0" err="1">
                <a:solidFill>
                  <a:srgbClr val="2E2E2E"/>
                </a:solidFill>
                <a:latin typeface="Times New Roman" charset="0"/>
                <a:ea typeface="Times New Roman" charset="0"/>
                <a:cs typeface="Times New Roman" charset="0"/>
              </a:rPr>
              <a:t>Erk</a:t>
            </a:r>
            <a:r>
              <a:rPr lang="en-US" sz="1200" dirty="0">
                <a:solidFill>
                  <a:srgbClr val="2E2E2E"/>
                </a:solidFill>
                <a:latin typeface="Times New Roman" charset="0"/>
                <a:ea typeface="Times New Roman" charset="0"/>
                <a:cs typeface="Times New Roman" charset="0"/>
              </a:rPr>
              <a:t> and PI3K/</a:t>
            </a:r>
            <a:r>
              <a:rPr lang="en-US" sz="1200" dirty="0" err="1">
                <a:solidFill>
                  <a:srgbClr val="2E2E2E"/>
                </a:solidFill>
                <a:latin typeface="Times New Roman" charset="0"/>
                <a:ea typeface="Times New Roman" charset="0"/>
                <a:cs typeface="Times New Roman" charset="0"/>
              </a:rPr>
              <a:t>Akt</a:t>
            </a:r>
            <a:r>
              <a:rPr lang="en-US" sz="1200" dirty="0">
                <a:solidFill>
                  <a:srgbClr val="2E2E2E"/>
                </a:solidFill>
                <a:latin typeface="Times New Roman" charset="0"/>
                <a:ea typeface="Times New Roman" charset="0"/>
                <a:cs typeface="Times New Roman" charset="0"/>
              </a:rPr>
              <a:t> survival pathways. We conclude that REP is a promising therapeutic agent for the improvement of stem cell-based therapy for enhanced tissue regeneration and repair.</a:t>
            </a:r>
            <a:endParaRPr lang="en-US" sz="1200" dirty="0">
              <a:latin typeface="Times New Roman" charset="0"/>
              <a:ea typeface="Times New Roman" charset="0"/>
              <a:cs typeface="Times New Roman" charset="0"/>
            </a:endParaRPr>
          </a:p>
        </p:txBody>
      </p:sp>
      <p:sp>
        <p:nvSpPr>
          <p:cNvPr id="2" name="TextBox 1"/>
          <p:cNvSpPr txBox="1"/>
          <p:nvPr/>
        </p:nvSpPr>
        <p:spPr>
          <a:xfrm>
            <a:off x="75534" y="403475"/>
            <a:ext cx="2988319" cy="415498"/>
          </a:xfrm>
          <a:prstGeom prst="rect">
            <a:avLst/>
          </a:prstGeom>
          <a:solidFill>
            <a:schemeClr val="bg1"/>
          </a:solidFill>
        </p:spPr>
        <p:txBody>
          <a:bodyPr wrap="none" rtlCol="0">
            <a:spAutoFit/>
          </a:bodyPr>
          <a:lstStyle/>
          <a:p>
            <a:r>
              <a:rPr lang="en-US" sz="1050" i="1" dirty="0" smtClean="0">
                <a:latin typeface="Arial" charset="0"/>
                <a:ea typeface="Arial" charset="0"/>
                <a:cs typeface="Arial" charset="0"/>
              </a:rPr>
              <a:t>In situ </a:t>
            </a:r>
            <a:r>
              <a:rPr lang="en-US" sz="1050" dirty="0" smtClean="0">
                <a:latin typeface="Arial" charset="0"/>
                <a:ea typeface="Arial" charset="0"/>
                <a:cs typeface="Arial" charset="0"/>
              </a:rPr>
              <a:t>gelling of REP matrix/adipose stem cells</a:t>
            </a:r>
          </a:p>
          <a:p>
            <a:r>
              <a:rPr lang="en-US" sz="1050" dirty="0" smtClean="0">
                <a:latin typeface="Arial" charset="0"/>
                <a:ea typeface="Arial" charset="0"/>
                <a:cs typeface="Arial" charset="0"/>
              </a:rPr>
              <a:t>composite within excisional wound space</a:t>
            </a:r>
            <a:endParaRPr lang="en-US" sz="1050" dirty="0">
              <a:latin typeface="Arial" charset="0"/>
              <a:ea typeface="Arial" charset="0"/>
              <a:cs typeface="Arial" charset="0"/>
            </a:endParaRPr>
          </a:p>
        </p:txBody>
      </p:sp>
      <p:sp>
        <p:nvSpPr>
          <p:cNvPr id="7" name="TextBox 6"/>
          <p:cNvSpPr txBox="1"/>
          <p:nvPr/>
        </p:nvSpPr>
        <p:spPr>
          <a:xfrm>
            <a:off x="1968989" y="1635171"/>
            <a:ext cx="1237839" cy="415498"/>
          </a:xfrm>
          <a:prstGeom prst="rect">
            <a:avLst/>
          </a:prstGeom>
          <a:solidFill>
            <a:schemeClr val="bg1"/>
          </a:solidFill>
        </p:spPr>
        <p:txBody>
          <a:bodyPr wrap="none" rtlCol="0">
            <a:spAutoFit/>
          </a:bodyPr>
          <a:lstStyle/>
          <a:p>
            <a:r>
              <a:rPr lang="en-US" sz="1050" dirty="0" smtClean="0">
                <a:latin typeface="Arial" charset="0"/>
                <a:ea typeface="Arial" charset="0"/>
                <a:cs typeface="Arial" charset="0"/>
              </a:rPr>
              <a:t>Recruitment of</a:t>
            </a:r>
          </a:p>
          <a:p>
            <a:r>
              <a:rPr lang="en-US" sz="1050" dirty="0" smtClean="0">
                <a:latin typeface="Arial" charset="0"/>
                <a:ea typeface="Arial" charset="0"/>
                <a:cs typeface="Arial" charset="0"/>
              </a:rPr>
              <a:t>endogenous cells</a:t>
            </a:r>
            <a:endParaRPr lang="en-US" sz="1050" dirty="0">
              <a:latin typeface="Arial" charset="0"/>
              <a:ea typeface="Arial" charset="0"/>
              <a:cs typeface="Arial" charset="0"/>
            </a:endParaRPr>
          </a:p>
        </p:txBody>
      </p:sp>
      <p:sp>
        <p:nvSpPr>
          <p:cNvPr id="9" name="TextBox 8"/>
          <p:cNvSpPr txBox="1"/>
          <p:nvPr/>
        </p:nvSpPr>
        <p:spPr>
          <a:xfrm>
            <a:off x="1931573" y="2469841"/>
            <a:ext cx="1497526" cy="415498"/>
          </a:xfrm>
          <a:prstGeom prst="rect">
            <a:avLst/>
          </a:prstGeom>
          <a:solidFill>
            <a:schemeClr val="bg1"/>
          </a:solidFill>
        </p:spPr>
        <p:txBody>
          <a:bodyPr wrap="none" rtlCol="0">
            <a:spAutoFit/>
          </a:bodyPr>
          <a:lstStyle/>
          <a:p>
            <a:r>
              <a:rPr lang="en-US" sz="1050" dirty="0" smtClean="0">
                <a:latin typeface="Arial" charset="0"/>
                <a:ea typeface="Arial" charset="0"/>
                <a:cs typeface="Arial" charset="0"/>
              </a:rPr>
              <a:t>Survival of</a:t>
            </a:r>
          </a:p>
          <a:p>
            <a:r>
              <a:rPr lang="en-US" sz="1050" dirty="0" err="1" smtClean="0">
                <a:latin typeface="Arial" charset="0"/>
                <a:ea typeface="Arial" charset="0"/>
                <a:cs typeface="Arial" charset="0"/>
              </a:rPr>
              <a:t>tranplanted</a:t>
            </a:r>
            <a:r>
              <a:rPr lang="en-US" sz="1050" dirty="0" smtClean="0">
                <a:latin typeface="Arial" charset="0"/>
                <a:ea typeface="Arial" charset="0"/>
                <a:cs typeface="Arial" charset="0"/>
              </a:rPr>
              <a:t> stem cells</a:t>
            </a:r>
            <a:endParaRPr lang="en-US" sz="1050" dirty="0">
              <a:latin typeface="Arial" charset="0"/>
              <a:ea typeface="Arial" charset="0"/>
              <a:cs typeface="Arial" charset="0"/>
            </a:endParaRPr>
          </a:p>
        </p:txBody>
      </p:sp>
      <p:sp>
        <p:nvSpPr>
          <p:cNvPr id="10" name="TextBox 9"/>
          <p:cNvSpPr txBox="1"/>
          <p:nvPr/>
        </p:nvSpPr>
        <p:spPr>
          <a:xfrm>
            <a:off x="3334327" y="467246"/>
            <a:ext cx="1370888" cy="415498"/>
          </a:xfrm>
          <a:prstGeom prst="rect">
            <a:avLst/>
          </a:prstGeom>
          <a:solidFill>
            <a:schemeClr val="bg1"/>
          </a:solidFill>
        </p:spPr>
        <p:txBody>
          <a:bodyPr wrap="none" rtlCol="0">
            <a:spAutoFit/>
          </a:bodyPr>
          <a:lstStyle/>
          <a:p>
            <a:pPr algn="ctr"/>
            <a:r>
              <a:rPr lang="en-US" sz="1050" dirty="0" smtClean="0">
                <a:latin typeface="Arial" charset="0"/>
                <a:ea typeface="Arial" charset="0"/>
                <a:cs typeface="Arial" charset="0"/>
              </a:rPr>
              <a:t>Biosynthesis of</a:t>
            </a:r>
          </a:p>
          <a:p>
            <a:pPr algn="ctr"/>
            <a:r>
              <a:rPr lang="en-US" sz="1050" dirty="0" smtClean="0">
                <a:latin typeface="Arial" charset="0"/>
                <a:ea typeface="Arial" charset="0"/>
                <a:cs typeface="Arial" charset="0"/>
              </a:rPr>
              <a:t>dermal components</a:t>
            </a:r>
            <a:endParaRPr lang="en-US" sz="1050" dirty="0">
              <a:latin typeface="Arial" charset="0"/>
              <a:ea typeface="Arial" charset="0"/>
              <a:cs typeface="Arial" charset="0"/>
            </a:endParaRPr>
          </a:p>
        </p:txBody>
      </p:sp>
      <p:sp>
        <p:nvSpPr>
          <p:cNvPr id="11" name="TextBox 10"/>
          <p:cNvSpPr txBox="1"/>
          <p:nvPr/>
        </p:nvSpPr>
        <p:spPr>
          <a:xfrm>
            <a:off x="3400792" y="1563188"/>
            <a:ext cx="1148071" cy="253916"/>
          </a:xfrm>
          <a:prstGeom prst="rect">
            <a:avLst/>
          </a:prstGeom>
          <a:solidFill>
            <a:schemeClr val="bg1"/>
          </a:solidFill>
        </p:spPr>
        <p:txBody>
          <a:bodyPr wrap="none" rtlCol="0">
            <a:spAutoFit/>
          </a:bodyPr>
          <a:lstStyle/>
          <a:p>
            <a:pPr algn="ctr"/>
            <a:r>
              <a:rPr lang="en-US" sz="1050" smtClean="0">
                <a:latin typeface="Arial" charset="0"/>
                <a:ea typeface="Arial" charset="0"/>
                <a:cs typeface="Arial" charset="0"/>
              </a:rPr>
              <a:t>Reepithelization</a:t>
            </a:r>
            <a:endParaRPr lang="en-US" sz="1050" dirty="0">
              <a:latin typeface="Arial" charset="0"/>
              <a:ea typeface="Arial" charset="0"/>
              <a:cs typeface="Arial" charset="0"/>
            </a:endParaRPr>
          </a:p>
        </p:txBody>
      </p:sp>
      <p:sp>
        <p:nvSpPr>
          <p:cNvPr id="12" name="TextBox 11"/>
          <p:cNvSpPr txBox="1"/>
          <p:nvPr/>
        </p:nvSpPr>
        <p:spPr>
          <a:xfrm>
            <a:off x="3476135" y="2497548"/>
            <a:ext cx="997389" cy="253916"/>
          </a:xfrm>
          <a:prstGeom prst="rect">
            <a:avLst/>
          </a:prstGeom>
          <a:solidFill>
            <a:schemeClr val="bg1"/>
          </a:solidFill>
        </p:spPr>
        <p:txBody>
          <a:bodyPr wrap="none" rtlCol="0">
            <a:spAutoFit/>
          </a:bodyPr>
          <a:lstStyle/>
          <a:p>
            <a:pPr algn="ctr"/>
            <a:r>
              <a:rPr lang="en-US" sz="1050" dirty="0" smtClean="0">
                <a:latin typeface="Arial" charset="0"/>
                <a:ea typeface="Arial" charset="0"/>
                <a:cs typeface="Arial" charset="0"/>
              </a:rPr>
              <a:t>Angiogenesis</a:t>
            </a:r>
            <a:endParaRPr lang="en-US" sz="1050" dirty="0">
              <a:latin typeface="Arial" charset="0"/>
              <a:ea typeface="Arial" charset="0"/>
              <a:cs typeface="Arial" charset="0"/>
            </a:endParaRPr>
          </a:p>
        </p:txBody>
      </p:sp>
      <p:sp>
        <p:nvSpPr>
          <p:cNvPr id="13" name="TextBox 12"/>
          <p:cNvSpPr txBox="1"/>
          <p:nvPr/>
        </p:nvSpPr>
        <p:spPr>
          <a:xfrm>
            <a:off x="5056064" y="674995"/>
            <a:ext cx="1765227" cy="415498"/>
          </a:xfrm>
          <a:prstGeom prst="rect">
            <a:avLst/>
          </a:prstGeom>
          <a:solidFill>
            <a:schemeClr val="bg1"/>
          </a:solidFill>
        </p:spPr>
        <p:txBody>
          <a:bodyPr wrap="none" rtlCol="0">
            <a:spAutoFit/>
          </a:bodyPr>
          <a:lstStyle/>
          <a:p>
            <a:pPr algn="ctr"/>
            <a:r>
              <a:rPr lang="en-US" sz="1050" dirty="0" smtClean="0">
                <a:latin typeface="Arial" charset="0"/>
                <a:ea typeface="Arial" charset="0"/>
                <a:cs typeface="Arial" charset="0"/>
              </a:rPr>
              <a:t>Enhanced efficacy of stem</a:t>
            </a:r>
          </a:p>
          <a:p>
            <a:r>
              <a:rPr lang="en-US" sz="1050" dirty="0" smtClean="0">
                <a:latin typeface="Arial" charset="0"/>
                <a:ea typeface="Arial" charset="0"/>
                <a:cs typeface="Arial" charset="0"/>
              </a:rPr>
              <a:t>cell-assisted wound repair</a:t>
            </a:r>
            <a:endParaRPr lang="en-US" sz="1050" dirty="0">
              <a:latin typeface="Arial" charset="0"/>
              <a:ea typeface="Arial" charset="0"/>
              <a:cs typeface="Arial" charset="0"/>
            </a:endParaRPr>
          </a:p>
        </p:txBody>
      </p:sp>
    </p:spTree>
    <p:extLst>
      <p:ext uri="{BB962C8B-B14F-4D97-AF65-F5344CB8AC3E}">
        <p14:creationId xmlns:p14="http://schemas.microsoft.com/office/powerpoint/2010/main" val="152275472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37748</TotalTime>
  <Words>6515</Words>
  <Application>Microsoft Macintosh PowerPoint</Application>
  <PresentationFormat>A4 Paper (210x297 mm)</PresentationFormat>
  <Paragraphs>513</Paragraphs>
  <Slides>21</Slides>
  <Notes>13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21</vt:i4>
      </vt:variant>
    </vt:vector>
  </HeadingPairs>
  <TitlesOfParts>
    <vt:vector size="32" baseType="lpstr">
      <vt:lpstr>AdvTT5235d5a9</vt:lpstr>
      <vt:lpstr>AdvTT5235d5a9+fb</vt:lpstr>
      <vt:lpstr>AdvTT94c8263f.I</vt:lpstr>
      <vt:lpstr>Calibri</vt:lpstr>
      <vt:lpstr>ＭＳ 明朝</vt:lpstr>
      <vt:lpstr>Open Sans</vt:lpstr>
      <vt:lpstr>Times New Roman</vt:lpstr>
      <vt:lpstr>Wingdings</vt:lpstr>
      <vt:lpstr>Arial</vt:lpstr>
      <vt:lpstr>Arial</vt:lpstr>
      <vt:lpstr>Office Theme</vt:lpstr>
      <vt:lpstr> Integrin-binding elastin-like polypeptide as an in situ gelling delivery matrix enhances the therapeutic efficacy of adipose stem cells in healing full-thickness cutaneous wounds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Active wound dressings based on bacterial nanocellulose as drug delivery system for octinidene</dc:title>
  <dc:creator>nasrul</dc:creator>
  <cp:lastModifiedBy>nasrulwathoni@yahoo.com</cp:lastModifiedBy>
  <cp:revision>660</cp:revision>
  <cp:lastPrinted>2017-01-11T00:49:20Z</cp:lastPrinted>
  <dcterms:created xsi:type="dcterms:W3CDTF">2014-05-26T23:33:29Z</dcterms:created>
  <dcterms:modified xsi:type="dcterms:W3CDTF">2017-01-12T09:00:33Z</dcterms:modified>
</cp:coreProperties>
</file>